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9"/>
  </p:notesMasterIdLst>
  <p:sldIdLst>
    <p:sldId id="256" r:id="rId2"/>
    <p:sldId id="261" r:id="rId3"/>
    <p:sldId id="257" r:id="rId4"/>
    <p:sldId id="264" r:id="rId5"/>
    <p:sldId id="269" r:id="rId6"/>
    <p:sldId id="268" r:id="rId7"/>
    <p:sldId id="270" r:id="rId8"/>
    <p:sldId id="271" r:id="rId9"/>
    <p:sldId id="275" r:id="rId10"/>
    <p:sldId id="272" r:id="rId11"/>
    <p:sldId id="273" r:id="rId12"/>
    <p:sldId id="276" r:id="rId13"/>
    <p:sldId id="282" r:id="rId14"/>
    <p:sldId id="283" r:id="rId15"/>
    <p:sldId id="278" r:id="rId16"/>
    <p:sldId id="280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74" r:id="rId27"/>
    <p:sldId id="277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93789C-8D64-2845-AA7D-C69E0F0E8ED6}">
          <p14:sldIdLst>
            <p14:sldId id="256"/>
            <p14:sldId id="261"/>
            <p14:sldId id="257"/>
            <p14:sldId id="264"/>
            <p14:sldId id="269"/>
            <p14:sldId id="268"/>
            <p14:sldId id="270"/>
            <p14:sldId id="271"/>
            <p14:sldId id="275"/>
            <p14:sldId id="272"/>
            <p14:sldId id="273"/>
            <p14:sldId id="276"/>
            <p14:sldId id="282"/>
            <p14:sldId id="283"/>
            <p14:sldId id="278"/>
            <p14:sldId id="280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74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3" autoAdjust="0"/>
  </p:normalViewPr>
  <p:slideViewPr>
    <p:cSldViewPr snapToGrid="0" snapToObjects="1">
      <p:cViewPr>
        <p:scale>
          <a:sx n="108" d="100"/>
          <a:sy n="108" d="100"/>
        </p:scale>
        <p:origin x="-35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145F4-9443-EA48-B37F-8B4C7D66E1CB}" type="datetimeFigureOut">
              <a:t>3/26/13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CD49-6F3E-774A-AE2B-E9E6D704C1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interesting?</a:t>
            </a:r>
          </a:p>
          <a:p>
            <a:pPr marL="228600" indent="-228600">
              <a:buAutoNum type="arabicPeriod"/>
            </a:pPr>
            <a:r>
              <a:rPr lang="en-US" baseline="0"/>
              <a:t>same as classical, constant error is the most relevant approximation regime and we want to know the complexity</a:t>
            </a:r>
          </a:p>
          <a:p>
            <a:pPr marL="228600" indent="-228600">
              <a:buAutoNum type="arabicPeriod"/>
            </a:pPr>
            <a:r>
              <a:rPr lang="en-US" baseline="0"/>
              <a:t>existence of NP witnesses is important for theoretical physics</a:t>
            </a:r>
          </a:p>
          <a:p>
            <a:pPr marL="228600" indent="-228600">
              <a:buAutoNum type="arabicPeriod"/>
            </a:pPr>
            <a:r>
              <a:rPr lang="en-US" baseline="0"/>
              <a:t>robustness of quantum effects to nonzero temperature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88C2-F636-3544-A866-25EEC6E3DE1A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0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 Finetti theorems</a:t>
            </a:r>
            <a:br>
              <a:rPr lang="en-US"/>
            </a:br>
            <a:r>
              <a:rPr lang="en-US"/>
              <a:t>and</a:t>
            </a:r>
            <a:br>
              <a:rPr lang="en-US"/>
            </a:br>
            <a:r>
              <a:rPr lang="en-US"/>
              <a:t>PCP conjectures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09245"/>
            <a:ext cx="7772400" cy="1883027"/>
          </a:xfrm>
        </p:spPr>
        <p:txBody>
          <a:bodyPr>
            <a:normAutofit/>
          </a:bodyPr>
          <a:lstStyle/>
          <a:p>
            <a:r>
              <a:rPr lang="en-US"/>
              <a:t>Aram Harrow (MIT)</a:t>
            </a:r>
          </a:p>
          <a:p>
            <a:r>
              <a:rPr lang="en-US"/>
              <a:t>DAMTP, 26 Mar 2013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based on </a:t>
            </a:r>
            <a:r>
              <a:rPr lang="en-US">
                <a:solidFill>
                  <a:srgbClr val="FFFF00"/>
                </a:solidFill>
              </a:rPr>
              <a:t>arXiv:1210.6367 + arXiv:13??.????</a:t>
            </a:r>
          </a:p>
          <a:p>
            <a:r>
              <a:rPr lang="en-US"/>
              <a:t>joint work with Fernando Brandão (UCL)	</a:t>
            </a:r>
          </a:p>
        </p:txBody>
      </p:sp>
    </p:spTree>
    <p:extLst>
      <p:ext uri="{BB962C8B-B14F-4D97-AF65-F5344CB8AC3E}">
        <p14:creationId xmlns:p14="http://schemas.microsoft.com/office/powerpoint/2010/main" val="48198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advantages/extensions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458" y="3867728"/>
            <a:ext cx="81227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Simpler proof and better constants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Bound depends on </a:t>
            </a:r>
            <a:r>
              <a:rPr lang="en-US" sz="2400">
                <a:solidFill>
                  <a:srgbClr val="FFFF00"/>
                </a:solidFill>
              </a:rPr>
              <a:t>|X|</a:t>
            </a:r>
            <a:r>
              <a:rPr lang="en-US" sz="2400"/>
              <a:t> instead of </a:t>
            </a:r>
            <a:r>
              <a:rPr lang="en-US" sz="2400">
                <a:solidFill>
                  <a:srgbClr val="FFFF00"/>
                </a:solidFill>
              </a:rPr>
              <a:t>|A|</a:t>
            </a:r>
            <a:r>
              <a:rPr lang="en-US" sz="2400"/>
              <a:t> (A can be ∞-dim)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Applies to general non-signalling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There is a multipartite version (multiply error by </a:t>
            </a:r>
            <a:r>
              <a:rPr lang="en-US" sz="2400">
                <a:solidFill>
                  <a:srgbClr val="FFFF00"/>
                </a:solidFill>
              </a:rPr>
              <a:t>k</a:t>
            </a:r>
            <a:r>
              <a:rPr lang="en-US" sz="240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Efficient “rounding” (i.e. σ is explicit)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Symmetry isn’t required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2971" y="1275289"/>
            <a:ext cx="8529053" cy="2246505"/>
            <a:chOff x="137140" y="3803313"/>
            <a:chExt cx="8529053" cy="2246505"/>
          </a:xfrm>
        </p:grpSpPr>
        <p:grpSp>
          <p:nvGrpSpPr>
            <p:cNvPr id="13" name="Group 12"/>
            <p:cNvGrpSpPr/>
            <p:nvPr/>
          </p:nvGrpSpPr>
          <p:grpSpPr>
            <a:xfrm>
              <a:off x="137140" y="3803313"/>
              <a:ext cx="8529053" cy="2246505"/>
              <a:chOff x="137140" y="3803313"/>
              <a:chExt cx="8529053" cy="224650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37140" y="3803313"/>
                <a:ext cx="8529053" cy="2246505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000" u="sng">
                    <a:solidFill>
                      <a:srgbClr val="FFFF00"/>
                    </a:solidFill>
                    <a:latin typeface="Chalkboard"/>
                    <a:cs typeface="Chalkboard"/>
                  </a:rPr>
                  <a:t>Theorem</a:t>
                </a:r>
                <a:r>
                  <a:rPr lang="en-US" sz="2000">
                    <a:solidFill>
                      <a:srgbClr val="FFFF00"/>
                    </a:solidFill>
                    <a:latin typeface="Chalkboard"/>
                    <a:cs typeface="Chalkboard"/>
                  </a:rPr>
                  <a:t> </a:t>
                </a:r>
                <a:r>
                  <a:rPr lang="en-US" sz="2000">
                    <a:latin typeface="Chalkboard"/>
                    <a:cs typeface="Chalkboard"/>
                  </a:rPr>
                  <a:t/>
                </a:r>
                <a:br>
                  <a:rPr lang="en-US" sz="2000">
                    <a:latin typeface="Chalkboard"/>
                    <a:cs typeface="Chalkboard"/>
                  </a:rPr>
                </a:br>
                <a:r>
                  <a:rPr lang="en-US" sz="2000">
                    <a:latin typeface="Chalkboard"/>
                    <a:cs typeface="Chalkboard"/>
                  </a:rPr>
                  <a:t>Given a state                    symmetric under exchange of B</a:t>
                </a:r>
                <a:r>
                  <a:rPr lang="en-US" sz="2000" baseline="-25000">
                    <a:latin typeface="Chalkboard"/>
                    <a:cs typeface="Chalkboard"/>
                  </a:rPr>
                  <a:t>1</a:t>
                </a:r>
                <a:r>
                  <a:rPr lang="en-US" sz="2000">
                    <a:latin typeface="Chalkboard"/>
                    <a:cs typeface="Chalkboard"/>
                  </a:rPr>
                  <a:t>…B</a:t>
                </a:r>
                <a:r>
                  <a:rPr lang="en-US" sz="2000" baseline="-25000">
                    <a:latin typeface="Chalkboard"/>
                    <a:cs typeface="Chalkboard"/>
                  </a:rPr>
                  <a:t>n</a:t>
                </a:r>
                <a:r>
                  <a:rPr lang="en-US" sz="2000">
                    <a:latin typeface="Chalkboard"/>
                    <a:cs typeface="Chalkboard"/>
                  </a:rPr>
                  <a:t>, and {Λ</a:t>
                </a:r>
                <a:r>
                  <a:rPr lang="en-US" sz="2000" baseline="-25000">
                    <a:latin typeface="Chalkboard"/>
                    <a:cs typeface="Chalkboard"/>
                  </a:rPr>
                  <a:t>r</a:t>
                </a:r>
                <a:r>
                  <a:rPr lang="en-US" sz="2000">
                    <a:latin typeface="Chalkboard"/>
                    <a:cs typeface="Chalkboard"/>
                  </a:rPr>
                  <a:t>} a collection of operations from A</a:t>
                </a:r>
                <a:r>
                  <a:rPr lang="en-US" sz="2000">
                    <a:latin typeface="Chalkboard"/>
                    <a:cs typeface="Chalkboard"/>
                    <a:sym typeface="Wingdings"/>
                  </a:rPr>
                  <a:t>X, </a:t>
                </a:r>
                <a:endParaRPr lang="en-US" sz="2000" u="sng">
                  <a:latin typeface="Chalkboard"/>
                  <a:cs typeface="Chalkboard"/>
                </a:endParaRPr>
              </a:p>
            </p:txBody>
          </p:sp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6262" y="4094158"/>
                <a:ext cx="1581727" cy="466884"/>
              </a:xfrm>
              <a:prstGeom prst="rect">
                <a:avLst/>
              </a:prstGeom>
            </p:spPr>
          </p:pic>
        </p:grp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27" y="4839283"/>
              <a:ext cx="8312727" cy="87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8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545" y="2078182"/>
            <a:ext cx="811184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</a:rPr>
              <a:t>nonlocal games</a:t>
            </a:r>
            <a:br>
              <a:rPr lang="en-US" sz="2000">
                <a:solidFill>
                  <a:srgbClr val="FFFF00"/>
                </a:solidFill>
              </a:rPr>
            </a:br>
            <a:r>
              <a:rPr lang="en-US" sz="2000"/>
              <a:t>Adding symmetric provers “immunizes” against entanglement /</a:t>
            </a:r>
            <a:br>
              <a:rPr lang="en-US" sz="2000"/>
            </a:br>
            <a:r>
              <a:rPr lang="en-US" sz="2000"/>
              <a:t>non-signalling boxes.  (Caveat: needs uncorrelated questions.)</a:t>
            </a:r>
            <a:br>
              <a:rPr lang="en-US" sz="2000"/>
            </a:br>
            <a:r>
              <a:rPr lang="en-US" sz="2000"/>
              <a:t>Conjectured improvement would yield NP-hardness for 4 players.</a:t>
            </a:r>
            <a:br>
              <a:rPr lang="en-US" sz="2000"/>
            </a:b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</a:rPr>
              <a:t>BellQMA(poly) = QMA</a:t>
            </a:r>
            <a:br>
              <a:rPr lang="en-US" sz="2000">
                <a:solidFill>
                  <a:srgbClr val="FFFF00"/>
                </a:solidFill>
              </a:rPr>
            </a:br>
            <a:r>
              <a:rPr lang="en-US" sz="2000"/>
              <a:t>Proves Chen-Drucker SAT∈BellQMA</a:t>
            </a:r>
            <a:r>
              <a:rPr lang="en-US" sz="2000" baseline="-25000"/>
              <a:t>log(n)</a:t>
            </a:r>
            <a:r>
              <a:rPr lang="en-US" sz="2000"/>
              <a:t>(√n) protocol is optimal.</a:t>
            </a:r>
            <a:br>
              <a:rPr lang="en-US" sz="2000"/>
            </a:b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</a:rPr>
              <a:t>pretty good tomography</a:t>
            </a:r>
            <a:r>
              <a:rPr lang="en-US" sz="2000"/>
              <a:t> [Aaronson </a:t>
            </a:r>
            <a:r>
              <a:rPr lang="fr-FR" sz="2000"/>
              <a:t>’</a:t>
            </a:r>
            <a:r>
              <a:rPr lang="en-US" sz="2000"/>
              <a:t>06]</a:t>
            </a:r>
            <a:br>
              <a:rPr lang="en-US" sz="2000"/>
            </a:br>
            <a:r>
              <a:rPr lang="en-US" sz="2000"/>
              <a:t>on permutation-symmetric states (instead of product states)</a:t>
            </a:r>
            <a:br>
              <a:rPr lang="en-US" sz="2000"/>
            </a:b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</a:rPr>
              <a:t>convergence of Lasserre hierarchy</a:t>
            </a:r>
            <a:r>
              <a:rPr lang="en-US" sz="2000"/>
              <a:t> for polynomial optimization</a:t>
            </a:r>
            <a:br>
              <a:rPr lang="en-US" sz="2000"/>
            </a:br>
            <a:r>
              <a:rPr lang="en-US" sz="2000"/>
              <a:t>see also 1205.4484 for connections to small-set expansion</a:t>
            </a:r>
          </a:p>
        </p:txBody>
      </p:sp>
    </p:spTree>
    <p:extLst>
      <p:ext uri="{BB962C8B-B14F-4D97-AF65-F5344CB8AC3E}">
        <p14:creationId xmlns:p14="http://schemas.microsoft.com/office/powerpoint/2010/main" val="378592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non-local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019" y="5042068"/>
            <a:ext cx="1218422" cy="157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662" y="1649186"/>
            <a:ext cx="1380906" cy="209590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645748" y="3646802"/>
            <a:ext cx="952470" cy="183254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2565" y="3505704"/>
            <a:ext cx="909071" cy="170320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70976" y="3776144"/>
            <a:ext cx="1231487" cy="170320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70976" y="4190007"/>
            <a:ext cx="1359105" cy="19007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060" y="458571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3473833" y="3928397"/>
            <a:ext cx="384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1650" y="4237724"/>
            <a:ext cx="377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8744" y="5124993"/>
            <a:ext cx="36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q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589" y="1460500"/>
            <a:ext cx="1710814" cy="1743715"/>
          </a:xfrm>
          <a:prstGeom prst="rect">
            <a:avLst/>
          </a:prstGeom>
        </p:spPr>
      </p:pic>
      <p:cxnSp>
        <p:nvCxnSpPr>
          <p:cNvPr id="23" name="Curved Connector 22"/>
          <p:cNvCxnSpPr>
            <a:stCxn id="21" idx="3"/>
            <a:endCxn id="7" idx="1"/>
          </p:cNvCxnSpPr>
          <p:nvPr/>
        </p:nvCxnSpPr>
        <p:spPr>
          <a:xfrm>
            <a:off x="3235403" y="2332358"/>
            <a:ext cx="3736259" cy="36478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03552" y="1669676"/>
            <a:ext cx="78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|</a:t>
            </a:r>
            <a:r>
              <a:rPr lang="en-US" sz="3600">
                <a:latin typeface="cmmi10"/>
                <a:ea typeface="cmmi10"/>
                <a:cs typeface="cmmi10"/>
              </a:rPr>
              <a:t>Ã</a:t>
            </a:r>
            <a:r>
              <a:rPr lang="en-US" sz="3600">
                <a:latin typeface="cmsy10"/>
                <a:ea typeface="cmsy10"/>
                <a:cs typeface="cmsy10"/>
              </a:rPr>
              <a:t>i</a:t>
            </a:r>
            <a:endParaRPr lang="en-US" sz="3600">
              <a:latin typeface="cmsy10"/>
            </a:endParaRPr>
          </a:p>
        </p:txBody>
      </p:sp>
    </p:spTree>
    <p:extLst>
      <p:ext uri="{BB962C8B-B14F-4D97-AF65-F5344CB8AC3E}">
        <p14:creationId xmlns:p14="http://schemas.microsoft.com/office/powerpoint/2010/main" val="269949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non-local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36" y="2968635"/>
            <a:ext cx="625243" cy="807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266" y="1243204"/>
            <a:ext cx="589299" cy="8944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55032" y="1934212"/>
            <a:ext cx="591409" cy="1034423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42290" y="1974240"/>
            <a:ext cx="564461" cy="961414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940937" y="2299066"/>
            <a:ext cx="764657" cy="961414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29744" y="2333391"/>
            <a:ext cx="843896" cy="1072934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032" y="241044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05236" y="2137629"/>
            <a:ext cx="3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9744" y="25005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01814" y="2869858"/>
            <a:ext cx="30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07" y="1243204"/>
            <a:ext cx="603768" cy="615379"/>
          </a:xfrm>
          <a:prstGeom prst="rect">
            <a:avLst/>
          </a:prstGeom>
        </p:spPr>
      </p:pic>
      <p:cxnSp>
        <p:nvCxnSpPr>
          <p:cNvPr id="23" name="Curved Connector 22"/>
          <p:cNvCxnSpPr>
            <a:stCxn id="21" idx="3"/>
            <a:endCxn id="7" idx="1"/>
          </p:cNvCxnSpPr>
          <p:nvPr/>
        </p:nvCxnSpPr>
        <p:spPr>
          <a:xfrm>
            <a:off x="893675" y="1550894"/>
            <a:ext cx="1429591" cy="139523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05236" y="1150784"/>
            <a:ext cx="51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|</a:t>
            </a:r>
            <a:r>
              <a:rPr lang="en-US" sz="2000">
                <a:latin typeface="cmmi10"/>
                <a:ea typeface="cmmi10"/>
                <a:cs typeface="cmmi10"/>
              </a:rPr>
              <a:t>Ã</a:t>
            </a:r>
            <a:r>
              <a:rPr lang="en-US" sz="2000">
                <a:latin typeface="cmsy10"/>
                <a:ea typeface="cmsy10"/>
                <a:cs typeface="cmsy10"/>
              </a:rPr>
              <a:t>i</a:t>
            </a:r>
            <a:endParaRPr lang="en-US" sz="2000">
              <a:latin typeface="cmsy1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4190" y="1360098"/>
            <a:ext cx="5919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FFFF"/>
                </a:solidFill>
              </a:rPr>
              <a:t>Non-Local Game </a:t>
            </a:r>
            <a:r>
              <a:rPr lang="en-US" sz="2500" dirty="0" smtClean="0">
                <a:solidFill>
                  <a:srgbClr val="FFFF00"/>
                </a:solidFill>
              </a:rPr>
              <a:t>G(π, V)</a:t>
            </a:r>
            <a:r>
              <a:rPr lang="en-US" sz="2500" dirty="0" smtClean="0">
                <a:solidFill>
                  <a:srgbClr val="FFFFFF"/>
                </a:solidFill>
              </a:rPr>
              <a:t>:</a:t>
            </a:r>
          </a:p>
          <a:p>
            <a:endParaRPr lang="en-US" sz="1500" dirty="0">
              <a:solidFill>
                <a:srgbClr val="FFFFFF"/>
              </a:solidFill>
            </a:endParaRPr>
          </a:p>
          <a:p>
            <a:r>
              <a:rPr lang="en-US" sz="2500" dirty="0" smtClean="0">
                <a:solidFill>
                  <a:srgbClr val="FFFF00"/>
                </a:solidFill>
              </a:rPr>
              <a:t>π(r, q)</a:t>
            </a:r>
            <a:r>
              <a:rPr lang="en-US" sz="2500" dirty="0" smtClean="0">
                <a:solidFill>
                  <a:srgbClr val="FFFFFF"/>
                </a:solidFill>
              </a:rPr>
              <a:t>: distribution on R x Q</a:t>
            </a:r>
          </a:p>
          <a:p>
            <a:r>
              <a:rPr lang="en-US" sz="2500" dirty="0" smtClean="0">
                <a:solidFill>
                  <a:srgbClr val="FFFF00"/>
                </a:solidFill>
              </a:rPr>
              <a:t>V(x,</a:t>
            </a:r>
            <a:r>
              <a:rPr lang="en-US" sz="2500" dirty="0" err="1">
                <a:solidFill>
                  <a:srgbClr val="FFFF00"/>
                </a:solidFill>
              </a:rPr>
              <a:t> y</a:t>
            </a:r>
            <a:r>
              <a:rPr lang="en-US" sz="2500" dirty="0" err="1" smtClean="0">
                <a:solidFill>
                  <a:srgbClr val="FFFF00"/>
                </a:solidFill>
              </a:rPr>
              <a:t>|r</a:t>
            </a:r>
            <a:r>
              <a:rPr lang="en-US" sz="2500" dirty="0" smtClean="0">
                <a:solidFill>
                  <a:srgbClr val="FFFF00"/>
                </a:solidFill>
              </a:rPr>
              <a:t>, q)</a:t>
            </a:r>
            <a:r>
              <a:rPr lang="en-US" sz="2500" dirty="0" smtClean="0">
                <a:solidFill>
                  <a:srgbClr val="FFFFFF"/>
                </a:solidFill>
              </a:rPr>
              <a:t>: predicate on </a:t>
            </a:r>
            <a:r>
              <a:rPr lang="en-US" sz="2500" dirty="0">
                <a:solidFill>
                  <a:srgbClr val="FFFFFF"/>
                </a:solidFill>
              </a:rPr>
              <a:t>X x Y </a:t>
            </a:r>
            <a:r>
              <a:rPr lang="en-US" sz="2500" dirty="0" smtClean="0">
                <a:solidFill>
                  <a:srgbClr val="FFFFFF"/>
                </a:solidFill>
              </a:rPr>
              <a:t>x R x Q</a:t>
            </a:r>
            <a:endParaRPr lang="en-US" sz="2500" dirty="0">
              <a:solidFill>
                <a:srgbClr val="FFFF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8461" y="4185938"/>
            <a:ext cx="8250394" cy="575437"/>
            <a:chOff x="138461" y="4185938"/>
            <a:chExt cx="8250394" cy="575437"/>
          </a:xfrm>
        </p:grpSpPr>
        <p:sp>
          <p:nvSpPr>
            <p:cNvPr id="11" name="TextBox 10"/>
            <p:cNvSpPr txBox="1"/>
            <p:nvPr/>
          </p:nvSpPr>
          <p:spPr>
            <a:xfrm>
              <a:off x="138461" y="4185938"/>
              <a:ext cx="22309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Classical value:</a:t>
              </a: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379" y="4198415"/>
              <a:ext cx="5486476" cy="56296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7199" y="4834821"/>
            <a:ext cx="8693967" cy="1687152"/>
            <a:chOff x="57199" y="4834821"/>
            <a:chExt cx="8693967" cy="1687152"/>
          </a:xfrm>
        </p:grpSpPr>
        <p:sp>
          <p:nvSpPr>
            <p:cNvPr id="24" name="TextBox 23"/>
            <p:cNvSpPr txBox="1"/>
            <p:nvPr/>
          </p:nvSpPr>
          <p:spPr>
            <a:xfrm>
              <a:off x="57199" y="4834821"/>
              <a:ext cx="23261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Quantum value:</a:t>
              </a: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690" y="4881853"/>
              <a:ext cx="6245476" cy="577493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670" y="5541757"/>
              <a:ext cx="1175686" cy="544831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8304" y="5505914"/>
              <a:ext cx="1268880" cy="58067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21014" y="6121863"/>
              <a:ext cx="5991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sup over measurements and |</a:t>
              </a:r>
              <a:r>
                <a:rPr lang="en-US" sz="2000">
                  <a:latin typeface="cmmi10"/>
                  <a:ea typeface="cmmi10"/>
                  <a:cs typeface="cmmi10"/>
                </a:rPr>
                <a:t>Ã</a:t>
              </a:r>
              <a:r>
                <a:rPr lang="en-US" sz="2000">
                  <a:latin typeface="cmsy10"/>
                  <a:ea typeface="cmsy10"/>
                  <a:cs typeface="cmsy10"/>
                </a:rPr>
                <a:t>i</a:t>
              </a:r>
              <a:r>
                <a:rPr lang="en-US" sz="2000"/>
                <a:t> of unbounded dim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47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065" y="1550894"/>
            <a:ext cx="791754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1D86CD"/>
                </a:solidFill>
              </a:rPr>
              <a:t>[Bell </a:t>
            </a:r>
            <a:r>
              <a:rPr lang="fr-FR" sz="2000">
                <a:solidFill>
                  <a:srgbClr val="1D86CD"/>
                </a:solidFill>
              </a:rPr>
              <a:t>’</a:t>
            </a:r>
            <a:r>
              <a:rPr lang="en-US" sz="2000">
                <a:solidFill>
                  <a:srgbClr val="1D86CD"/>
                </a:solidFill>
              </a:rPr>
              <a:t>64]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There exist G with ω</a:t>
            </a:r>
            <a:r>
              <a:rPr lang="en-US" sz="2000" baseline="-25000"/>
              <a:t>e</a:t>
            </a:r>
            <a:r>
              <a:rPr lang="en-US" sz="2000"/>
              <a:t>(G) &gt; ω</a:t>
            </a:r>
            <a:r>
              <a:rPr lang="en-US" sz="2000" baseline="-25000"/>
              <a:t>c</a:t>
            </a:r>
            <a:r>
              <a:rPr lang="en-US" sz="2000"/>
              <a:t>(G)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/>
              <a:t>PCP theorem </a:t>
            </a:r>
            <a:r>
              <a:rPr lang="en-US" sz="2000">
                <a:solidFill>
                  <a:schemeClr val="accent1"/>
                </a:solidFill>
              </a:rPr>
              <a:t>[Arora et al ‘98 and Raz </a:t>
            </a:r>
            <a:r>
              <a:rPr lang="fr-FR" sz="2000">
                <a:solidFill>
                  <a:schemeClr val="accent1"/>
                </a:solidFill>
              </a:rPr>
              <a:t>’</a:t>
            </a:r>
            <a:r>
              <a:rPr lang="en-US" sz="2000">
                <a:solidFill>
                  <a:schemeClr val="accent1"/>
                </a:solidFill>
              </a:rPr>
              <a:t>98]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For any ε&gt;0, it is NP-complete to determine whether</a:t>
            </a:r>
            <a:br>
              <a:rPr lang="en-US" sz="2000"/>
            </a:br>
            <a:r>
              <a:rPr lang="en-US" sz="2000"/>
              <a:t>ω</a:t>
            </a:r>
            <a:r>
              <a:rPr lang="en-US" sz="2000" baseline="-25000"/>
              <a:t>c </a:t>
            </a:r>
            <a:r>
              <a:rPr lang="en-US" sz="2000"/>
              <a:t>&lt; ε or ω</a:t>
            </a:r>
            <a:r>
              <a:rPr lang="en-US" sz="2000" baseline="-25000"/>
              <a:t>c </a:t>
            </a:r>
            <a:r>
              <a:rPr lang="en-US" sz="2000"/>
              <a:t>&gt; 1-ε(even for XOR games).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1D86CD"/>
                </a:solidFill>
              </a:rPr>
              <a:t>[Cleve, Høyer, Toner, Watrous </a:t>
            </a:r>
            <a:r>
              <a:rPr lang="fr-FR" sz="2000">
                <a:solidFill>
                  <a:srgbClr val="1D86CD"/>
                </a:solidFill>
              </a:rPr>
              <a:t>’</a:t>
            </a:r>
            <a:r>
              <a:rPr lang="en-US" sz="2000">
                <a:solidFill>
                  <a:srgbClr val="1D86CD"/>
                </a:solidFill>
              </a:rPr>
              <a:t>04]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Poly-time algorithm to compute ω</a:t>
            </a:r>
            <a:r>
              <a:rPr lang="en-US" sz="2000" baseline="-25000"/>
              <a:t>e</a:t>
            </a:r>
            <a:r>
              <a:rPr lang="en-US" sz="2000"/>
              <a:t> for two-player XOR games.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1D86CD"/>
                </a:solidFill>
              </a:rPr>
              <a:t>[Kempe, Kobayashi, Matsumoto, Toner, Vidick </a:t>
            </a:r>
            <a:r>
              <a:rPr lang="fr-FR" sz="2000">
                <a:solidFill>
                  <a:srgbClr val="1D86CD"/>
                </a:solidFill>
              </a:rPr>
              <a:t>’</a:t>
            </a:r>
            <a:r>
              <a:rPr lang="en-US" sz="2000">
                <a:solidFill>
                  <a:srgbClr val="1D86CD"/>
                </a:solidFill>
              </a:rPr>
              <a:t>07]</a:t>
            </a:r>
            <a:br>
              <a:rPr lang="en-US" sz="2000">
                <a:solidFill>
                  <a:srgbClr val="1D86CD"/>
                </a:solidFill>
              </a:rPr>
            </a:br>
            <a:r>
              <a:rPr lang="en-US" sz="2000"/>
              <a:t>NP-hard to distinguish ω</a:t>
            </a:r>
            <a:r>
              <a:rPr lang="en-US" sz="2000" baseline="-25000"/>
              <a:t>e</a:t>
            </a:r>
            <a:r>
              <a:rPr lang="en-US" sz="2000"/>
              <a:t>(G) = 1 from ω</a:t>
            </a:r>
            <a:r>
              <a:rPr lang="en-US" sz="2000" baseline="-25000"/>
              <a:t>e</a:t>
            </a:r>
            <a:r>
              <a:rPr lang="en-US" sz="2000"/>
              <a:t>(G) &lt; 1-1/poly(|G|)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1D86CD"/>
                </a:solidFill>
              </a:rPr>
              <a:t>[Ito-Vidick ‘12 and Vidick </a:t>
            </a:r>
            <a:r>
              <a:rPr lang="fr-FR" sz="2000">
                <a:solidFill>
                  <a:srgbClr val="1D86CD"/>
                </a:solidFill>
              </a:rPr>
              <a:t>’</a:t>
            </a:r>
            <a:r>
              <a:rPr lang="en-US" sz="2000">
                <a:solidFill>
                  <a:srgbClr val="1D86CD"/>
                </a:solidFill>
              </a:rPr>
              <a:t>13]</a:t>
            </a:r>
            <a:r>
              <a:rPr lang="en-US" sz="2000">
                <a:solidFill>
                  <a:srgbClr val="1D86CD"/>
                </a:solidFill>
              </a:rPr>
              <a:t/>
            </a:r>
            <a:br>
              <a:rPr lang="en-US" sz="2000">
                <a:solidFill>
                  <a:srgbClr val="1D86CD"/>
                </a:solidFill>
              </a:rPr>
            </a:br>
            <a:r>
              <a:rPr lang="en-US" sz="2000"/>
              <a:t>NP-hard to distinguish ω</a:t>
            </a:r>
            <a:r>
              <a:rPr lang="en-US" sz="2000" baseline="-25000"/>
              <a:t>e</a:t>
            </a:r>
            <a:r>
              <a:rPr lang="en-US" sz="2000"/>
              <a:t>(G) &gt; 1-ε from ω</a:t>
            </a:r>
            <a:r>
              <a:rPr lang="en-US" sz="2000" baseline="-25000"/>
              <a:t>e</a:t>
            </a:r>
            <a:r>
              <a:rPr lang="en-US" sz="2000"/>
              <a:t>(G) &lt; ½ +ε</a:t>
            </a:r>
            <a:br>
              <a:rPr lang="en-US" sz="2000"/>
            </a:br>
            <a:r>
              <a:rPr lang="en-US" sz="2000"/>
              <a:t>for three-player XOR games</a:t>
            </a:r>
          </a:p>
        </p:txBody>
      </p:sp>
    </p:spTree>
    <p:extLst>
      <p:ext uri="{BB962C8B-B14F-4D97-AF65-F5344CB8AC3E}">
        <p14:creationId xmlns:p14="http://schemas.microsoft.com/office/powerpoint/2010/main" val="338361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immunizing against entanglement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01" y="5042068"/>
            <a:ext cx="1218422" cy="157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033" y="1925553"/>
            <a:ext cx="857434" cy="130139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211164" y="3485623"/>
            <a:ext cx="2281223" cy="225239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53182" y="3520897"/>
            <a:ext cx="2068551" cy="198195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04245" y="3468684"/>
            <a:ext cx="1127764" cy="17460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70976" y="3480443"/>
            <a:ext cx="1172693" cy="190483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51875" y="469154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4897" y="3985395"/>
            <a:ext cx="384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70976" y="3839096"/>
            <a:ext cx="51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</a:t>
            </a:r>
            <a:r>
              <a:rPr lang="en-US" sz="2800" baseline="-2500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3614" y="4127900"/>
            <a:ext cx="36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q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77" y="1925553"/>
            <a:ext cx="1168508" cy="1190980"/>
          </a:xfrm>
          <a:prstGeom prst="rect">
            <a:avLst/>
          </a:prstGeom>
        </p:spPr>
      </p:pic>
      <p:cxnSp>
        <p:nvCxnSpPr>
          <p:cNvPr id="23" name="Curved Connector 22"/>
          <p:cNvCxnSpPr>
            <a:stCxn id="21" idx="3"/>
            <a:endCxn id="7" idx="0"/>
          </p:cNvCxnSpPr>
          <p:nvPr/>
        </p:nvCxnSpPr>
        <p:spPr>
          <a:xfrm flipV="1">
            <a:off x="1753085" y="1925553"/>
            <a:ext cx="1676665" cy="595490"/>
          </a:xfrm>
          <a:prstGeom prst="curvedConnector4">
            <a:avLst>
              <a:gd name="adj1" fmla="val 37215"/>
              <a:gd name="adj2" fmla="val 13838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82533" y="1022973"/>
            <a:ext cx="78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|</a:t>
            </a:r>
            <a:r>
              <a:rPr lang="en-US" sz="3600">
                <a:latin typeface="cmmi10"/>
                <a:ea typeface="cmmi10"/>
                <a:cs typeface="cmmi10"/>
              </a:rPr>
              <a:t>Ã</a:t>
            </a:r>
            <a:r>
              <a:rPr lang="en-US" sz="3600">
                <a:latin typeface="cmsy10"/>
                <a:ea typeface="cmsy10"/>
                <a:cs typeface="cmsy10"/>
              </a:rPr>
              <a:t>i</a:t>
            </a:r>
            <a:endParaRPr lang="en-US" sz="3600">
              <a:latin typeface="cmsy1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811" y="1925553"/>
            <a:ext cx="857434" cy="1301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89" y="1925553"/>
            <a:ext cx="857434" cy="13013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67" y="1925553"/>
            <a:ext cx="857434" cy="1301394"/>
          </a:xfrm>
          <a:prstGeom prst="rect">
            <a:avLst/>
          </a:prstGeom>
        </p:spPr>
      </p:pic>
      <p:cxnSp>
        <p:nvCxnSpPr>
          <p:cNvPr id="26" name="Curved Connector 25"/>
          <p:cNvCxnSpPr>
            <a:stCxn id="22" idx="1"/>
            <a:endCxn id="7" idx="0"/>
          </p:cNvCxnSpPr>
          <p:nvPr/>
        </p:nvCxnSpPr>
        <p:spPr>
          <a:xfrm rot="10800000">
            <a:off x="3429751" y="1925554"/>
            <a:ext cx="1217061" cy="650697"/>
          </a:xfrm>
          <a:prstGeom prst="curvedConnector4">
            <a:avLst>
              <a:gd name="adj1" fmla="val 32387"/>
              <a:gd name="adj2" fmla="val 1351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2" idx="2"/>
            <a:endCxn id="24" idx="1"/>
          </p:cNvCxnSpPr>
          <p:nvPr/>
        </p:nvCxnSpPr>
        <p:spPr>
          <a:xfrm rot="5400000" flipH="1" flipV="1">
            <a:off x="5358709" y="2293068"/>
            <a:ext cx="650697" cy="1217061"/>
          </a:xfrm>
          <a:prstGeom prst="curvedConnector4">
            <a:avLst>
              <a:gd name="adj1" fmla="val -35132"/>
              <a:gd name="adj2" fmla="val 6761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4" idx="0"/>
            <a:endCxn id="25" idx="1"/>
          </p:cNvCxnSpPr>
          <p:nvPr/>
        </p:nvCxnSpPr>
        <p:spPr>
          <a:xfrm rot="16200000" flipH="1">
            <a:off x="7004487" y="1642371"/>
            <a:ext cx="650697" cy="1217061"/>
          </a:xfrm>
          <a:prstGeom prst="curvedConnector4">
            <a:avLst>
              <a:gd name="adj1" fmla="val -35132"/>
              <a:gd name="adj2" fmla="val 6761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668769" y="3468684"/>
            <a:ext cx="567155" cy="134049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94525" y="3515716"/>
            <a:ext cx="513115" cy="134049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84805" y="3953288"/>
            <a:ext cx="465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</a:t>
            </a:r>
            <a:r>
              <a:rPr lang="en-US" sz="2800" baseline="-2500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92151" y="3788673"/>
            <a:ext cx="36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q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896600" y="3386378"/>
            <a:ext cx="0" cy="15616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123925" y="3386378"/>
            <a:ext cx="0" cy="151640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14296" y="3794117"/>
            <a:ext cx="51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</a:t>
            </a:r>
            <a:r>
              <a:rPr lang="en-US" sz="2800" baseline="-2500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34290" y="3953288"/>
            <a:ext cx="36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q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5504245" y="3468684"/>
            <a:ext cx="2644985" cy="261033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670976" y="3480443"/>
            <a:ext cx="2689914" cy="284549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15765" y="3388894"/>
            <a:ext cx="51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</a:t>
            </a:r>
            <a:r>
              <a:rPr lang="en-US" sz="2800" baseline="-25000"/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90935" y="3953288"/>
            <a:ext cx="36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74080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complexity of non-local games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1264" y="202241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/>
          </a:p>
        </p:txBody>
      </p:sp>
      <p:sp>
        <p:nvSpPr>
          <p:cNvPr id="5" name="Rounded Rectangle 4"/>
          <p:cNvSpPr/>
          <p:nvPr/>
        </p:nvSpPr>
        <p:spPr>
          <a:xfrm>
            <a:off x="658495" y="1445071"/>
            <a:ext cx="7596238" cy="310537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>
                <a:solidFill>
                  <a:schemeClr val="accent5"/>
                </a:solidFill>
                <a:cs typeface="Chalkboard"/>
              </a:rPr>
              <a:t>Cor: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 Let </a:t>
            </a:r>
            <a:r>
              <a:rPr lang="en-US" sz="2400">
                <a:solidFill>
                  <a:srgbClr val="FFFF00"/>
                </a:solidFill>
                <a:cs typeface="Chalkboard"/>
              </a:rPr>
              <a:t>G(π,V)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 be a </a:t>
            </a:r>
            <a:r>
              <a:rPr lang="en-US" sz="2400">
                <a:solidFill>
                  <a:srgbClr val="FFFF00"/>
                </a:solidFill>
                <a:cs typeface="Chalkboard"/>
              </a:rPr>
              <a:t>2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-player </a:t>
            </a:r>
            <a:r>
              <a:rPr lang="en-US" sz="2400">
                <a:solidFill>
                  <a:schemeClr val="accent1"/>
                </a:solidFill>
                <a:cs typeface="Chalkboard"/>
              </a:rPr>
              <a:t>free 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game with questions in </a:t>
            </a:r>
            <a:r>
              <a:rPr lang="en-US" sz="2400">
                <a:solidFill>
                  <a:srgbClr val="FFFF00"/>
                </a:solidFill>
                <a:cs typeface="Chalkboard"/>
              </a:rPr>
              <a:t>R×Q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 and answers in </a:t>
            </a:r>
            <a:r>
              <a:rPr lang="en-US" sz="2400">
                <a:solidFill>
                  <a:srgbClr val="FFFF00"/>
                </a:solidFill>
                <a:cs typeface="Chalkboard"/>
              </a:rPr>
              <a:t>X×Y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, where </a:t>
            </a:r>
            <a:r>
              <a:rPr lang="en-US" sz="2400">
                <a:solidFill>
                  <a:srgbClr val="1D86CD"/>
                </a:solidFill>
                <a:cs typeface="Chalkboard"/>
              </a:rPr>
              <a:t>π=π</a:t>
            </a:r>
            <a:r>
              <a:rPr lang="en-US" sz="2400" baseline="30000">
                <a:solidFill>
                  <a:srgbClr val="1D86CD"/>
                </a:solidFill>
                <a:cs typeface="Chalkboard"/>
              </a:rPr>
              <a:t>R</a:t>
            </a:r>
            <a:r>
              <a:rPr lang="en-US" sz="2400">
                <a:solidFill>
                  <a:srgbClr val="1D86CD"/>
                </a:solidFill>
                <a:cs typeface="Chalkboard"/>
              </a:rPr>
              <a:t>⊗π</a:t>
            </a:r>
            <a:r>
              <a:rPr lang="en-US" sz="2400" baseline="30000">
                <a:solidFill>
                  <a:srgbClr val="1D86CD"/>
                </a:solidFill>
                <a:cs typeface="Chalkboard"/>
              </a:rPr>
              <a:t>Q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.  Then there exists an </a:t>
            </a:r>
            <a:r>
              <a:rPr lang="en-US" sz="2400">
                <a:solidFill>
                  <a:srgbClr val="FFFF00"/>
                </a:solidFill>
                <a:cs typeface="Chalkboard"/>
              </a:rPr>
              <a:t>(n+1)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-player game G’(π’,V’) with questions in </a:t>
            </a:r>
            <a:r>
              <a:rPr lang="en-US" sz="2400">
                <a:solidFill>
                  <a:schemeClr val="tx1"/>
                </a:solidFill>
                <a:cs typeface="Chalkboard"/>
              </a:rPr>
              <a:t>R×(Q</a:t>
            </a:r>
            <a:r>
              <a:rPr lang="en-US" sz="2400" baseline="-25000">
                <a:solidFill>
                  <a:schemeClr val="tx1"/>
                </a:solidFill>
                <a:cs typeface="Chalkboard"/>
              </a:rPr>
              <a:t>1</a:t>
            </a:r>
            <a:r>
              <a:rPr lang="en-US" sz="2400">
                <a:solidFill>
                  <a:schemeClr val="tx1"/>
                </a:solidFill>
                <a:cs typeface="Chalkboard"/>
              </a:rPr>
              <a:t>×…×Q</a:t>
            </a:r>
            <a:r>
              <a:rPr lang="en-US" sz="2400" baseline="-25000">
                <a:solidFill>
                  <a:schemeClr val="tx1"/>
                </a:solidFill>
                <a:cs typeface="Chalkboard"/>
              </a:rPr>
              <a:t>n</a:t>
            </a:r>
            <a:r>
              <a:rPr lang="en-US" sz="2400">
                <a:solidFill>
                  <a:schemeClr val="tx1"/>
                </a:solidFill>
                <a:cs typeface="Chalkboard"/>
              </a:rPr>
              <a:t>) and answers in X×(Y</a:t>
            </a:r>
            <a:r>
              <a:rPr lang="en-US" sz="2400" baseline="-25000">
                <a:solidFill>
                  <a:schemeClr val="tx1"/>
                </a:solidFill>
                <a:cs typeface="Chalkboard"/>
              </a:rPr>
              <a:t>1</a:t>
            </a:r>
            <a:r>
              <a:rPr lang="en-US" sz="2400">
                <a:solidFill>
                  <a:schemeClr val="tx1"/>
                </a:solidFill>
                <a:cs typeface="Chalkboard"/>
              </a:rPr>
              <a:t>×…×Y</a:t>
            </a:r>
            <a:r>
              <a:rPr lang="en-US" sz="2400" baseline="-25000">
                <a:solidFill>
                  <a:schemeClr val="tx1"/>
                </a:solidFill>
                <a:cs typeface="Chalkboard"/>
              </a:rPr>
              <a:t>n</a:t>
            </a:r>
            <a:r>
              <a:rPr lang="en-US" sz="2400">
                <a:solidFill>
                  <a:schemeClr val="tx1"/>
                </a:solidFill>
                <a:cs typeface="Chalkboard"/>
              </a:rPr>
              <a:t>), such that</a:t>
            </a:r>
            <a:endParaRPr lang="en-US" sz="2400">
              <a:solidFill>
                <a:schemeClr val="tx1"/>
              </a:solidFill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630" y="4969284"/>
            <a:ext cx="6378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/>
              <a:t>Implies: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an </a:t>
            </a:r>
            <a:r>
              <a:rPr lang="en-US" sz="2000">
                <a:solidFill>
                  <a:srgbClr val="FFFF00"/>
                </a:solidFill>
              </a:rPr>
              <a:t>exp(log(|X|) log(|Y|))</a:t>
            </a:r>
            <a:r>
              <a:rPr lang="en-US" sz="2000"/>
              <a:t> algo for approximating </a:t>
            </a:r>
            <a:r>
              <a:rPr lang="en-US" sz="2000">
                <a:solidFill>
                  <a:srgbClr val="FFFF00"/>
                </a:solidFill>
              </a:rPr>
              <a:t>ω</a:t>
            </a:r>
            <a:r>
              <a:rPr lang="en-US" sz="2000" baseline="-25000">
                <a:solidFill>
                  <a:srgbClr val="FFFF00"/>
                </a:solidFill>
              </a:rPr>
              <a:t>c</a:t>
            </a:r>
            <a:endParaRPr lang="en-US" sz="200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solidFill>
                  <a:srgbClr val="FFFF00"/>
                </a:solidFill>
              </a:rPr>
              <a:t>ω</a:t>
            </a:r>
            <a:r>
              <a:rPr lang="en-US" sz="2000" baseline="-25000">
                <a:solidFill>
                  <a:srgbClr val="FFFF00"/>
                </a:solidFill>
              </a:rPr>
              <a:t>e</a:t>
            </a:r>
            <a:r>
              <a:rPr lang="en-US" sz="2000"/>
              <a:t> is hard to approximate for free games.</a:t>
            </a:r>
            <a:endParaRPr lang="en-US" sz="200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46" y="3441641"/>
            <a:ext cx="5371976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5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free games?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140" y="1389163"/>
            <a:ext cx="8529053" cy="2042277"/>
            <a:chOff x="137140" y="3803313"/>
            <a:chExt cx="8529053" cy="2246505"/>
          </a:xfrm>
        </p:grpSpPr>
        <p:sp>
          <p:nvSpPr>
            <p:cNvPr id="11" name="Rounded Rectangle 10"/>
            <p:cNvSpPr/>
            <p:nvPr/>
          </p:nvSpPr>
          <p:spPr>
            <a:xfrm>
              <a:off x="137140" y="3803313"/>
              <a:ext cx="8529053" cy="224650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u="sng">
                  <a:solidFill>
                    <a:srgbClr val="FFFF00"/>
                  </a:solidFill>
                  <a:latin typeface="Chalkboard"/>
                  <a:cs typeface="Chalkboard"/>
                </a:rPr>
                <a:t>Theorem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 </a:t>
              </a: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Given a state                    symmetric under exchange of B</a:t>
              </a:r>
              <a:r>
                <a:rPr lang="en-US" sz="2000" baseline="-25000">
                  <a:latin typeface="Chalkboard"/>
                  <a:cs typeface="Chalkboard"/>
                </a:rPr>
                <a:t>1</a:t>
              </a:r>
              <a:r>
                <a:rPr lang="en-US" sz="2000">
                  <a:latin typeface="Chalkboard"/>
                  <a:cs typeface="Chalkboard"/>
                </a:rPr>
                <a:t>…B</a:t>
              </a:r>
              <a:r>
                <a:rPr lang="en-US" sz="2000" baseline="-25000">
                  <a:latin typeface="Chalkboard"/>
                  <a:cs typeface="Chalkboard"/>
                </a:rPr>
                <a:t>n</a:t>
              </a:r>
              <a:r>
                <a:rPr lang="en-US" sz="2000">
                  <a:latin typeface="Chalkboard"/>
                  <a:cs typeface="Chalkboard"/>
                </a:rPr>
                <a:t>, and {Λ</a:t>
              </a:r>
              <a:r>
                <a:rPr lang="en-US" sz="2000" baseline="-25000">
                  <a:latin typeface="Chalkboard"/>
                  <a:cs typeface="Chalkboard"/>
                </a:rPr>
                <a:t>r</a:t>
              </a:r>
              <a:r>
                <a:rPr lang="en-US" sz="2000">
                  <a:latin typeface="Chalkboard"/>
                  <a:cs typeface="Chalkboard"/>
                </a:rPr>
                <a:t>} a collection of operations from A</a:t>
              </a:r>
              <a:r>
                <a:rPr lang="en-US" sz="2000">
                  <a:latin typeface="Chalkboard"/>
                  <a:cs typeface="Chalkboard"/>
                  <a:sym typeface="Wingdings"/>
                </a:rPr>
                <a:t>X, </a:t>
              </a:r>
              <a:endParaRPr lang="en-US" sz="2000" u="sng">
                <a:latin typeface="Chalkboard"/>
                <a:cs typeface="Chalkboard"/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262" y="4094158"/>
              <a:ext cx="1581727" cy="466884"/>
            </a:xfrm>
            <a:prstGeom prst="rect">
              <a:avLst/>
            </a:prstGeom>
          </p:spPr>
        </p:pic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8" y="2339230"/>
            <a:ext cx="7557025" cy="7945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56641" y="3133755"/>
            <a:ext cx="697627" cy="1005149"/>
            <a:chOff x="207827" y="3421651"/>
            <a:chExt cx="697627" cy="1117363"/>
          </a:xfrm>
        </p:grpSpPr>
        <p:sp>
          <p:nvSpPr>
            <p:cNvPr id="14" name="TextBox 13"/>
            <p:cNvSpPr txBox="1"/>
            <p:nvPr/>
          </p:nvSpPr>
          <p:spPr>
            <a:xfrm>
              <a:off x="207827" y="413890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∃σ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552667" y="3421651"/>
              <a:ext cx="3974" cy="7172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344602" y="3133755"/>
            <a:ext cx="573496" cy="1117363"/>
            <a:chOff x="207827" y="3421651"/>
            <a:chExt cx="573496" cy="1117363"/>
          </a:xfrm>
        </p:grpSpPr>
        <p:sp>
          <p:nvSpPr>
            <p:cNvPr id="19" name="TextBox 18"/>
            <p:cNvSpPr txBox="1"/>
            <p:nvPr/>
          </p:nvSpPr>
          <p:spPr>
            <a:xfrm>
              <a:off x="207827" y="4138904"/>
              <a:ext cx="5734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∀q</a:t>
              </a:r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>
            <a:xfrm flipV="1">
              <a:off x="494575" y="3421651"/>
              <a:ext cx="0" cy="7172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18098" y="3133755"/>
            <a:ext cx="1390124" cy="1045331"/>
            <a:chOff x="45514" y="3305552"/>
            <a:chExt cx="1390124" cy="1045331"/>
          </a:xfrm>
        </p:grpSpPr>
        <p:sp>
          <p:nvSpPr>
            <p:cNvPr id="23" name="TextBox 22"/>
            <p:cNvSpPr txBox="1"/>
            <p:nvPr/>
          </p:nvSpPr>
          <p:spPr>
            <a:xfrm>
              <a:off x="45514" y="3950773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for most r</a:t>
              </a:r>
            </a:p>
          </p:txBody>
        </p:sp>
        <p:cxnSp>
          <p:nvCxnSpPr>
            <p:cNvPr id="24" name="Straight Arrow Connector 23"/>
            <p:cNvCxnSpPr>
              <a:stCxn id="23" idx="0"/>
            </p:cNvCxnSpPr>
            <p:nvPr/>
          </p:nvCxnSpPr>
          <p:spPr>
            <a:xfrm flipH="1" flipV="1">
              <a:off x="279291" y="3305552"/>
              <a:ext cx="461285" cy="6452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577989" y="3133755"/>
            <a:ext cx="3729706" cy="1005149"/>
            <a:chOff x="-845807" y="3010553"/>
            <a:chExt cx="3729706" cy="1005149"/>
          </a:xfrm>
        </p:grpSpPr>
        <p:sp>
          <p:nvSpPr>
            <p:cNvPr id="27" name="TextBox 26"/>
            <p:cNvSpPr txBox="1"/>
            <p:nvPr/>
          </p:nvSpPr>
          <p:spPr>
            <a:xfrm>
              <a:off x="-845807" y="3615592"/>
              <a:ext cx="3729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ρ and σ give similar answers</a:t>
              </a:r>
            </a:p>
          </p:txBody>
        </p:sp>
        <p:cxnSp>
          <p:nvCxnSpPr>
            <p:cNvPr id="28" name="Straight Arrow Connector 27"/>
            <p:cNvCxnSpPr>
              <a:stCxn id="27" idx="0"/>
              <a:endCxn id="10" idx="2"/>
            </p:cNvCxnSpPr>
            <p:nvPr/>
          </p:nvCxnSpPr>
          <p:spPr>
            <a:xfrm flipH="1" flipV="1">
              <a:off x="-59605" y="3010553"/>
              <a:ext cx="1078651" cy="605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37140" y="4174217"/>
            <a:ext cx="8529053" cy="1857773"/>
            <a:chOff x="137140" y="4479925"/>
            <a:chExt cx="8529053" cy="1857773"/>
          </a:xfrm>
        </p:grpSpPr>
        <p:grpSp>
          <p:nvGrpSpPr>
            <p:cNvPr id="32" name="Group 31"/>
            <p:cNvGrpSpPr/>
            <p:nvPr/>
          </p:nvGrpSpPr>
          <p:grpSpPr>
            <a:xfrm>
              <a:off x="137140" y="4479925"/>
              <a:ext cx="8529053" cy="1857773"/>
              <a:chOff x="137140" y="3803313"/>
              <a:chExt cx="8529053" cy="22465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37140" y="3803313"/>
                <a:ext cx="8529053" cy="2246505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000" u="sng">
                    <a:solidFill>
                      <a:srgbClr val="FFFF00"/>
                    </a:solidFill>
                    <a:latin typeface="Chalkboard"/>
                    <a:cs typeface="Chalkboard"/>
                  </a:rPr>
                  <a:t>Conjecture</a:t>
                </a:r>
                <a:r>
                  <a:rPr lang="en-US" sz="2000">
                    <a:solidFill>
                      <a:srgbClr val="FFFF00"/>
                    </a:solidFill>
                    <a:latin typeface="Chalkboard"/>
                    <a:cs typeface="Chalkboard"/>
                  </a:rPr>
                  <a:t> </a:t>
                </a:r>
                <a:r>
                  <a:rPr lang="en-US" sz="2000">
                    <a:latin typeface="Chalkboard"/>
                    <a:cs typeface="Chalkboard"/>
                  </a:rPr>
                  <a:t/>
                </a:r>
                <a:br>
                  <a:rPr lang="en-US" sz="2000">
                    <a:latin typeface="Chalkboard"/>
                    <a:cs typeface="Chalkboard"/>
                  </a:rPr>
                </a:br>
                <a:r>
                  <a:rPr lang="en-US" sz="2000">
                    <a:latin typeface="Chalkboard"/>
                    <a:cs typeface="Chalkboard"/>
                  </a:rPr>
                  <a:t>Given a state                    symmetric under exchange of B</a:t>
                </a:r>
                <a:r>
                  <a:rPr lang="en-US" sz="2000" baseline="-25000">
                    <a:latin typeface="Chalkboard"/>
                    <a:cs typeface="Chalkboard"/>
                  </a:rPr>
                  <a:t>1</a:t>
                </a:r>
                <a:r>
                  <a:rPr lang="en-US" sz="2000">
                    <a:latin typeface="Chalkboard"/>
                    <a:cs typeface="Chalkboard"/>
                  </a:rPr>
                  <a:t>…B</a:t>
                </a:r>
                <a:r>
                  <a:rPr lang="en-US" sz="2000" baseline="-25000">
                    <a:latin typeface="Chalkboard"/>
                    <a:cs typeface="Chalkboard"/>
                  </a:rPr>
                  <a:t>n</a:t>
                </a:r>
                <a:r>
                  <a:rPr lang="en-US" sz="2000">
                    <a:latin typeface="Chalkboard"/>
                    <a:cs typeface="Chalkboard"/>
                  </a:rPr>
                  <a:t>, and {Λ</a:t>
                </a:r>
                <a:r>
                  <a:rPr lang="en-US" sz="2000" baseline="-25000">
                    <a:latin typeface="Chalkboard"/>
                    <a:cs typeface="Chalkboard"/>
                  </a:rPr>
                  <a:t>r</a:t>
                </a:r>
                <a:r>
                  <a:rPr lang="en-US" sz="2000">
                    <a:latin typeface="Chalkboard"/>
                    <a:cs typeface="Chalkboard"/>
                  </a:rPr>
                  <a:t>} a collection of operations from A</a:t>
                </a:r>
                <a:r>
                  <a:rPr lang="en-US" sz="2000">
                    <a:latin typeface="Chalkboard"/>
                    <a:cs typeface="Chalkboard"/>
                    <a:sym typeface="Wingdings"/>
                  </a:rPr>
                  <a:t>X, </a:t>
                </a:r>
                <a:endParaRPr lang="en-US" sz="2000" u="sng">
                  <a:latin typeface="Chalkboard"/>
                  <a:cs typeface="Chalkboard"/>
                </a:endParaRPr>
              </a:p>
            </p:txBody>
          </p:sp>
          <p:pic>
            <p:nvPicPr>
              <p:cNvPr id="35" name="Picture 34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6262" y="4094158"/>
                <a:ext cx="1581727" cy="466884"/>
              </a:xfrm>
              <a:prstGeom prst="rect">
                <a:avLst/>
              </a:prstGeom>
            </p:spPr>
          </p:pic>
        </p:grpSp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62" y="5446593"/>
              <a:ext cx="7557025" cy="794525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35175" y="6067270"/>
            <a:ext cx="5545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/>
              <a:t>Would give alternate proof of Vidick result.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FALSE for non-signalling distributions.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5644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QCC…C de Finetti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1158" y="1323170"/>
            <a:ext cx="8448842" cy="2301295"/>
            <a:chOff x="441158" y="1323170"/>
            <a:chExt cx="8448842" cy="2301295"/>
          </a:xfrm>
        </p:grpSpPr>
        <p:sp>
          <p:nvSpPr>
            <p:cNvPr id="4" name="Rounded Rectangle 3"/>
            <p:cNvSpPr/>
            <p:nvPr/>
          </p:nvSpPr>
          <p:spPr>
            <a:xfrm>
              <a:off x="441158" y="1323170"/>
              <a:ext cx="8448842" cy="230129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u="sng">
                  <a:latin typeface="Chalkboard"/>
                  <a:cs typeface="Chalkboard"/>
                </a:rPr>
                <a:t>Theorem</a:t>
              </a:r>
              <a:r>
                <a:rPr lang="en-US" sz="2200">
                  <a:latin typeface="Chalkboard"/>
                  <a:cs typeface="Chalkboard"/>
                </a:rPr>
                <a:t/>
              </a:r>
              <a:br>
                <a:rPr lang="en-US" sz="2200">
                  <a:latin typeface="Chalkboard"/>
                  <a:cs typeface="Chalkboard"/>
                </a:rPr>
              </a:br>
              <a:r>
                <a:rPr lang="en-US" sz="2200">
                  <a:latin typeface="Chalkboard"/>
                  <a:cs typeface="Chalkboard"/>
                </a:rPr>
                <a:t>     If                   is permutation symmetric then for every </a:t>
              </a:r>
              <a:r>
                <a:rPr lang="en-US" sz="2200">
                  <a:solidFill>
                    <a:srgbClr val="FFFF00"/>
                  </a:solidFill>
                  <a:latin typeface="Chalkboard"/>
                  <a:cs typeface="Chalkboard"/>
                </a:rPr>
                <a:t>k</a:t>
              </a:r>
              <a:r>
                <a:rPr lang="en-US" sz="2200">
                  <a:latin typeface="Chalkboard"/>
                  <a:cs typeface="Chalkboard"/>
                </a:rPr>
                <a:t> there exists </a:t>
              </a:r>
              <a:r>
                <a:rPr lang="en-US" sz="220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200">
                  <a:latin typeface="Chalkboard"/>
                  <a:cs typeface="Chalkboard"/>
                </a:rPr>
                <a:t> s.t.</a:t>
              </a: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05" y="2820158"/>
              <a:ext cx="8168106" cy="699702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41157" y="3852806"/>
            <a:ext cx="8154737" cy="199104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u="sng">
                <a:latin typeface="Chalkboard"/>
                <a:cs typeface="Chalkboard"/>
              </a:rPr>
              <a:t>Applications</a:t>
            </a:r>
            <a:endParaRPr lang="en-US" sz="220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latin typeface="Chalkboard"/>
                <a:cs typeface="Chalkboard"/>
              </a:rPr>
              <a:t>QMA = QMA with multiple provers and Bell measurements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latin typeface="Chalkboard"/>
                <a:cs typeface="Chalkboard"/>
              </a:rPr>
              <a:t>convergence of sum-of-squares hierarchy for polynomial optimization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latin typeface="Chalkboard"/>
                <a:cs typeface="Chalkboard"/>
              </a:rPr>
              <a:t>Aaronson’s pretty-good tomography with symmetric states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34" y="1644984"/>
            <a:ext cx="1689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 Finetti without symmetry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7157" y="1342918"/>
            <a:ext cx="8529053" cy="2680985"/>
            <a:chOff x="187157" y="1596910"/>
            <a:chExt cx="8529053" cy="2680985"/>
          </a:xfrm>
        </p:grpSpPr>
        <p:sp>
          <p:nvSpPr>
            <p:cNvPr id="6" name="Rounded Rectangle 5"/>
            <p:cNvSpPr/>
            <p:nvPr/>
          </p:nvSpPr>
          <p:spPr>
            <a:xfrm>
              <a:off x="187157" y="1596910"/>
              <a:ext cx="8529053" cy="268098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u="sng" dirty="0">
                  <a:latin typeface="Chalkboard"/>
                  <a:cs typeface="Chalkboard"/>
                </a:rPr>
                <a:t>Theorem</a:t>
              </a:r>
              <a:r>
                <a:rPr lang="en-US" sz="2000" dirty="0">
                  <a:latin typeface="Chalkboard"/>
                  <a:cs typeface="Chalkboard"/>
                </a:rPr>
                <a:t> [</a:t>
              </a:r>
              <a:r>
                <a:rPr lang="en-US" sz="2000" dirty="0" err="1">
                  <a:latin typeface="Chalkboard"/>
                  <a:cs typeface="Chalkboard"/>
                </a:rPr>
                <a:t>Christandl</a:t>
              </a:r>
              <a:r>
                <a:rPr lang="en-US" sz="2000" dirty="0">
                  <a:latin typeface="Chalkboard"/>
                  <a:cs typeface="Chalkboard"/>
                </a:rPr>
                <a:t>, Koenig, </a:t>
              </a:r>
              <a:r>
                <a:rPr lang="en-US" sz="2000" dirty="0" err="1">
                  <a:latin typeface="Chalkboard"/>
                  <a:cs typeface="Chalkboard"/>
                </a:rPr>
                <a:t>Mitchison</a:t>
              </a:r>
              <a:r>
                <a:rPr lang="en-US" sz="2000" dirty="0">
                  <a:latin typeface="Chalkboard"/>
                  <a:cs typeface="Chalkboard"/>
                </a:rPr>
                <a:t>, Renner ‘05]</a:t>
              </a:r>
              <a:br>
                <a:rPr lang="en-US" sz="2000" dirty="0">
                  <a:latin typeface="Chalkboard"/>
                  <a:cs typeface="Chalkboard"/>
                </a:rPr>
              </a:br>
              <a:r>
                <a:rPr lang="en-US" sz="2000" dirty="0">
                  <a:latin typeface="Chalkboard"/>
                  <a:cs typeface="Chalkboard"/>
                </a:rPr>
                <a:t/>
              </a:r>
              <a:br>
                <a:rPr lang="en-US" sz="2000" dirty="0">
                  <a:latin typeface="Chalkboard"/>
                  <a:cs typeface="Chalkboard"/>
                </a:rPr>
              </a:br>
              <a:r>
                <a:rPr lang="en-US" sz="2000" dirty="0">
                  <a:latin typeface="Chalkboard"/>
                  <a:cs typeface="Chalkboard"/>
                </a:rPr>
                <a:t>Given a state                    , there exists </a:t>
              </a:r>
              <a:r>
                <a:rPr lang="en-US" sz="2000" dirty="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000" dirty="0">
                  <a:latin typeface="Chalkboard"/>
                  <a:cs typeface="Chalkboard"/>
                </a:rPr>
                <a:t> such that</a:t>
              </a:r>
              <a:endParaRPr lang="en-US" sz="2000" u="sng" dirty="0">
                <a:latin typeface="Chalkboard"/>
                <a:cs typeface="Chalkboard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103" y="2152984"/>
              <a:ext cx="1739900" cy="5334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0" y="3078530"/>
              <a:ext cx="8168105" cy="99341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87157" y="4181668"/>
            <a:ext cx="8529053" cy="2355500"/>
            <a:chOff x="187157" y="4502500"/>
            <a:chExt cx="8529053" cy="2355500"/>
          </a:xfrm>
        </p:grpSpPr>
        <p:sp>
          <p:nvSpPr>
            <p:cNvPr id="10" name="Rounded Rectangle 9"/>
            <p:cNvSpPr/>
            <p:nvPr/>
          </p:nvSpPr>
          <p:spPr>
            <a:xfrm>
              <a:off x="187157" y="4502500"/>
              <a:ext cx="8529053" cy="23555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n-US" sz="2000" u="sng">
                  <a:latin typeface="Chalkboard"/>
                  <a:cs typeface="Chalkboard"/>
                </a:rPr>
                <a:t>Theorem</a:t>
              </a: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For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ρ</a:t>
              </a:r>
              <a:r>
                <a:rPr lang="en-US" sz="2000">
                  <a:latin typeface="Chalkboard"/>
                  <a:cs typeface="Chalkboard"/>
                </a:rPr>
                <a:t> a state on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1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2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…A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n</a:t>
              </a:r>
              <a:r>
                <a:rPr lang="en-US" sz="2000">
                  <a:latin typeface="Chalkboard"/>
                  <a:cs typeface="Chalkboard"/>
                </a:rPr>
                <a:t> and any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t ≤ n-k</a:t>
              </a:r>
              <a:r>
                <a:rPr lang="en-US" sz="2000">
                  <a:latin typeface="Chalkboard"/>
                  <a:cs typeface="Chalkboard"/>
                </a:rPr>
                <a:t>, there exists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m≤t</a:t>
              </a:r>
              <a:r>
                <a:rPr lang="en-US" sz="2000">
                  <a:latin typeface="Chalkboard"/>
                  <a:cs typeface="Chalkboard"/>
                </a:rPr>
                <a:t> such that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where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σ</a:t>
              </a:r>
              <a:r>
                <a:rPr lang="en-US" sz="2000">
                  <a:latin typeface="Chalkboard"/>
                  <a:cs typeface="Chalkboard"/>
                </a:rPr>
                <a:t> is the state resulting from measuring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j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1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,…,j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m</a:t>
              </a:r>
              <a:r>
                <a:rPr lang="en-US" sz="2000">
                  <a:latin typeface="Chalkboard"/>
                  <a:cs typeface="Chalkboard"/>
                </a:rPr>
                <a:t> and obtaining outcomes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1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,…,a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m</a:t>
              </a:r>
              <a:r>
                <a:rPr lang="en-US" sz="2000">
                  <a:latin typeface="Chalkboard"/>
                  <a:cs typeface="Chalkboard"/>
                </a:rPr>
                <a:t>.</a:t>
              </a:r>
              <a:endParaRPr lang="en-US" sz="2000" u="sng">
                <a:latin typeface="Chalkboard"/>
                <a:cs typeface="Chalkboard"/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68" y="5330665"/>
              <a:ext cx="7366000" cy="88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62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3565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rgbClr val="FFFFFF"/>
                </a:solidFill>
                <a:latin typeface="Chalkboard"/>
                <a:cs typeface="Chalkboard"/>
              </a:rPr>
              <a:t>Symmetric States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561" y="1608730"/>
            <a:ext cx="81604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                is permutation symmetric in the B subsystems if for every</a:t>
            </a:r>
            <a:r>
              <a:rPr lang="en-US" sz="2500" dirty="0"/>
              <a:t> </a:t>
            </a:r>
            <a:r>
              <a:rPr lang="en-US" sz="2500" dirty="0" smtClean="0"/>
              <a:t>permutation π,</a:t>
            </a:r>
            <a:endParaRPr lang="en-US" sz="2500" dirty="0"/>
          </a:p>
        </p:txBody>
      </p:sp>
      <p:sp>
        <p:nvSpPr>
          <p:cNvPr id="80" name="Oval 79"/>
          <p:cNvSpPr/>
          <p:nvPr/>
        </p:nvSpPr>
        <p:spPr>
          <a:xfrm>
            <a:off x="2530026" y="3760195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74263" y="3770740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577965" y="3781285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135713" y="3794795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79950" y="3805340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359304" y="3568746"/>
            <a:ext cx="851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</a:t>
            </a:r>
            <a:endParaRPr lang="en-US" sz="3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174555" y="605615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n-1</a:t>
            </a:r>
            <a:endParaRPr lang="en-US" sz="25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772262" y="6067678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B</a:t>
            </a:r>
            <a:r>
              <a:rPr lang="en-US" sz="2500" baseline="-25000" dirty="0" err="1" smtClean="0"/>
              <a:t>n</a:t>
            </a:r>
            <a:endParaRPr lang="en-US" sz="2500" dirty="0"/>
          </a:p>
        </p:txBody>
      </p:sp>
      <p:sp>
        <p:nvSpPr>
          <p:cNvPr id="85" name="Oval 84"/>
          <p:cNvSpPr/>
          <p:nvPr/>
        </p:nvSpPr>
        <p:spPr>
          <a:xfrm>
            <a:off x="6223905" y="3826430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727607" y="3836975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440171" y="4043903"/>
            <a:ext cx="634092" cy="495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</a:t>
            </a:r>
            <a:endParaRPr lang="en-US" sz="2500" dirty="0"/>
          </a:p>
        </p:txBody>
      </p:sp>
      <p:sp>
        <p:nvSpPr>
          <p:cNvPr id="88" name="TextBox 87"/>
          <p:cNvSpPr txBox="1"/>
          <p:nvPr/>
        </p:nvSpPr>
        <p:spPr>
          <a:xfrm>
            <a:off x="3033585" y="4027764"/>
            <a:ext cx="5577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1</a:t>
            </a:r>
            <a:endParaRPr lang="en-US" sz="2500" dirty="0"/>
          </a:p>
        </p:txBody>
      </p:sp>
      <p:sp>
        <p:nvSpPr>
          <p:cNvPr id="89" name="TextBox 88"/>
          <p:cNvSpPr txBox="1"/>
          <p:nvPr/>
        </p:nvSpPr>
        <p:spPr>
          <a:xfrm>
            <a:off x="3591333" y="4034854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/>
              <a:t>2</a:t>
            </a:r>
            <a:endParaRPr lang="en-US" sz="2500" dirty="0"/>
          </a:p>
        </p:txBody>
      </p:sp>
      <p:sp>
        <p:nvSpPr>
          <p:cNvPr id="91" name="TextBox 90"/>
          <p:cNvSpPr txBox="1"/>
          <p:nvPr/>
        </p:nvSpPr>
        <p:spPr>
          <a:xfrm>
            <a:off x="4135570" y="4061874"/>
            <a:ext cx="8734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n-1</a:t>
            </a:r>
            <a:endParaRPr lang="en-US" sz="2500" dirty="0"/>
          </a:p>
        </p:txBody>
      </p:sp>
      <p:sp>
        <p:nvSpPr>
          <p:cNvPr id="92" name="TextBox 91"/>
          <p:cNvSpPr txBox="1"/>
          <p:nvPr/>
        </p:nvSpPr>
        <p:spPr>
          <a:xfrm>
            <a:off x="4693318" y="4064994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4</a:t>
            </a:r>
            <a:endParaRPr lang="en-US" sz="2500" dirty="0"/>
          </a:p>
        </p:txBody>
      </p:sp>
      <p:sp>
        <p:nvSpPr>
          <p:cNvPr id="93" name="TextBox 92"/>
          <p:cNvSpPr txBox="1"/>
          <p:nvPr/>
        </p:nvSpPr>
        <p:spPr>
          <a:xfrm>
            <a:off x="6183372" y="4098614"/>
            <a:ext cx="5888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/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727607" y="4110139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B</a:t>
            </a:r>
            <a:r>
              <a:rPr lang="en-US" sz="2500" baseline="-25000" dirty="0" err="1" smtClean="0"/>
              <a:t>n</a:t>
            </a:r>
            <a:endParaRPr lang="en-US" sz="2500" dirty="0"/>
          </a:p>
        </p:txBody>
      </p:sp>
      <p:cxnSp>
        <p:nvCxnSpPr>
          <p:cNvPr id="95" name="Curved Connector 94"/>
          <p:cNvCxnSpPr/>
          <p:nvPr/>
        </p:nvCxnSpPr>
        <p:spPr>
          <a:xfrm>
            <a:off x="2719046" y="3978830"/>
            <a:ext cx="4152301" cy="127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507841" y="5717734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052078" y="5728279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555780" y="5738824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113528" y="5752334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657765" y="5762879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188352" y="5783969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692054" y="5794514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2404618" y="600144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</a:t>
            </a:r>
            <a:endParaRPr lang="en-US" sz="25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998032" y="598530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1</a:t>
            </a:r>
            <a:endParaRPr lang="en-US" sz="25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555780" y="599239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/>
              <a:t>2</a:t>
            </a:r>
            <a:endParaRPr lang="en-US" sz="25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337119" y="5526285"/>
            <a:ext cx="851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</a:t>
            </a:r>
            <a:endParaRPr lang="en-US" sz="3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100017" y="601941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/>
              <a:t>3</a:t>
            </a:r>
            <a:endParaRPr lang="en-US" sz="25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657765" y="602253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4</a:t>
            </a:r>
            <a:endParaRPr lang="en-US" sz="2500" dirty="0"/>
          </a:p>
        </p:txBody>
      </p:sp>
      <p:cxnSp>
        <p:nvCxnSpPr>
          <p:cNvPr id="112" name="Curved Connector 111"/>
          <p:cNvCxnSpPr>
            <a:stCxn id="97" idx="6"/>
            <a:endCxn id="103" idx="2"/>
          </p:cNvCxnSpPr>
          <p:nvPr/>
        </p:nvCxnSpPr>
        <p:spPr>
          <a:xfrm>
            <a:off x="2859143" y="5859589"/>
            <a:ext cx="3832911" cy="76780"/>
          </a:xfrm>
          <a:prstGeom prst="curvedConnector3">
            <a:avLst>
              <a:gd name="adj1" fmla="val 5313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 rot="5400000">
            <a:off x="3183822" y="5000773"/>
            <a:ext cx="1121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=</a:t>
            </a:r>
            <a:endParaRPr lang="en-US" sz="50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3" y="3856044"/>
            <a:ext cx="1739900" cy="533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1635" y="1493280"/>
            <a:ext cx="7837184" cy="171635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>
            <a:stCxn id="91" idx="2"/>
            <a:endCxn id="93" idx="2"/>
          </p:cNvCxnSpPr>
          <p:nvPr/>
        </p:nvCxnSpPr>
        <p:spPr>
          <a:xfrm rot="16200000" flipH="1">
            <a:off x="5506698" y="3604549"/>
            <a:ext cx="36740" cy="1905498"/>
          </a:xfrm>
          <a:prstGeom prst="curvedConnector3">
            <a:avLst>
              <a:gd name="adj1" fmla="val 1595487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3" y="5669669"/>
            <a:ext cx="1739900" cy="533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8" y="2492441"/>
            <a:ext cx="5029200" cy="533400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1" y="1580449"/>
            <a:ext cx="1739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PCP theorem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1550894"/>
            <a:ext cx="7907750" cy="177275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u="sng">
                <a:latin typeface="Chalkboard"/>
                <a:cs typeface="Chalkboard"/>
              </a:rPr>
              <a:t>Classical k-CSPs:</a:t>
            </a:r>
          </a:p>
          <a:p>
            <a:r>
              <a:rPr lang="en-US">
                <a:latin typeface="Chalkboard"/>
                <a:cs typeface="Chalkboard"/>
              </a:rPr>
              <a:t>Given constraints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C={C</a:t>
            </a:r>
            <a:r>
              <a:rPr lang="en-US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}</a:t>
            </a:r>
            <a:r>
              <a:rPr lang="en-US">
                <a:latin typeface="Chalkboard"/>
                <a:cs typeface="Chalkboard"/>
              </a:rPr>
              <a:t>, choose an assignment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σ</a:t>
            </a:r>
            <a:r>
              <a:rPr lang="en-US">
                <a:latin typeface="Chalkboard"/>
                <a:cs typeface="Chalkboard"/>
              </a:rPr>
              <a:t> mapping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>
                <a:latin typeface="Chalkboard"/>
                <a:cs typeface="Chalkboard"/>
              </a:rPr>
              <a:t> variables to an alphabet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∑</a:t>
            </a:r>
            <a:r>
              <a:rPr lang="en-US">
                <a:latin typeface="Chalkboard"/>
                <a:cs typeface="Chalkboard"/>
              </a:rPr>
              <a:t> to minimize the fraction of unsatisfied constraints.</a:t>
            </a:r>
            <a:br>
              <a:rPr lang="en-US">
                <a:latin typeface="Chalkboard"/>
                <a:cs typeface="Chalkboard"/>
              </a:rPr>
            </a:br>
            <a:endParaRPr lang="en-US">
              <a:latin typeface="Chalkboard"/>
              <a:cs typeface="Chalkboard"/>
            </a:endParaRPr>
          </a:p>
          <a:p>
            <a:r>
              <a:rPr lang="en-US">
                <a:latin typeface="Chalkboard"/>
                <a:cs typeface="Chalkboard"/>
              </a:rPr>
              <a:t>	UNSAT(C) = min</a:t>
            </a:r>
            <a:r>
              <a:rPr lang="en-US" baseline="-25000">
                <a:latin typeface="Chalkboard"/>
                <a:cs typeface="Chalkboard"/>
              </a:rPr>
              <a:t>σ </a:t>
            </a:r>
            <a:r>
              <a:rPr lang="en-US">
                <a:latin typeface="Chalkboard"/>
                <a:cs typeface="Chalkboard"/>
              </a:rPr>
              <a:t>Pr</a:t>
            </a:r>
            <a:r>
              <a:rPr lang="en-US" baseline="-25000">
                <a:latin typeface="Chalkboard"/>
                <a:cs typeface="Chalkboard"/>
              </a:rPr>
              <a:t>i</a:t>
            </a:r>
            <a:r>
              <a:rPr lang="en-US">
                <a:latin typeface="Chalkboard"/>
                <a:cs typeface="Chalkboard"/>
              </a:rPr>
              <a:t> [σ fails to satisfy C</a:t>
            </a:r>
            <a:r>
              <a:rPr lang="en-US" baseline="-25000">
                <a:latin typeface="Chalkboard"/>
                <a:cs typeface="Chalkboard"/>
              </a:rPr>
              <a:t>i</a:t>
            </a:r>
            <a:r>
              <a:rPr lang="en-US">
                <a:latin typeface="Chalkboard"/>
                <a:cs typeface="Chalkboard"/>
              </a:rPr>
              <a:t>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3602524"/>
            <a:ext cx="7770813" cy="86066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u="sng">
                <a:latin typeface="Chalkboard"/>
                <a:cs typeface="Chalkboard"/>
              </a:rPr>
              <a:t>Example: 3-SAT:</a:t>
            </a:r>
            <a:br>
              <a:rPr lang="en-US" u="sng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NP-hard to determine if UNSAT(C)=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0</a:t>
            </a:r>
            <a:r>
              <a:rPr lang="en-US">
                <a:latin typeface="Chalkboard"/>
                <a:cs typeface="Chalkboard"/>
              </a:rPr>
              <a:t> or UNSAT(C) ≥ 1/n</a:t>
            </a:r>
            <a:r>
              <a:rPr lang="en-US" baseline="30000">
                <a:latin typeface="Chalkboard"/>
                <a:cs typeface="Chalkboard"/>
              </a:rPr>
              <a:t>3</a:t>
            </a:r>
            <a:endParaRPr lang="en-US" u="sng" baseline="30000">
              <a:latin typeface="Chalkboard"/>
              <a:cs typeface="Chalkboar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835111"/>
            <a:ext cx="7770813" cy="86066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u="sng">
                <a:latin typeface="Chalkboard"/>
                <a:cs typeface="Chalkboard"/>
              </a:rPr>
              <a:t>PCP (probabilistically checkable proof) theorem:</a:t>
            </a:r>
            <a:br>
              <a:rPr lang="en-US" u="sng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NP-hard to determine if UNSAT(C)=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0</a:t>
            </a:r>
            <a:r>
              <a:rPr lang="en-US">
                <a:latin typeface="Chalkboard"/>
                <a:cs typeface="Chalkboard"/>
              </a:rPr>
              <a:t> or UNSAT(C) ≥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0.1</a:t>
            </a:r>
            <a:endParaRPr lang="en-US" u="sng" baseline="30000">
              <a:solidFill>
                <a:srgbClr val="FFFF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1261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Hamiltonian problem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1550893"/>
            <a:ext cx="7907750" cy="22349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solidFill>
                  <a:srgbClr val="FFFF00"/>
                </a:solidFill>
                <a:latin typeface="Chalkboard"/>
                <a:cs typeface="Chalkboard"/>
              </a:rPr>
              <a:t>LOCAL-HAM</a:t>
            </a:r>
            <a:r>
              <a:rPr lang="en-US" sz="2000" u="sng">
                <a:latin typeface="Chalkboard"/>
                <a:cs typeface="Chalkboard"/>
              </a:rPr>
              <a:t>: k-local Hamiltonian ground-state energy estimation</a:t>
            </a:r>
            <a:endParaRPr lang="en-US" sz="2000">
              <a:latin typeface="Chalkboard"/>
              <a:cs typeface="Chalkboard"/>
            </a:endParaRPr>
          </a:p>
          <a:p>
            <a:r>
              <a:rPr lang="en-US" sz="2000">
                <a:latin typeface="Chalkboard"/>
                <a:cs typeface="Chalkboard"/>
              </a:rPr>
              <a:t>Let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H = 𝔼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 H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, with each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acting on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k</a:t>
            </a:r>
            <a:r>
              <a:rPr lang="en-US" sz="2000">
                <a:latin typeface="Chalkboard"/>
                <a:cs typeface="Chalkboard"/>
              </a:rPr>
              <a:t> qubits, and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||H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||≤1</a:t>
            </a:r>
            <a:b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    </a:t>
            </a:r>
            <a:r>
              <a:rPr lang="en-US">
                <a:latin typeface="Chalkboard"/>
                <a:cs typeface="Chalkboard"/>
              </a:rPr>
              <a:t>i.e. H</a:t>
            </a:r>
            <a:r>
              <a:rPr lang="en-US" baseline="-25000">
                <a:latin typeface="Chalkboard"/>
                <a:cs typeface="Chalkboard"/>
              </a:rPr>
              <a:t>i</a:t>
            </a:r>
            <a:r>
              <a:rPr lang="en-US">
                <a:latin typeface="Chalkboard"/>
                <a:cs typeface="Chalkboard"/>
              </a:rPr>
              <a:t> = H</a:t>
            </a:r>
            <a:r>
              <a:rPr lang="en-US" baseline="-25000">
                <a:latin typeface="Chalkboard"/>
                <a:cs typeface="Chalkboard"/>
              </a:rPr>
              <a:t>i,1</a:t>
            </a:r>
            <a:r>
              <a:rPr lang="en-US">
                <a:latin typeface="Chalkboard"/>
                <a:cs typeface="Chalkboard"/>
              </a:rPr>
              <a:t> ⊗ H</a:t>
            </a:r>
            <a:r>
              <a:rPr lang="en-US" baseline="-25000">
                <a:latin typeface="Chalkboard"/>
                <a:cs typeface="Chalkboard"/>
              </a:rPr>
              <a:t>i,2</a:t>
            </a:r>
            <a:r>
              <a:rPr lang="en-US">
                <a:latin typeface="Chalkboard"/>
                <a:cs typeface="Chalkboard"/>
              </a:rPr>
              <a:t> ⊗ … ⊗ H</a:t>
            </a:r>
            <a:r>
              <a:rPr lang="en-US" baseline="-25000">
                <a:latin typeface="Chalkboard"/>
                <a:cs typeface="Chalkboard"/>
              </a:rPr>
              <a:t>i,n</a:t>
            </a:r>
            <a:r>
              <a:rPr lang="en-US">
                <a:latin typeface="Chalkboard"/>
                <a:cs typeface="Chalkboard"/>
              </a:rPr>
              <a:t>, with #{j : H</a:t>
            </a:r>
            <a:r>
              <a:rPr lang="en-US" baseline="-25000">
                <a:latin typeface="Chalkboard"/>
                <a:cs typeface="Chalkboard"/>
              </a:rPr>
              <a:t>i,j</a:t>
            </a:r>
            <a:r>
              <a:rPr lang="en-US">
                <a:latin typeface="Chalkboard"/>
                <a:cs typeface="Chalkboard"/>
              </a:rPr>
              <a:t>≠I} ≤ k</a:t>
            </a:r>
          </a:p>
          <a:p>
            <a:endParaRPr lang="en-US" sz="2000">
              <a:latin typeface="Chalkboard"/>
              <a:cs typeface="Chalkboard"/>
            </a:endParaRPr>
          </a:p>
          <a:p>
            <a:r>
              <a:rPr lang="en-US" sz="2000" u="sng">
                <a:latin typeface="Chalkboard"/>
                <a:cs typeface="Chalkboard"/>
              </a:rPr>
              <a:t>Goal:</a:t>
            </a:r>
            <a:r>
              <a:rPr lang="en-US" sz="2000">
                <a:latin typeface="Chalkboard"/>
                <a:cs typeface="Chalkboard"/>
              </a:rPr>
              <a:t>  </a:t>
            </a:r>
          </a:p>
          <a:p>
            <a:r>
              <a:rPr lang="en-US" sz="2000">
                <a:latin typeface="Chalkboard"/>
                <a:cs typeface="Chalkboard"/>
              </a:rPr>
              <a:t>Estimate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E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0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= min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ψ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h</a:t>
            </a:r>
            <a:r>
              <a:rPr lang="en-US" sz="2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Ã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|H|</a:t>
            </a:r>
            <a:r>
              <a:rPr lang="en-US" sz="2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Ã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i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 = min</a:t>
            </a:r>
            <a:r>
              <a:rPr lang="en-US" sz="2000" baseline="-25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½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 tr Hρ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3904631"/>
            <a:ext cx="7770813" cy="153823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Hardness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Includes k-CSPs, so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±0.1</a:t>
            </a:r>
            <a:r>
              <a:rPr lang="en-US" sz="2000">
                <a:latin typeface="Chalkboard"/>
                <a:cs typeface="Chalkboard"/>
              </a:rPr>
              <a:t> error is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NP-hard</a:t>
            </a:r>
            <a:r>
              <a:rPr lang="en-US" sz="2000">
                <a:latin typeface="Chalkboard"/>
                <a:cs typeface="Chalkboard"/>
              </a:rPr>
              <a:t> by PCP theorem.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QMA-complete</a:t>
            </a:r>
            <a:r>
              <a:rPr lang="en-US" sz="2000">
                <a:latin typeface="Chalkboard"/>
                <a:cs typeface="Chalkboard"/>
              </a:rPr>
              <a:t> with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1/poly(n)</a:t>
            </a:r>
            <a:r>
              <a:rPr lang="en-US" sz="2000">
                <a:latin typeface="Chalkboard"/>
                <a:cs typeface="Chalkboard"/>
              </a:rPr>
              <a:t> error [Kitaev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99]</a:t>
            </a:r>
            <a:br>
              <a:rPr lang="en-US" sz="2000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QMA = quantum proof, bounded-error polytime quantum verifier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5588145"/>
            <a:ext cx="7770813" cy="110052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Quantum PCP conjecture</a:t>
            </a:r>
            <a:r>
              <a:rPr lang="en-US" sz="2000">
                <a:latin typeface="Chalkboard"/>
                <a:cs typeface="Chalkboard"/>
              </a:rPr>
              <a:t/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LOCAL-HAM is QMA-hard for some constant error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ε</a:t>
            </a:r>
            <a:r>
              <a:rPr lang="en-US" sz="2000">
                <a:latin typeface="Chalkboard"/>
                <a:cs typeface="Chalkboard"/>
              </a:rPr>
              <a:t>&gt;0.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Can assume k=2 WLOG [Bravyi, DiVincenzo, Terhal, Loss ‘08]</a:t>
            </a:r>
            <a:endParaRPr lang="en-US" sz="2000" u="sng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0409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high-degree in NP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9430" y="3206029"/>
            <a:ext cx="5615818" cy="9044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Idea: use product states</a:t>
            </a:r>
          </a:p>
          <a:p>
            <a:r>
              <a:rPr lang="en-US" sz="2000">
                <a:latin typeface="Chalkboard"/>
                <a:cs typeface="Chalkboard"/>
              </a:rPr>
              <a:t>E</a:t>
            </a:r>
            <a:r>
              <a:rPr lang="en-US" sz="2000" baseline="-25000">
                <a:latin typeface="Chalkboard"/>
                <a:cs typeface="Chalkboard"/>
              </a:rPr>
              <a:t>0</a:t>
            </a:r>
            <a:r>
              <a:rPr lang="en-US" sz="2000">
                <a:latin typeface="Chalkboard"/>
                <a:cs typeface="Chalkboard"/>
              </a:rPr>
              <a:t> ≈ min tr H(</a:t>
            </a:r>
            <a:r>
              <a:rPr lang="en-US" sz="2000">
                <a:latin typeface="cmmi10"/>
                <a:ea typeface="cmmi10"/>
                <a:cs typeface="cmmi10"/>
              </a:rPr>
              <a:t>Ã</a:t>
            </a:r>
            <a:r>
              <a:rPr lang="en-US" sz="2000" baseline="-25000"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latin typeface="Chalkboard"/>
                <a:cs typeface="Chalkboard"/>
              </a:rPr>
              <a:t> … </a:t>
            </a:r>
            <a:r>
              <a:rPr lang="en-US" sz="2000"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latin typeface="cmmi10"/>
                <a:ea typeface="cmmi10"/>
                <a:cs typeface="cmmi10"/>
              </a:rPr>
              <a:t>Ã</a:t>
            </a:r>
            <a:r>
              <a:rPr lang="en-US" sz="2000" baseline="-25000">
                <a:latin typeface="Chalkboard"/>
                <a:ea typeface="cmmi10"/>
                <a:cs typeface="cmmi10"/>
              </a:rPr>
              <a:t>n</a:t>
            </a:r>
            <a:r>
              <a:rPr lang="en-US" sz="2000">
                <a:latin typeface="Chalkboard"/>
                <a:cs typeface="Chalkboard"/>
              </a:rPr>
              <a:t>) – O(d/D</a:t>
            </a:r>
            <a:r>
              <a:rPr lang="en-US" sz="2000" baseline="30000">
                <a:latin typeface="Chalkboard"/>
                <a:cs typeface="Chalkboard"/>
              </a:rPr>
              <a:t>1/8</a:t>
            </a:r>
            <a:r>
              <a:rPr lang="en-US" sz="2000">
                <a:latin typeface="Chalkboard"/>
                <a:cs typeface="Chalkboard"/>
              </a:rPr>
              <a:t>)</a:t>
            </a:r>
            <a:endParaRPr lang="en-US">
              <a:latin typeface="Chalkboard"/>
              <a:cs typeface="Chalkboar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677" y="1703294"/>
            <a:ext cx="8143723" cy="12672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Theorem</a:t>
            </a:r>
          </a:p>
          <a:p>
            <a:r>
              <a:rPr lang="en-US" sz="2000">
                <a:latin typeface="Chalkboard"/>
                <a:cs typeface="Chalkboard"/>
              </a:rPr>
              <a:t>It is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NP-complete</a:t>
            </a:r>
            <a:r>
              <a:rPr lang="en-US" sz="2000">
                <a:latin typeface="Chalkboard"/>
                <a:cs typeface="Chalkboard"/>
              </a:rPr>
              <a:t> to estimate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E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0</a:t>
            </a:r>
            <a:r>
              <a:rPr lang="en-US" sz="2000">
                <a:latin typeface="Chalkboard"/>
                <a:cs typeface="Chalkboard"/>
              </a:rPr>
              <a:t> for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000">
                <a:latin typeface="Chalkboard"/>
                <a:cs typeface="Chalkboard"/>
              </a:rPr>
              <a:t> qu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>
                <a:latin typeface="Chalkboard"/>
                <a:cs typeface="Chalkboard"/>
              </a:rPr>
              <a:t>its on a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>
                <a:latin typeface="Chalkboard"/>
                <a:cs typeface="Chalkboard"/>
              </a:rPr>
              <a:t>-regular graph to additive error </a:t>
            </a:r>
            <a:r>
              <a:rPr lang="en-US" sz="2000">
                <a:latin typeface="cmsy10"/>
                <a:ea typeface="cmsy10"/>
                <a:cs typeface="cmsy10"/>
              </a:rPr>
              <a:t>»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d / D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1/8</a:t>
            </a:r>
            <a:r>
              <a:rPr lang="en-US" sz="2000">
                <a:latin typeface="Chalkboard"/>
                <a:cs typeface="Chalkboard"/>
              </a:rPr>
              <a:t>.</a:t>
            </a:r>
            <a:endParaRPr lang="en-US">
              <a:latin typeface="Chalkboard"/>
              <a:cs typeface="Chalkboar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551174"/>
            <a:ext cx="5478066" cy="12269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By constrast</a:t>
            </a:r>
          </a:p>
          <a:p>
            <a:r>
              <a:rPr lang="en-US" sz="2000">
                <a:latin typeface="Chalkboard"/>
                <a:cs typeface="Chalkboard"/>
              </a:rPr>
              <a:t>2-CSPs are NP-hard to approximate to error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</a:t>
            </a:r>
            <a:r>
              <a:rPr lang="en-US" sz="2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§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</a:t>
            </a:r>
            <a:r>
              <a:rPr lang="en-US" sz="2000" baseline="30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/D</a:t>
            </a:r>
            <a:r>
              <a:rPr lang="en-US" sz="2000" baseline="30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2000">
                <a:latin typeface="Chalkboard"/>
                <a:cs typeface="Chalkboard"/>
              </a:rPr>
              <a:t> for any </a:t>
            </a:r>
            <a:r>
              <a:rPr lang="en-US" sz="2000">
                <a:latin typeface="cmmi10"/>
                <a:ea typeface="cmmi10"/>
                <a:cs typeface="cmmi10"/>
              </a:rPr>
              <a:t>®</a:t>
            </a:r>
            <a:r>
              <a:rPr lang="en-US" sz="2000">
                <a:latin typeface="Chalkboard"/>
                <a:cs typeface="Chalkboard"/>
              </a:rPr>
              <a:t>,</a:t>
            </a:r>
            <a:r>
              <a:rPr lang="en-US" sz="2000">
                <a:latin typeface="cmmi10"/>
                <a:ea typeface="cmmi10"/>
                <a:cs typeface="cmmi10"/>
              </a:rPr>
              <a:t>¯</a:t>
            </a:r>
            <a:r>
              <a:rPr lang="en-US" sz="2000">
                <a:latin typeface="Chalkboard"/>
                <a:cs typeface="Chalkboard"/>
              </a:rPr>
              <a:t>&gt;0</a:t>
            </a:r>
            <a:endParaRPr lang="en-US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3021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intuition: mean-field theory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7619" y="1862667"/>
            <a:ext cx="2586329" cy="108857"/>
            <a:chOff x="967619" y="1862667"/>
            <a:chExt cx="2586329" cy="108857"/>
          </a:xfrm>
        </p:grpSpPr>
        <p:sp>
          <p:nvSpPr>
            <p:cNvPr id="4" name="Oval 3"/>
            <p:cNvSpPr/>
            <p:nvPr/>
          </p:nvSpPr>
          <p:spPr>
            <a:xfrm>
              <a:off x="96761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8053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93443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06355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19267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3217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4509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  <a:endCxn id="4" idx="6"/>
            </p:cNvCxnSpPr>
            <p:nvPr/>
          </p:nvCxnSpPr>
          <p:spPr>
            <a:xfrm flipH="1">
              <a:off x="1076476" y="1917096"/>
              <a:ext cx="23686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26571" y="1732430"/>
            <a:ext cx="51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1-D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1680624" y="2552747"/>
            <a:ext cx="1760505" cy="1238737"/>
            <a:chOff x="2151926" y="2510414"/>
            <a:chExt cx="1760505" cy="1238737"/>
          </a:xfrm>
        </p:grpSpPr>
        <p:grpSp>
          <p:nvGrpSpPr>
            <p:cNvPr id="32" name="Group 31"/>
            <p:cNvGrpSpPr/>
            <p:nvPr/>
          </p:nvGrpSpPr>
          <p:grpSpPr>
            <a:xfrm>
              <a:off x="2151926" y="2510414"/>
              <a:ext cx="1760505" cy="108857"/>
              <a:chOff x="1011162" y="2849638"/>
              <a:chExt cx="1760505" cy="10885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21" idx="2"/>
                <a:endCxn id="17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51926" y="2792884"/>
              <a:ext cx="1760505" cy="108857"/>
              <a:chOff x="1011162" y="2849638"/>
              <a:chExt cx="1760505" cy="108857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>
                <a:stCxn id="38" idx="2"/>
                <a:endCxn id="34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151926" y="3075354"/>
              <a:ext cx="1760505" cy="108857"/>
              <a:chOff x="1011162" y="2849638"/>
              <a:chExt cx="1760505" cy="108857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45" idx="2"/>
                <a:endCxn id="41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2151926" y="3357824"/>
              <a:ext cx="1760505" cy="108857"/>
              <a:chOff x="1011162" y="2849638"/>
              <a:chExt cx="1760505" cy="10885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52" idx="2"/>
                <a:endCxn id="48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151926" y="3640294"/>
              <a:ext cx="1760505" cy="108857"/>
              <a:chOff x="1011162" y="2849638"/>
              <a:chExt cx="1760505" cy="10885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>
                <a:stCxn id="59" idx="2"/>
                <a:endCxn id="55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>
              <a:stCxn id="17" idx="4"/>
              <a:endCxn id="55" idx="0"/>
            </p:cNvCxnSpPr>
            <p:nvPr/>
          </p:nvCxnSpPr>
          <p:spPr>
            <a:xfrm>
              <a:off x="2206355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623639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40923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458207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875491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63141" y="2933022"/>
            <a:ext cx="5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2-D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1785439" y="43918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1937839" y="45442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2090239" y="46966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242639" y="48490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405243" y="5263519"/>
            <a:ext cx="5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3-D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2395039" y="50014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/>
          <p:cNvSpPr txBox="1"/>
          <p:nvPr/>
        </p:nvSpPr>
        <p:spPr>
          <a:xfrm>
            <a:off x="6387813" y="1678001"/>
            <a:ext cx="62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∞-D</a:t>
            </a:r>
          </a:p>
        </p:txBody>
      </p:sp>
      <p:sp>
        <p:nvSpPr>
          <p:cNvPr id="279" name="Oval 278"/>
          <p:cNvSpPr/>
          <p:nvPr/>
        </p:nvSpPr>
        <p:spPr>
          <a:xfrm>
            <a:off x="6693697" y="2110945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6107815" y="3992406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7308989" y="4007995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5703312" y="2815094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7689955" y="2863389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gular Pentagon 283"/>
          <p:cNvSpPr/>
          <p:nvPr/>
        </p:nvSpPr>
        <p:spPr>
          <a:xfrm>
            <a:off x="5756269" y="2169162"/>
            <a:ext cx="1991903" cy="1897050"/>
          </a:xfrm>
          <a:prstGeom prst="pentag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6"/>
          <p:cNvSpPr/>
          <p:nvPr/>
        </p:nvSpPr>
        <p:spPr>
          <a:xfrm>
            <a:off x="5768258" y="2153637"/>
            <a:ext cx="1982838" cy="1910362"/>
          </a:xfrm>
          <a:custGeom>
            <a:avLst/>
            <a:gdLst>
              <a:gd name="connsiteX0" fmla="*/ 999613 w 1958258"/>
              <a:gd name="connsiteY0" fmla="*/ 0 h 1835354"/>
              <a:gd name="connsiteX1" fmla="*/ 401483 w 1958258"/>
              <a:gd name="connsiteY1" fmla="*/ 1827161 h 1835354"/>
              <a:gd name="connsiteX2" fmla="*/ 1958258 w 1958258"/>
              <a:gd name="connsiteY2" fmla="*/ 704645 h 1835354"/>
              <a:gd name="connsiteX3" fmla="*/ 0 w 1958258"/>
              <a:gd name="connsiteY3" fmla="*/ 671871 h 1835354"/>
              <a:gd name="connsiteX4" fmla="*/ 1589548 w 1958258"/>
              <a:gd name="connsiteY4" fmla="*/ 1835354 h 1835354"/>
              <a:gd name="connsiteX5" fmla="*/ 999613 w 1958258"/>
              <a:gd name="connsiteY5" fmla="*/ 0 h 1835354"/>
              <a:gd name="connsiteX0" fmla="*/ 966838 w 1958258"/>
              <a:gd name="connsiteY0" fmla="*/ 0 h 1917599"/>
              <a:gd name="connsiteX1" fmla="*/ 401483 w 1958258"/>
              <a:gd name="connsiteY1" fmla="*/ 1909406 h 1917599"/>
              <a:gd name="connsiteX2" fmla="*/ 1958258 w 1958258"/>
              <a:gd name="connsiteY2" fmla="*/ 786890 h 1917599"/>
              <a:gd name="connsiteX3" fmla="*/ 0 w 1958258"/>
              <a:gd name="connsiteY3" fmla="*/ 754116 h 1917599"/>
              <a:gd name="connsiteX4" fmla="*/ 1589548 w 1958258"/>
              <a:gd name="connsiteY4" fmla="*/ 1917599 h 1917599"/>
              <a:gd name="connsiteX5" fmla="*/ 966838 w 1958258"/>
              <a:gd name="connsiteY5" fmla="*/ 0 h 1917599"/>
              <a:gd name="connsiteX0" fmla="*/ 975031 w 1966451"/>
              <a:gd name="connsiteY0" fmla="*/ 0 h 1917599"/>
              <a:gd name="connsiteX1" fmla="*/ 409676 w 1966451"/>
              <a:gd name="connsiteY1" fmla="*/ 1909406 h 1917599"/>
              <a:gd name="connsiteX2" fmla="*/ 1966451 w 1966451"/>
              <a:gd name="connsiteY2" fmla="*/ 786890 h 1917599"/>
              <a:gd name="connsiteX3" fmla="*/ 0 w 1966451"/>
              <a:gd name="connsiteY3" fmla="*/ 712993 h 1917599"/>
              <a:gd name="connsiteX4" fmla="*/ 1597741 w 1966451"/>
              <a:gd name="connsiteY4" fmla="*/ 1917599 h 1917599"/>
              <a:gd name="connsiteX5" fmla="*/ 975031 w 1966451"/>
              <a:gd name="connsiteY5" fmla="*/ 0 h 1917599"/>
              <a:gd name="connsiteX0" fmla="*/ 966837 w 1958257"/>
              <a:gd name="connsiteY0" fmla="*/ 0 h 1917599"/>
              <a:gd name="connsiteX1" fmla="*/ 401482 w 1958257"/>
              <a:gd name="connsiteY1" fmla="*/ 1909406 h 1917599"/>
              <a:gd name="connsiteX2" fmla="*/ 1958257 w 1958257"/>
              <a:gd name="connsiteY2" fmla="*/ 786890 h 1917599"/>
              <a:gd name="connsiteX3" fmla="*/ 0 w 1958257"/>
              <a:gd name="connsiteY3" fmla="*/ 745891 h 1917599"/>
              <a:gd name="connsiteX4" fmla="*/ 1589547 w 1958257"/>
              <a:gd name="connsiteY4" fmla="*/ 1917599 h 1917599"/>
              <a:gd name="connsiteX5" fmla="*/ 966837 w 1958257"/>
              <a:gd name="connsiteY5" fmla="*/ 0 h 1917599"/>
              <a:gd name="connsiteX0" fmla="*/ 991418 w 1982838"/>
              <a:gd name="connsiteY0" fmla="*/ 0 h 1917599"/>
              <a:gd name="connsiteX1" fmla="*/ 426063 w 1982838"/>
              <a:gd name="connsiteY1" fmla="*/ 1909406 h 1917599"/>
              <a:gd name="connsiteX2" fmla="*/ 1982838 w 1982838"/>
              <a:gd name="connsiteY2" fmla="*/ 786890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  <a:gd name="connsiteX0" fmla="*/ 991418 w 1982838"/>
              <a:gd name="connsiteY0" fmla="*/ 0 h 1917599"/>
              <a:gd name="connsiteX1" fmla="*/ 393289 w 1982838"/>
              <a:gd name="connsiteY1" fmla="*/ 1909406 h 1917599"/>
              <a:gd name="connsiteX2" fmla="*/ 1982838 w 1982838"/>
              <a:gd name="connsiteY2" fmla="*/ 786890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  <a:gd name="connsiteX0" fmla="*/ 991418 w 1982838"/>
              <a:gd name="connsiteY0" fmla="*/ 0 h 1917599"/>
              <a:gd name="connsiteX1" fmla="*/ 393289 w 1982838"/>
              <a:gd name="connsiteY1" fmla="*/ 1909406 h 1917599"/>
              <a:gd name="connsiteX2" fmla="*/ 1982838 w 1982838"/>
              <a:gd name="connsiteY2" fmla="*/ 762216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2838" h="1917599">
                <a:moveTo>
                  <a:pt x="991418" y="0"/>
                </a:moveTo>
                <a:lnTo>
                  <a:pt x="393289" y="1909406"/>
                </a:lnTo>
                <a:lnTo>
                  <a:pt x="1982838" y="762216"/>
                </a:lnTo>
                <a:lnTo>
                  <a:pt x="0" y="704768"/>
                </a:lnTo>
                <a:lnTo>
                  <a:pt x="1614128" y="1917599"/>
                </a:lnTo>
                <a:lnTo>
                  <a:pt x="991418" y="0"/>
                </a:ln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PCP no-go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327" y="1557740"/>
            <a:ext cx="79093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>
                <a:latin typeface="Chalkboard"/>
                <a:cs typeface="Chalkboard"/>
              </a:rPr>
              <a:t>Measure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εn</a:t>
            </a:r>
            <a:r>
              <a:rPr lang="en-US" sz="2000">
                <a:latin typeface="Chalkboard"/>
                <a:cs typeface="Chalkboard"/>
              </a:rPr>
              <a:t> qudits and condition on outcomes.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Incur error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ε</a:t>
            </a:r>
            <a:r>
              <a:rPr lang="en-US" sz="2000">
                <a:latin typeface="Chalkboard"/>
                <a:cs typeface="Chalkboard"/>
              </a:rPr>
              <a:t>.</a:t>
            </a:r>
            <a:br>
              <a:rPr lang="en-US" sz="2000">
                <a:latin typeface="Chalkboard"/>
                <a:cs typeface="Chalkboard"/>
              </a:rPr>
            </a:br>
            <a:endParaRPr lang="en-US" sz="200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000">
                <a:latin typeface="Chalkboard"/>
                <a:cs typeface="Chalkboard"/>
              </a:rPr>
              <a:t>Most pairs of other qudits would have mutual information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≤ log(d) / εD</a:t>
            </a:r>
            <a:r>
              <a:rPr lang="en-US" sz="2000">
                <a:latin typeface="Chalkboard"/>
                <a:cs typeface="Chalkboard"/>
              </a:rPr>
              <a:t> if measured.</a:t>
            </a:r>
            <a:br>
              <a:rPr lang="en-US" sz="2000">
                <a:latin typeface="Chalkboard"/>
                <a:cs typeface="Chalkboard"/>
              </a:rPr>
            </a:br>
            <a:endParaRPr lang="en-US" sz="200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000">
                <a:latin typeface="Chalkboard"/>
                <a:cs typeface="Chalkboard"/>
              </a:rPr>
              <a:t>Thus their state is within distance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3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(log(d) / εD)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1/2</a:t>
            </a:r>
            <a:r>
              <a:rPr lang="en-US" sz="2000">
                <a:latin typeface="Chalkboard"/>
                <a:cs typeface="Chalkboard"/>
              </a:rPr>
              <a:t> of product.</a:t>
            </a:r>
            <a:br>
              <a:rPr lang="en-US" sz="2000">
                <a:latin typeface="Chalkboard"/>
                <a:cs typeface="Chalkboard"/>
              </a:rPr>
            </a:br>
            <a:endParaRPr lang="en-US" sz="200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000">
                <a:latin typeface="Chalkboard"/>
                <a:cs typeface="Chalkboard"/>
              </a:rPr>
              <a:t>Witness is a global product state.  Total error is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ε + d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3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(log(d) / εD)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1/2</a:t>
            </a:r>
            <a:r>
              <a:rPr lang="en-US" sz="2000">
                <a:latin typeface="Chalkboard"/>
                <a:cs typeface="Chalkboard"/>
              </a:rPr>
              <a:t>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Choose ε to balance these terms.</a:t>
            </a:r>
          </a:p>
        </p:txBody>
      </p:sp>
    </p:spTree>
    <p:extLst>
      <p:ext uri="{BB962C8B-B14F-4D97-AF65-F5344CB8AC3E}">
        <p14:creationId xmlns:p14="http://schemas.microsoft.com/office/powerpoint/2010/main" val="60475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applications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0410" y="3000603"/>
            <a:ext cx="6113379" cy="114361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PTAS for  planar graphs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Builds on [Bansal, Bravyi, Terhal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07] PTAS for bounded-degree planar graphs</a:t>
            </a:r>
            <a:endParaRPr lang="en-US" sz="2000" u="sng">
              <a:latin typeface="Chalkboard"/>
              <a:cs typeface="Chalkboar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0410" y="1548942"/>
            <a:ext cx="7749673" cy="87624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PTAS for Dense k-local Hamiltonians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improves on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1/d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k-1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+ε</a:t>
            </a:r>
            <a:r>
              <a:rPr lang="en-US" sz="2000">
                <a:latin typeface="Chalkboard"/>
                <a:cs typeface="Chalkboard"/>
              </a:rPr>
              <a:t>approximation from [Gharibian-Kempe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11]</a:t>
            </a:r>
            <a:endParaRPr lang="en-US" sz="2000" u="sng">
              <a:latin typeface="Chalkboard"/>
              <a:cs typeface="Chalkboar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651" y="4623536"/>
            <a:ext cx="7586446" cy="16997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Algorithms for graphs with low threshold rank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 u="sng">
                <a:latin typeface="Chalkboard"/>
                <a:cs typeface="Chalkboard"/>
              </a:rPr>
              <a:t/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Extends result of [Barak, Raghavendra, Steurer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11].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run-time for ε-approximation is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exp(log(n) poly(d/ε) ⋅#{eigs of adj. matrix ≥ poly(ε/d)})</a:t>
            </a:r>
            <a:b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</a:br>
            <a:endParaRPr lang="en-US" sz="2000" u="sng">
              <a:solidFill>
                <a:srgbClr val="FFFF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2935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2927"/>
            <a:ext cx="7770813" cy="1429871"/>
          </a:xfrm>
        </p:spPr>
        <p:txBody>
          <a:bodyPr/>
          <a:lstStyle/>
          <a:p>
            <a:r>
              <a:rPr lang="en-US"/>
              <a:t>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34524"/>
            <a:ext cx="7770813" cy="5360974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/>
              <a:t>Is QMA(2) = QMA?  Is </a:t>
            </a:r>
            <a:r>
              <a:rPr lang="en-US">
                <a:solidFill>
                  <a:srgbClr val="FFFF00"/>
                </a:solidFill>
              </a:rPr>
              <a:t>SAT∈QMA</a:t>
            </a:r>
            <a:r>
              <a:rPr lang="en-US" baseline="-25000">
                <a:solidFill>
                  <a:srgbClr val="FFFF00"/>
                </a:solidFill>
              </a:rPr>
              <a:t>√n</a:t>
            </a:r>
            <a:r>
              <a:rPr lang="en-US">
                <a:solidFill>
                  <a:srgbClr val="FFFF00"/>
                </a:solidFill>
              </a:rPr>
              <a:t>(2)</a:t>
            </a:r>
            <a:r>
              <a:rPr lang="en-US" baseline="-25000">
                <a:solidFill>
                  <a:srgbClr val="FFFF00"/>
                </a:solidFill>
              </a:rPr>
              <a:t>1,1/2</a:t>
            </a:r>
            <a:r>
              <a:rPr lang="en-US"/>
              <a:t> optimal?</a:t>
            </a:r>
            <a:br>
              <a:rPr lang="en-US"/>
            </a:br>
            <a:r>
              <a:rPr lang="en-US"/>
              <a:t>(Would follow from replacing 1-LOCC with SEP-YES.)</a:t>
            </a:r>
          </a:p>
          <a:p>
            <a:pPr>
              <a:buFont typeface="Arial"/>
              <a:buChar char="•"/>
            </a:pPr>
            <a:r>
              <a:rPr lang="en-US"/>
              <a:t>Can we reorder our quantifiers to get a dimension-independent bound for correlated local measurements?</a:t>
            </a:r>
          </a:p>
          <a:p>
            <a:pPr>
              <a:buFont typeface="Arial"/>
              <a:buChar char="•"/>
            </a:pPr>
            <a:r>
              <a:rPr lang="en-US"/>
              <a:t>(Especially if your name is Graeme Mitchison)</a:t>
            </a:r>
            <a:br>
              <a:rPr lang="en-US"/>
            </a:br>
            <a:r>
              <a:rPr lang="en-US"/>
              <a:t>Representation theory results -&gt; de Finetti theorems</a:t>
            </a:r>
            <a:br>
              <a:rPr lang="en-US"/>
            </a:br>
            <a:r>
              <a:rPr lang="en-US"/>
              <a:t>What about the other direction?</a:t>
            </a:r>
          </a:p>
          <a:p>
            <a:pPr>
              <a:buFont typeface="Arial"/>
              <a:buChar char="•"/>
            </a:pPr>
            <a:r>
              <a:rPr lang="en-US"/>
              <a:t>The usual de Finetti questions:</a:t>
            </a:r>
          </a:p>
          <a:p>
            <a:pPr lvl="1">
              <a:buFont typeface="Arial"/>
              <a:buChar char="•"/>
            </a:pPr>
            <a:r>
              <a:rPr lang="en-US"/>
              <a:t>better counter-examples</a:t>
            </a:r>
          </a:p>
          <a:p>
            <a:pPr lvl="1">
              <a:buFont typeface="Arial"/>
              <a:buChar char="•"/>
            </a:pPr>
            <a:r>
              <a:rPr lang="en-US"/>
              <a:t>how much does it help to add PPT constraints?</a:t>
            </a:r>
          </a:p>
          <a:p>
            <a:pPr>
              <a:buFont typeface="Arial"/>
              <a:buChar char="•"/>
            </a:pPr>
            <a:r>
              <a:rPr lang="en-US"/>
              <a:t>The unique games conjecture is ≈equivalent to determining whether max {tr Mρ:ρ∈Sep} is ≥c</a:t>
            </a:r>
            <a:r>
              <a:rPr lang="en-US" baseline="-25000"/>
              <a:t>1</a:t>
            </a:r>
            <a:r>
              <a:rPr lang="en-US"/>
              <a:t>/d or ≤c</a:t>
            </a:r>
            <a:r>
              <a:rPr lang="en-US" baseline="-25000"/>
              <a:t>2</a:t>
            </a:r>
            <a:r>
              <a:rPr lang="en-US"/>
              <a:t>/d for c</a:t>
            </a:r>
            <a:r>
              <a:rPr lang="en-US" baseline="-25000"/>
              <a:t>1</a:t>
            </a:r>
            <a:r>
              <a:rPr lang="en-US"/>
              <a:t>≫c</a:t>
            </a:r>
            <a:r>
              <a:rPr lang="en-US" baseline="-25000"/>
              <a:t>2</a:t>
            </a:r>
            <a:r>
              <a:rPr lang="en-US"/>
              <a:t>≫1 and M a LO measurement.  Can we get an algorithm for this using de Finetti?</a:t>
            </a:r>
          </a:p>
          <a:p>
            <a:pPr>
              <a:buFont typeface="Arial"/>
              <a:buChar char="•"/>
            </a:pPr>
            <a:r>
              <a:rPr lang="en-US"/>
              <a:t>Weak additivity?  The Quantum PCP conjecture?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2819" y="6242306"/>
            <a:ext cx="196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arXiv:1210.6367</a:t>
            </a:r>
          </a:p>
        </p:txBody>
      </p:sp>
    </p:spTree>
    <p:extLst>
      <p:ext uri="{BB962C8B-B14F-4D97-AF65-F5344CB8AC3E}">
        <p14:creationId xmlns:p14="http://schemas.microsoft.com/office/powerpoint/2010/main" val="2559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69" y="1604978"/>
            <a:ext cx="2033338" cy="2072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43" y="1777216"/>
            <a:ext cx="2685060" cy="17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Quantum de Finetti Theorem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349" y="4155271"/>
            <a:ext cx="807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builds on work by [Størmer </a:t>
            </a:r>
            <a:r>
              <a:rPr lang="fr-FR">
                <a:latin typeface="Chalkboard"/>
                <a:cs typeface="Chalkboard"/>
              </a:rPr>
              <a:t>’</a:t>
            </a:r>
            <a:r>
              <a:rPr lang="en-US">
                <a:latin typeface="Chalkboard"/>
                <a:cs typeface="Chalkboard"/>
              </a:rPr>
              <a:t>69], [Hudson, Moody </a:t>
            </a:r>
            <a:r>
              <a:rPr lang="fr-FR">
                <a:latin typeface="Chalkboard"/>
                <a:cs typeface="Chalkboard"/>
              </a:rPr>
              <a:t>’</a:t>
            </a:r>
            <a:r>
              <a:rPr lang="en-US">
                <a:latin typeface="Chalkboard"/>
                <a:cs typeface="Chalkboard"/>
              </a:rPr>
              <a:t>76], [Raggio, Werner </a:t>
            </a:r>
            <a:r>
              <a:rPr lang="fr-FR">
                <a:latin typeface="Chalkboard"/>
                <a:cs typeface="Chalkboard"/>
              </a:rPr>
              <a:t>’</a:t>
            </a:r>
            <a:r>
              <a:rPr lang="en-US">
                <a:latin typeface="Chalkboard"/>
                <a:cs typeface="Chalkboard"/>
              </a:rPr>
              <a:t>89]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[Caves, Fuchs, Schack ‘01], [Koenig, Renner ‘05]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157" y="4818014"/>
            <a:ext cx="8142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Proof idea: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Perform an informationally complete measurement of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n-k</a:t>
            </a:r>
            <a:r>
              <a:rPr lang="en-US" sz="2000">
                <a:latin typeface="Chalkboard"/>
                <a:cs typeface="Chalkboard"/>
              </a:rPr>
              <a:t> B systems.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157" y="1436494"/>
            <a:ext cx="8529053" cy="2680985"/>
            <a:chOff x="187157" y="1596910"/>
            <a:chExt cx="8529053" cy="2680985"/>
          </a:xfrm>
        </p:grpSpPr>
        <p:sp>
          <p:nvSpPr>
            <p:cNvPr id="5" name="Rounded Rectangle 4"/>
            <p:cNvSpPr/>
            <p:nvPr/>
          </p:nvSpPr>
          <p:spPr>
            <a:xfrm>
              <a:off x="187157" y="1596910"/>
              <a:ext cx="8529053" cy="268098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u="sng">
                  <a:solidFill>
                    <a:srgbClr val="FFFF00"/>
                  </a:solidFill>
                  <a:latin typeface="Chalkboard"/>
                  <a:cs typeface="Chalkboard"/>
                </a:rPr>
                <a:t>Theorem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 </a:t>
              </a:r>
              <a:r>
                <a:rPr lang="en-US" sz="2000">
                  <a:latin typeface="Chalkboard"/>
                  <a:cs typeface="Chalkboard"/>
                </a:rPr>
                <a:t>[Christandl, Koenig, Mitchison, Renner ‘06]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Given a state                     symmetric under exchange of B</a:t>
              </a:r>
              <a:r>
                <a:rPr lang="en-US" sz="2000" baseline="-25000">
                  <a:latin typeface="Chalkboard"/>
                  <a:cs typeface="Chalkboard"/>
                </a:rPr>
                <a:t>1</a:t>
              </a:r>
              <a:r>
                <a:rPr lang="en-US" sz="2000">
                  <a:latin typeface="Chalkboard"/>
                  <a:cs typeface="Chalkboard"/>
                </a:rPr>
                <a:t>…B</a:t>
              </a:r>
              <a:r>
                <a:rPr lang="en-US" sz="2000" baseline="-25000">
                  <a:latin typeface="Chalkboard"/>
                  <a:cs typeface="Chalkboard"/>
                </a:rPr>
                <a:t>n</a:t>
              </a:r>
              <a:r>
                <a:rPr lang="en-US" sz="2000">
                  <a:latin typeface="Chalkboard"/>
                  <a:cs typeface="Chalkboard"/>
                </a:rPr>
                <a:t>, there exists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000">
                  <a:latin typeface="Chalkboard"/>
                  <a:cs typeface="Chalkboard"/>
                </a:rPr>
                <a:t> such that</a:t>
              </a:r>
              <a:endParaRPr lang="en-US" sz="2000" u="sng">
                <a:latin typeface="Chalkboard"/>
                <a:cs typeface="Chalkboard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103" y="2152984"/>
              <a:ext cx="1739900" cy="533400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44" y="3003519"/>
              <a:ext cx="7861300" cy="11430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187157" y="5564906"/>
            <a:ext cx="7780422" cy="106583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lvl="0"/>
            <a:r>
              <a:rPr lang="en-US" sz="2000">
                <a:solidFill>
                  <a:srgbClr val="FFFF00"/>
                </a:solidFill>
                <a:cs typeface="Chalkboard"/>
              </a:rPr>
              <a:t>Applications:</a:t>
            </a:r>
            <a:r>
              <a:rPr lang="en-US" sz="2000" u="sng">
                <a:solidFill>
                  <a:prstClr val="white"/>
                </a:solidFill>
                <a:cs typeface="Chalkboard"/>
              </a:rPr>
              <a:t/>
            </a:r>
            <a:br>
              <a:rPr lang="en-US" sz="2000" u="sng">
                <a:solidFill>
                  <a:prstClr val="white"/>
                </a:solidFill>
                <a:cs typeface="Chalkboard"/>
              </a:rPr>
            </a:br>
            <a:r>
              <a:rPr lang="en-US" sz="2000" u="sng">
                <a:solidFill>
                  <a:schemeClr val="tx1"/>
                </a:solidFill>
                <a:cs typeface="Chalkboard"/>
              </a:rPr>
              <a:t>information theory</a:t>
            </a:r>
            <a:r>
              <a:rPr lang="en-US" sz="2000">
                <a:solidFill>
                  <a:schemeClr val="tx1"/>
                </a:solidFill>
                <a:cs typeface="Chalkboard"/>
              </a:rPr>
              <a:t>:</a:t>
            </a:r>
            <a:r>
              <a:rPr lang="en-US" sz="2000">
                <a:solidFill>
                  <a:prstClr val="white"/>
                </a:solidFill>
                <a:cs typeface="Chalkboard"/>
              </a:rPr>
              <a:t> tomography, QKD, hypothesis testing </a:t>
            </a:r>
            <a:br>
              <a:rPr lang="en-US" sz="2000">
                <a:solidFill>
                  <a:prstClr val="white"/>
                </a:solidFill>
                <a:cs typeface="Chalkboard"/>
              </a:rPr>
            </a:br>
            <a:r>
              <a:rPr lang="en-US" sz="2000" u="sng">
                <a:solidFill>
                  <a:prstClr val="white"/>
                </a:solidFill>
                <a:cs typeface="Chalkboard"/>
              </a:rPr>
              <a:t>algorithms</a:t>
            </a:r>
            <a:r>
              <a:rPr lang="en-US" sz="2000">
                <a:solidFill>
                  <a:prstClr val="white"/>
                </a:solidFill>
                <a:cs typeface="Chalkboard"/>
              </a:rPr>
              <a:t>: approximating separable states, mean-field theory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rgbClr val="FFFFFF"/>
                </a:solidFill>
                <a:latin typeface="Chalkboard"/>
                <a:cs typeface="Chalkboard"/>
              </a:rPr>
              <a:t>Quantum de </a:t>
            </a:r>
            <a:r>
              <a:rPr lang="en-GB" sz="4800" dirty="0" err="1" smtClean="0">
                <a:solidFill>
                  <a:srgbClr val="FFFFFF"/>
                </a:solidFill>
                <a:latin typeface="Chalkboard"/>
                <a:cs typeface="Chalkboard"/>
              </a:rPr>
              <a:t>Finetti</a:t>
            </a:r>
            <a:r>
              <a:rPr lang="en-GB" sz="4800" dirty="0" smtClean="0">
                <a:solidFill>
                  <a:srgbClr val="FFFFFF"/>
                </a:solidFill>
                <a:latin typeface="Chalkboard"/>
                <a:cs typeface="Chalkboard"/>
              </a:rPr>
              <a:t> Theorem as Monogamy of Entanglement</a:t>
            </a:r>
          </a:p>
        </p:txBody>
      </p:sp>
      <p:sp>
        <p:nvSpPr>
          <p:cNvPr id="2" name="Oval 1"/>
          <p:cNvSpPr/>
          <p:nvPr/>
        </p:nvSpPr>
        <p:spPr>
          <a:xfrm>
            <a:off x="2834114" y="4692327"/>
            <a:ext cx="2446422" cy="90904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separable = </a:t>
            </a:r>
            <a:br>
              <a:rPr lang="en-US"/>
            </a:br>
            <a:r>
              <a:rPr lang="en-US"/>
              <a:t>∞-extendable</a:t>
            </a:r>
            <a:br>
              <a:rPr lang="en-US"/>
            </a:b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52850" y="3756538"/>
            <a:ext cx="3422316" cy="1844836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42113" y="3895199"/>
            <a:ext cx="193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100-extendable</a:t>
            </a:r>
          </a:p>
        </p:txBody>
      </p:sp>
      <p:cxnSp>
        <p:nvCxnSpPr>
          <p:cNvPr id="10" name="Straight Connector 9"/>
          <p:cNvCxnSpPr>
            <a:stCxn id="8" idx="2"/>
            <a:endCxn id="2" idx="0"/>
          </p:cNvCxnSpPr>
          <p:nvPr/>
        </p:nvCxnSpPr>
        <p:spPr>
          <a:xfrm flipH="1">
            <a:off x="4057325" y="4264531"/>
            <a:ext cx="253999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55605" y="2673194"/>
            <a:ext cx="6792195" cy="2965359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46955" y="2816671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all quantum states (= 1-extendable)</a:t>
            </a:r>
          </a:p>
        </p:txBody>
      </p:sp>
      <p:sp>
        <p:nvSpPr>
          <p:cNvPr id="15" name="Oval 14"/>
          <p:cNvSpPr/>
          <p:nvPr/>
        </p:nvSpPr>
        <p:spPr>
          <a:xfrm>
            <a:off x="1430429" y="3157005"/>
            <a:ext cx="6269790" cy="24716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01318" y="3144076"/>
            <a:ext cx="156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2-extendable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00224" y="3328742"/>
            <a:ext cx="127000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667" y="5804388"/>
            <a:ext cx="839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/>
              <a:t>Algorithms</a:t>
            </a:r>
            <a:r>
              <a:rPr lang="en-US" sz="2000"/>
              <a:t>: Can search/optimize over n-extendable states in time </a:t>
            </a:r>
            <a:r>
              <a:rPr lang="en-US" sz="2000">
                <a:solidFill>
                  <a:srgbClr val="FFFF00"/>
                </a:solidFill>
              </a:rPr>
              <a:t>d</a:t>
            </a:r>
            <a:r>
              <a:rPr lang="en-US" sz="2000" baseline="30000">
                <a:solidFill>
                  <a:srgbClr val="FFFF00"/>
                </a:solidFill>
              </a:rPr>
              <a:t>O(n)</a:t>
            </a:r>
            <a:r>
              <a:rPr lang="en-US" sz="200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902" y="6272648"/>
            <a:ext cx="776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rgbClr val="FFFF00"/>
                </a:solidFill>
              </a:rPr>
              <a:t>Question</a:t>
            </a:r>
            <a:r>
              <a:rPr lang="en-US" sz="2000"/>
              <a:t>: How close are n-extendable states to separable states?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6893" y="1686527"/>
            <a:ext cx="7073901" cy="933510"/>
            <a:chOff x="466893" y="1801977"/>
            <a:chExt cx="7073901" cy="933510"/>
          </a:xfrm>
        </p:grpSpPr>
        <p:sp>
          <p:nvSpPr>
            <p:cNvPr id="4" name="TextBox 3"/>
            <p:cNvSpPr txBox="1"/>
            <p:nvPr/>
          </p:nvSpPr>
          <p:spPr>
            <a:xfrm>
              <a:off x="466893" y="1801977"/>
              <a:ext cx="70739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/>
                <a:t>Definition:</a:t>
              </a:r>
              <a:r>
                <a:rPr lang="en-US" sz="2000"/>
                <a:t> ρ</a:t>
              </a:r>
              <a:r>
                <a:rPr lang="en-US" sz="2000" baseline="30000"/>
                <a:t>AB</a:t>
              </a:r>
              <a:r>
                <a:rPr lang="en-US" sz="2000"/>
                <a:t> is </a:t>
              </a:r>
              <a:r>
                <a:rPr lang="en-US" sz="2000">
                  <a:solidFill>
                    <a:srgbClr val="FFFF00"/>
                  </a:solidFill>
                </a:rPr>
                <a:t>n-extendable</a:t>
              </a:r>
              <a:r>
                <a:rPr lang="en-US" sz="2000"/>
                <a:t> if there exists an extension</a:t>
              </a:r>
              <a:br>
                <a:rPr lang="en-US" sz="2000"/>
              </a:br>
              <a:r>
                <a:rPr lang="en-US" sz="2000"/>
                <a:t>                       with                        for each i.</a:t>
              </a: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62" y="2202087"/>
              <a:ext cx="1739900" cy="533400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102" y="2154560"/>
              <a:ext cx="1975427" cy="45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8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Quantum de Finetti theorem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157" y="4410898"/>
            <a:ext cx="625642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latin typeface="Chalkboard"/>
                <a:cs typeface="Chalkboard"/>
              </a:rPr>
              <a:t>Difficulty:</a:t>
            </a:r>
            <a:br>
              <a:rPr lang="en-US" sz="2400" u="sng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1. Parameters are, in many cases,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too weak</a:t>
            </a:r>
            <a:r>
              <a:rPr lang="en-US" sz="2400">
                <a:latin typeface="Chalkboard"/>
                <a:cs typeface="Chalkboard"/>
              </a:rPr>
              <a:t>.</a:t>
            </a:r>
          </a:p>
          <a:p>
            <a:r>
              <a:rPr lang="en-US" sz="2400">
                <a:latin typeface="Chalkboard"/>
                <a:cs typeface="Chalkboard"/>
              </a:rPr>
              <a:t>2. They are also essentially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tight</a:t>
            </a:r>
            <a:r>
              <a:rPr lang="en-US" sz="2400">
                <a:latin typeface="Chalkboard"/>
                <a:cs typeface="Chalkboard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7157" y="1436494"/>
            <a:ext cx="8529053" cy="284140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solidFill>
                  <a:srgbClr val="FFFF00"/>
                </a:solidFill>
                <a:latin typeface="Chalkboard"/>
                <a:cs typeface="Chalkboard"/>
              </a:rPr>
              <a:t>Theorem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>
                <a:latin typeface="Chalkboard"/>
                <a:cs typeface="Chalkboard"/>
              </a:rPr>
              <a:t>[Christandl, Koenig, Mitchison, Renner ‘06]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/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Given a state                     symmetric under exchange of B</a:t>
            </a:r>
            <a:r>
              <a:rPr lang="en-US" sz="2000" baseline="-25000"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…B</a:t>
            </a:r>
            <a:r>
              <a:rPr lang="en-US" sz="2000" baseline="-25000">
                <a:latin typeface="Chalkboard"/>
                <a:cs typeface="Chalkboard"/>
              </a:rPr>
              <a:t>n</a:t>
            </a:r>
            <a:r>
              <a:rPr lang="en-US" sz="2000">
                <a:latin typeface="Chalkboard"/>
                <a:cs typeface="Chalkboard"/>
              </a:rPr>
              <a:t>, there exists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µ</a:t>
            </a:r>
            <a:r>
              <a:rPr lang="en-US" sz="2000">
                <a:latin typeface="Chalkboard"/>
                <a:cs typeface="Chalkboard"/>
              </a:rPr>
              <a:t> such that</a:t>
            </a:r>
            <a:endParaRPr lang="en-US" sz="2000" u="sng">
              <a:latin typeface="Chalkboard"/>
              <a:cs typeface="Chalkboard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03" y="1992568"/>
            <a:ext cx="1739900" cy="533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4" y="2843103"/>
            <a:ext cx="7861300" cy="1261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157" y="5599681"/>
            <a:ext cx="55204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latin typeface="Chalkboard"/>
                <a:cs typeface="Chalkboard"/>
              </a:rPr>
              <a:t>Way forward:</a:t>
            </a:r>
            <a:br>
              <a:rPr lang="en-US" sz="2400" u="sng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1. Change definitions (of error or i.i.d.)</a:t>
            </a:r>
          </a:p>
          <a:p>
            <a:r>
              <a:rPr lang="en-US" sz="2400">
                <a:latin typeface="Chalkboard"/>
                <a:cs typeface="Chalkboard"/>
              </a:rPr>
              <a:t>2. Obtain better scaling</a:t>
            </a:r>
          </a:p>
        </p:txBody>
      </p:sp>
    </p:spTree>
    <p:extLst>
      <p:ext uri="{BB962C8B-B14F-4D97-AF65-F5344CB8AC3E}">
        <p14:creationId xmlns:p14="http://schemas.microsoft.com/office/powerpoint/2010/main" val="295164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Chalkboard"/>
                <a:cs typeface="Chalkboard"/>
              </a:rPr>
              <a:t>relaxed/improved versions</a:t>
            </a:r>
            <a:endParaRPr lang="en-GB" sz="4800" dirty="0" smtClean="0"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35" y="1519139"/>
            <a:ext cx="8709286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Two examples known:</a:t>
            </a:r>
          </a:p>
          <a:p>
            <a:endParaRPr lang="en-US" sz="2200" dirty="0"/>
          </a:p>
          <a:p>
            <a:r>
              <a:rPr lang="en-US" sz="2200" dirty="0" smtClean="0"/>
              <a:t>1. </a:t>
            </a:r>
            <a:r>
              <a:rPr lang="en-US" sz="2200" u="sng" dirty="0" smtClean="0"/>
              <a:t>Exponential de </a:t>
            </a:r>
            <a:r>
              <a:rPr lang="en-US" sz="2200" u="sng" dirty="0" err="1" smtClean="0"/>
              <a:t>Finetti</a:t>
            </a:r>
            <a:r>
              <a:rPr lang="en-US" sz="2200" u="sng" dirty="0" smtClean="0"/>
              <a:t> Theorem</a:t>
            </a:r>
            <a:r>
              <a:rPr lang="en-US" sz="2200" dirty="0" smtClean="0"/>
              <a:t>: </a:t>
            </a:r>
            <a:r>
              <a:rPr lang="it-IT" sz="2200" dirty="0"/>
              <a:t> </a:t>
            </a:r>
            <a:r>
              <a:rPr lang="it-IT" sz="2200" dirty="0">
                <a:solidFill>
                  <a:schemeClr val="tx2"/>
                </a:solidFill>
              </a:rPr>
              <a:t>[Renner ’07]</a:t>
            </a:r>
            <a:r>
              <a:rPr lang="en-US" sz="2200" dirty="0" smtClean="0">
                <a:solidFill>
                  <a:schemeClr val="tx2"/>
                </a:solidFill>
              </a:rPr>
              <a:t/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/>
              <a:t>error term </a:t>
            </a:r>
            <a:r>
              <a:rPr lang="en-US" sz="2200" dirty="0" err="1" smtClean="0">
                <a:solidFill>
                  <a:srgbClr val="FFFF00"/>
                </a:solidFill>
              </a:rPr>
              <a:t>exp</a:t>
            </a:r>
            <a:r>
              <a:rPr lang="en-US" sz="2200" dirty="0" smtClean="0">
                <a:solidFill>
                  <a:srgbClr val="FFFF00"/>
                </a:solidFill>
              </a:rPr>
              <a:t>(-</a:t>
            </a:r>
            <a:r>
              <a:rPr lang="en-US" sz="2200" dirty="0" err="1" smtClean="0">
                <a:solidFill>
                  <a:srgbClr val="FFFF00"/>
                </a:solidFill>
              </a:rPr>
              <a:t>Ω</a:t>
            </a:r>
            <a:r>
              <a:rPr lang="en-US" sz="2200" dirty="0" smtClean="0">
                <a:solidFill>
                  <a:srgbClr val="FFFF00"/>
                </a:solidFill>
              </a:rPr>
              <a:t>(n-k))</a:t>
            </a:r>
            <a:r>
              <a:rPr lang="en-US" sz="2200" dirty="0" smtClean="0"/>
              <a:t>. </a:t>
            </a:r>
            <a:br>
              <a:rPr lang="en-US" sz="2200" dirty="0" smtClean="0"/>
            </a:br>
            <a:r>
              <a:rPr lang="en-US" sz="2200" dirty="0" smtClean="0"/>
              <a:t>Target state convex combination of “</a:t>
            </a:r>
            <a:r>
              <a:rPr lang="en-US" sz="2200" dirty="0" smtClean="0">
                <a:solidFill>
                  <a:srgbClr val="FFFF00"/>
                </a:solidFill>
              </a:rPr>
              <a:t>almost </a:t>
            </a:r>
            <a:r>
              <a:rPr lang="en-US" sz="2200" dirty="0" err="1" smtClean="0">
                <a:solidFill>
                  <a:srgbClr val="FFFF00"/>
                </a:solidFill>
              </a:rPr>
              <a:t>i.i.d</a:t>
            </a:r>
            <a:r>
              <a:rPr lang="en-US" sz="2200" dirty="0" smtClean="0">
                <a:solidFill>
                  <a:srgbClr val="FFFF00"/>
                </a:solidFill>
              </a:rPr>
              <a:t>.</a:t>
            </a:r>
            <a:r>
              <a:rPr lang="en-US" sz="2200" dirty="0" smtClean="0"/>
              <a:t>” states.</a:t>
            </a:r>
          </a:p>
          <a:p>
            <a:endParaRPr lang="en-US" sz="2200" dirty="0"/>
          </a:p>
          <a:p>
            <a:r>
              <a:rPr lang="en-US" sz="2200" dirty="0"/>
              <a:t>2. </a:t>
            </a:r>
            <a:r>
              <a:rPr lang="en-US" sz="2200" u="sng" dirty="0"/>
              <a:t>measure error in 1-LOCC norm</a:t>
            </a:r>
            <a:r>
              <a:rPr lang="en-US" sz="2200" dirty="0"/>
              <a:t>  </a:t>
            </a:r>
            <a:r>
              <a:rPr lang="en-US" sz="2200" dirty="0">
                <a:solidFill>
                  <a:schemeClr val="tx2"/>
                </a:solidFill>
              </a:rPr>
              <a:t>[Brandão, </a:t>
            </a:r>
            <a:r>
              <a:rPr lang="en-US" sz="2200" dirty="0" err="1">
                <a:solidFill>
                  <a:schemeClr val="tx2"/>
                </a:solidFill>
              </a:rPr>
              <a:t>Christandl</a:t>
            </a:r>
            <a:r>
              <a:rPr lang="en-US" sz="2200" dirty="0">
                <a:solidFill>
                  <a:schemeClr val="tx2"/>
                </a:solidFill>
              </a:rPr>
              <a:t>, Yard </a:t>
            </a:r>
            <a:r>
              <a:rPr lang="fr-FR" sz="2200" dirty="0">
                <a:solidFill>
                  <a:schemeClr val="tx2"/>
                </a:solidFill>
              </a:rPr>
              <a:t>’</a:t>
            </a:r>
            <a:r>
              <a:rPr lang="en-US" sz="2200" dirty="0">
                <a:solidFill>
                  <a:schemeClr val="tx2"/>
                </a:solidFill>
              </a:rPr>
              <a:t>10]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For error </a:t>
            </a:r>
            <a:r>
              <a:rPr lang="en-US" sz="2200" dirty="0">
                <a:solidFill>
                  <a:srgbClr val="FFFF00"/>
                </a:solidFill>
              </a:rPr>
              <a:t>ε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FFFF00"/>
                </a:solidFill>
              </a:rPr>
              <a:t>k=1</a:t>
            </a:r>
            <a:r>
              <a:rPr lang="en-US" sz="2200" dirty="0"/>
              <a:t>, requires </a:t>
            </a:r>
            <a:r>
              <a:rPr lang="en-US" sz="2200" dirty="0">
                <a:solidFill>
                  <a:srgbClr val="FFFF00"/>
                </a:solidFill>
              </a:rPr>
              <a:t>n ～ ε</a:t>
            </a:r>
            <a:r>
              <a:rPr lang="en-US" sz="2200" baseline="30000" dirty="0">
                <a:solidFill>
                  <a:srgbClr val="FFFF00"/>
                </a:solidFill>
              </a:rPr>
              <a:t>-2 </a:t>
            </a:r>
            <a:r>
              <a:rPr lang="en-US" sz="2200" dirty="0">
                <a:solidFill>
                  <a:srgbClr val="FFFF00"/>
                </a:solidFill>
              </a:rPr>
              <a:t>log|A|</a:t>
            </a:r>
            <a:r>
              <a:rPr lang="en-US" sz="2200" dirty="0"/>
              <a:t>.</a:t>
            </a:r>
            <a:endParaRPr lang="en-US" sz="22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56105" y="4775169"/>
            <a:ext cx="7339263" cy="137226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 </a:t>
            </a:r>
            <a:r>
              <a:rPr lang="en-US" sz="2400" u="sng"/>
              <a:t>This talk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improved de Finetti theorems for local measurements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main idea</a:t>
            </a:r>
            <a:br>
              <a:rPr lang="en-US" sz="4400"/>
            </a:br>
            <a:r>
              <a:rPr lang="en-US" sz="3200"/>
              <a:t>use information theory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7412" y="3186608"/>
            <a:ext cx="6091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cs typeface="Chalkboard"/>
                <a:sym typeface="Wingdings"/>
              </a:rPr>
              <a:t> </a:t>
            </a:r>
            <a:r>
              <a:rPr lang="en-US" sz="2400">
                <a:solidFill>
                  <a:srgbClr val="FFFF00"/>
                </a:solidFill>
                <a:cs typeface="Chalkboard"/>
                <a:sym typeface="Wingdings"/>
              </a:rPr>
              <a:t>I(A:B</a:t>
            </a:r>
            <a:r>
              <a:rPr lang="en-US" sz="2400" baseline="-25000">
                <a:solidFill>
                  <a:srgbClr val="FFFF00"/>
                </a:solidFill>
                <a:cs typeface="Chalkboard"/>
                <a:sym typeface="Wingdings"/>
              </a:rPr>
              <a:t>t</a:t>
            </a:r>
            <a:r>
              <a:rPr lang="en-US" sz="2400">
                <a:solidFill>
                  <a:srgbClr val="FFFF00"/>
                </a:solidFill>
                <a:cs typeface="Chalkboard"/>
                <a:sym typeface="Wingdings"/>
              </a:rPr>
              <a:t>|B</a:t>
            </a:r>
            <a:r>
              <a:rPr lang="en-US" sz="2400" baseline="-25000">
                <a:solidFill>
                  <a:srgbClr val="FFFF00"/>
                </a:solidFill>
                <a:cs typeface="Chalkboard"/>
                <a:sym typeface="Wingdings"/>
              </a:rPr>
              <a:t>1</a:t>
            </a:r>
            <a:r>
              <a:rPr lang="en-US" sz="2400">
                <a:solidFill>
                  <a:srgbClr val="FFFF00"/>
                </a:solidFill>
                <a:cs typeface="Chalkboard"/>
                <a:sym typeface="Wingdings"/>
              </a:rPr>
              <a:t>…B</a:t>
            </a:r>
            <a:r>
              <a:rPr lang="en-US" sz="2400" baseline="-25000">
                <a:solidFill>
                  <a:srgbClr val="FFFF00"/>
                </a:solidFill>
                <a:cs typeface="Chalkboard"/>
                <a:sym typeface="Wingdings"/>
              </a:rPr>
              <a:t>t-1</a:t>
            </a:r>
            <a:r>
              <a:rPr lang="en-US" sz="2400">
                <a:solidFill>
                  <a:srgbClr val="FFFF00"/>
                </a:solidFill>
                <a:cs typeface="Chalkboard"/>
                <a:sym typeface="Wingdings"/>
              </a:rPr>
              <a:t>) ≤ log(|A|)/n</a:t>
            </a:r>
            <a:r>
              <a:rPr lang="en-US" sz="2400">
                <a:cs typeface="Chalkboard"/>
                <a:sym typeface="Wingdings"/>
              </a:rPr>
              <a:t> for some t≤n.</a:t>
            </a:r>
            <a:endParaRPr lang="en-US" sz="2000"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99" y="2563214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repeatedly uses chain rule: I(A:BC) = I(A:B) + I(A:C|B)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4909" y="1550894"/>
            <a:ext cx="7971704" cy="91209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sz="2400">
                <a:solidFill>
                  <a:prstClr val="white"/>
                </a:solidFill>
                <a:cs typeface="Chalkboard"/>
              </a:rPr>
              <a:t>log |A| ≥ </a:t>
            </a:r>
            <a:br>
              <a:rPr lang="en-US" sz="2400">
                <a:solidFill>
                  <a:prstClr val="white"/>
                </a:solidFill>
                <a:cs typeface="Chalkboard"/>
              </a:rPr>
            </a:br>
            <a:r>
              <a:rPr lang="en-US" sz="2400">
                <a:solidFill>
                  <a:prstClr val="white"/>
                </a:solidFill>
                <a:cs typeface="Chalkboard"/>
              </a:rPr>
              <a:t>I(A:B</a:t>
            </a:r>
            <a:r>
              <a:rPr lang="en-US" sz="2400" baseline="-25000">
                <a:solidFill>
                  <a:prstClr val="white"/>
                </a:solidFill>
                <a:cs typeface="Chalkboard"/>
              </a:rPr>
              <a:t>1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…B</a:t>
            </a:r>
            <a:r>
              <a:rPr lang="en-US" sz="2400" baseline="-25000">
                <a:solidFill>
                  <a:prstClr val="white"/>
                </a:solidFill>
                <a:cs typeface="Chalkboard"/>
              </a:rPr>
              <a:t>n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) = I(A:B</a:t>
            </a:r>
            <a:r>
              <a:rPr lang="en-US" sz="2400" baseline="-25000">
                <a:solidFill>
                  <a:prstClr val="white"/>
                </a:solidFill>
                <a:cs typeface="Chalkboard"/>
              </a:rPr>
              <a:t>1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) + I(A:B</a:t>
            </a:r>
            <a:r>
              <a:rPr lang="en-US" sz="2400" baseline="-25000">
                <a:solidFill>
                  <a:prstClr val="white"/>
                </a:solidFill>
                <a:cs typeface="Chalkboard"/>
              </a:rPr>
              <a:t>2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|B</a:t>
            </a:r>
            <a:r>
              <a:rPr lang="en-US" sz="2400" baseline="-25000">
                <a:solidFill>
                  <a:prstClr val="white"/>
                </a:solidFill>
                <a:cs typeface="Chalkboard"/>
              </a:rPr>
              <a:t>1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) + … + I(A:B</a:t>
            </a:r>
            <a:r>
              <a:rPr lang="en-US" sz="2400" baseline="-25000">
                <a:solidFill>
                  <a:prstClr val="white"/>
                </a:solidFill>
                <a:cs typeface="Chalkboard"/>
              </a:rPr>
              <a:t>n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|B</a:t>
            </a:r>
            <a:r>
              <a:rPr lang="en-US" sz="2400" baseline="-25000">
                <a:solidFill>
                  <a:prstClr val="white"/>
                </a:solidFill>
                <a:cs typeface="Chalkboard"/>
              </a:rPr>
              <a:t>1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…B</a:t>
            </a:r>
            <a:r>
              <a:rPr lang="en-US" sz="2400" baseline="-25000">
                <a:solidFill>
                  <a:prstClr val="white"/>
                </a:solidFill>
                <a:cs typeface="Chalkboard"/>
              </a:rPr>
              <a:t>n-1</a:t>
            </a:r>
            <a:r>
              <a:rPr lang="en-US" sz="2400">
                <a:solidFill>
                  <a:prstClr val="white"/>
                </a:solidFill>
                <a:cs typeface="Chalkboard"/>
              </a:rPr>
              <a:t>)</a:t>
            </a:r>
            <a:endParaRPr lang="en-US" sz="2000">
              <a:solidFill>
                <a:prstClr val="white"/>
              </a:solidFill>
              <a:cs typeface="Chalkboard"/>
            </a:endParaRPr>
          </a:p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19812" y="3860772"/>
            <a:ext cx="6365845" cy="1534178"/>
            <a:chOff x="719812" y="3860772"/>
            <a:chExt cx="6365845" cy="1534178"/>
          </a:xfrm>
        </p:grpSpPr>
        <p:sp>
          <p:nvSpPr>
            <p:cNvPr id="10" name="Rectangle 9"/>
            <p:cNvSpPr/>
            <p:nvPr/>
          </p:nvSpPr>
          <p:spPr>
            <a:xfrm>
              <a:off x="719812" y="3860772"/>
              <a:ext cx="63658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cs typeface="Chalkboard"/>
                  <a:sym typeface="Wingdings"/>
                </a:rPr>
                <a:t>If B</a:t>
              </a:r>
              <a:r>
                <a:rPr lang="en-US" sz="2400" baseline="-25000">
                  <a:cs typeface="Chalkboard"/>
                  <a:sym typeface="Wingdings"/>
                </a:rPr>
                <a:t>1</a:t>
              </a:r>
              <a:r>
                <a:rPr lang="en-US" sz="2400">
                  <a:cs typeface="Chalkboard"/>
                  <a:sym typeface="Wingdings"/>
                </a:rPr>
                <a:t>…B</a:t>
              </a:r>
              <a:r>
                <a:rPr lang="en-US" sz="2400" baseline="-25000">
                  <a:cs typeface="Chalkboard"/>
                  <a:sym typeface="Wingdings"/>
                </a:rPr>
                <a:t>n</a:t>
              </a:r>
              <a:r>
                <a:rPr lang="en-US" sz="2400">
                  <a:cs typeface="Chalkboard"/>
                  <a:sym typeface="Wingdings"/>
                </a:rPr>
                <a:t> were classical, then we would have</a:t>
              </a:r>
              <a:endParaRPr lang="en-US" sz="2000">
                <a:cs typeface="Chalkboard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005" y="4480792"/>
              <a:ext cx="4535631" cy="91415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782837" y="4618182"/>
            <a:ext cx="1370507" cy="1927815"/>
            <a:chOff x="3782837" y="4618182"/>
            <a:chExt cx="1370507" cy="1927815"/>
          </a:xfrm>
        </p:grpSpPr>
        <p:sp>
          <p:nvSpPr>
            <p:cNvPr id="12" name="Rectangle 11"/>
            <p:cNvSpPr/>
            <p:nvPr/>
          </p:nvSpPr>
          <p:spPr>
            <a:xfrm>
              <a:off x="4364182" y="4618182"/>
              <a:ext cx="392545" cy="450273"/>
            </a:xfrm>
            <a:prstGeom prst="rect">
              <a:avLst/>
            </a:prstGeom>
            <a:solidFill>
              <a:srgbClr val="008000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  <a:cs typeface="Chalkboar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2837" y="5899666"/>
              <a:ext cx="13705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distribution</a:t>
              </a:r>
              <a:br>
                <a:rPr lang="en-US"/>
              </a:br>
              <a:r>
                <a:rPr lang="en-US"/>
                <a:t>on B</a:t>
              </a:r>
              <a:r>
                <a:rPr lang="en-US" baseline="-25000"/>
                <a:t>1</a:t>
              </a:r>
              <a:r>
                <a:rPr lang="en-US"/>
                <a:t>…B</a:t>
              </a:r>
              <a:r>
                <a:rPr lang="en-US" baseline="-25000"/>
                <a:t>t-1</a:t>
              </a:r>
              <a:endParaRPr lang="en-US"/>
            </a:p>
          </p:txBody>
        </p:sp>
        <p:cxnSp>
          <p:nvCxnSpPr>
            <p:cNvPr id="17" name="Straight Arrow Connector 16"/>
            <p:cNvCxnSpPr>
              <a:stCxn id="14" idx="0"/>
              <a:endCxn id="12" idx="2"/>
            </p:cNvCxnSpPr>
            <p:nvPr/>
          </p:nvCxnSpPr>
          <p:spPr>
            <a:xfrm flipV="1">
              <a:off x="4468091" y="5068455"/>
              <a:ext cx="92364" cy="83121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756727" y="4410364"/>
            <a:ext cx="2844175" cy="1780201"/>
            <a:chOff x="4756727" y="4410364"/>
            <a:chExt cx="2844175" cy="1780201"/>
          </a:xfrm>
        </p:grpSpPr>
        <p:sp>
          <p:nvSpPr>
            <p:cNvPr id="13" name="Rectangle 12"/>
            <p:cNvSpPr/>
            <p:nvPr/>
          </p:nvSpPr>
          <p:spPr>
            <a:xfrm>
              <a:off x="4756727" y="4410364"/>
              <a:ext cx="992909" cy="762000"/>
            </a:xfrm>
            <a:prstGeom prst="rect">
              <a:avLst/>
            </a:prstGeom>
            <a:solidFill>
              <a:schemeClr val="accent4">
                <a:alpha val="2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  <a:cs typeface="Chalkboar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20873" y="5544234"/>
              <a:ext cx="1980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≈product state</a:t>
              </a:r>
              <a:br>
                <a:rPr lang="en-US"/>
              </a:br>
              <a:r>
                <a:rPr lang="en-US"/>
                <a:t>(cf. Pinsker ineq.)</a:t>
              </a:r>
            </a:p>
          </p:txBody>
        </p:sp>
        <p:cxnSp>
          <p:nvCxnSpPr>
            <p:cNvPr id="19" name="Straight Arrow Connector 18"/>
            <p:cNvCxnSpPr>
              <a:stCxn id="15" idx="0"/>
              <a:endCxn id="13" idx="2"/>
            </p:cNvCxnSpPr>
            <p:nvPr/>
          </p:nvCxnSpPr>
          <p:spPr>
            <a:xfrm flipH="1" flipV="1">
              <a:off x="5253182" y="5172364"/>
              <a:ext cx="1357706" cy="37187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69271" y="5465179"/>
            <a:ext cx="3498274" cy="87327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>
                <a:solidFill>
                  <a:prstClr val="white"/>
                </a:solidFill>
              </a:rPr>
              <a:t>Question:</a:t>
            </a:r>
            <a:br>
              <a:rPr lang="en-US" sz="2000">
                <a:solidFill>
                  <a:prstClr val="white"/>
                </a:solidFill>
              </a:rPr>
            </a:br>
            <a:r>
              <a:rPr lang="en-US" sz="2000">
                <a:solidFill>
                  <a:prstClr val="white"/>
                </a:solidFill>
              </a:rPr>
              <a:t> How to make B</a:t>
            </a:r>
            <a:r>
              <a:rPr lang="en-US" sz="2000" baseline="-25000">
                <a:solidFill>
                  <a:prstClr val="white"/>
                </a:solidFill>
              </a:rPr>
              <a:t>1…n</a:t>
            </a:r>
            <a:r>
              <a:rPr lang="en-US" sz="2000">
                <a:solidFill>
                  <a:prstClr val="white"/>
                </a:solidFill>
              </a:rPr>
              <a:t> classical?</a:t>
            </a:r>
          </a:p>
          <a:p>
            <a:pPr algn="ctr"/>
            <a:endParaRPr lang="en-US" sz="2400">
              <a:solidFill>
                <a:prstClr val="white"/>
              </a:solidFill>
              <a:cs typeface="Chalkboar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7934" y="4537367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≈separable</a:t>
            </a:r>
          </a:p>
        </p:txBody>
      </p:sp>
    </p:spTree>
    <p:extLst>
      <p:ext uri="{BB962C8B-B14F-4D97-AF65-F5344CB8AC3E}">
        <p14:creationId xmlns:p14="http://schemas.microsoft.com/office/powerpoint/2010/main" val="18000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Answer: measure!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908" y="1573985"/>
            <a:ext cx="692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Fix a measurement </a:t>
            </a:r>
            <a:r>
              <a:rPr lang="en-US" sz="2000">
                <a:solidFill>
                  <a:srgbClr val="FFFF00"/>
                </a:solidFill>
              </a:rPr>
              <a:t>M:B</a:t>
            </a:r>
            <a:r>
              <a:rPr lang="en-US" sz="2000">
                <a:solidFill>
                  <a:srgbClr val="FFFF00"/>
                </a:solidFill>
                <a:sym typeface="Wingdings"/>
              </a:rPr>
              <a:t>Y</a:t>
            </a:r>
            <a:r>
              <a:rPr lang="en-US" sz="2000">
                <a:sym typeface="Wingdings"/>
              </a:rPr>
              <a:t>.</a:t>
            </a:r>
          </a:p>
          <a:p>
            <a:r>
              <a:rPr lang="en-US" sz="2000">
                <a:solidFill>
                  <a:srgbClr val="FFFF00"/>
                </a:solidFill>
                <a:sym typeface="Wingdings"/>
              </a:rPr>
              <a:t>I(A:B</a:t>
            </a:r>
            <a:r>
              <a:rPr lang="en-US" sz="2000" baseline="-25000">
                <a:solidFill>
                  <a:srgbClr val="FFFF00"/>
                </a:solidFill>
                <a:sym typeface="Wingdings"/>
              </a:rPr>
              <a:t>t</a:t>
            </a:r>
            <a:r>
              <a:rPr lang="en-US" sz="2000">
                <a:solidFill>
                  <a:srgbClr val="FFFF00"/>
                </a:solidFill>
                <a:sym typeface="Wingdings"/>
              </a:rPr>
              <a:t>|B</a:t>
            </a:r>
            <a:r>
              <a:rPr lang="en-US" sz="2000" baseline="-25000">
                <a:solidFill>
                  <a:srgbClr val="FFFF00"/>
                </a:solidFill>
                <a:sym typeface="Wingdings"/>
              </a:rPr>
              <a:t>1</a:t>
            </a:r>
            <a:r>
              <a:rPr lang="en-US" sz="2000">
                <a:solidFill>
                  <a:srgbClr val="FFFF00"/>
                </a:solidFill>
                <a:sym typeface="Wingdings"/>
              </a:rPr>
              <a:t>…B</a:t>
            </a:r>
            <a:r>
              <a:rPr lang="en-US" sz="2000" baseline="-25000">
                <a:solidFill>
                  <a:srgbClr val="FFFF00"/>
                </a:solidFill>
                <a:sym typeface="Wingdings"/>
              </a:rPr>
              <a:t>t-1</a:t>
            </a:r>
            <a:r>
              <a:rPr lang="en-US" sz="2000">
                <a:solidFill>
                  <a:srgbClr val="FFFF00"/>
                </a:solidFill>
                <a:sym typeface="Wingdings"/>
              </a:rPr>
              <a:t>) ≤ ε</a:t>
            </a:r>
            <a:r>
              <a:rPr lang="en-US" sz="2000">
                <a:sym typeface="Wingdings"/>
              </a:rPr>
              <a:t>for the measured state </a:t>
            </a:r>
            <a:r>
              <a:rPr lang="en-US" sz="2000">
                <a:solidFill>
                  <a:srgbClr val="FFFF00"/>
                </a:solidFill>
                <a:sym typeface="Wingdings"/>
              </a:rPr>
              <a:t>(id ⊗ M</a:t>
            </a:r>
            <a:r>
              <a:rPr lang="en-US" sz="2000" baseline="30000">
                <a:solidFill>
                  <a:srgbClr val="FFFF00"/>
                </a:solidFill>
                <a:sym typeface="Wingdings"/>
              </a:rPr>
              <a:t>⊗n</a:t>
            </a:r>
            <a:r>
              <a:rPr lang="en-US" sz="2000">
                <a:solidFill>
                  <a:srgbClr val="FFFF00"/>
                </a:solidFill>
                <a:sym typeface="Wingdings"/>
              </a:rPr>
              <a:t>)(ρ)</a:t>
            </a:r>
            <a:r>
              <a:rPr lang="en-US" sz="2000">
                <a:sym typeface="Wingdings"/>
              </a:rPr>
              <a:t>.</a:t>
            </a:r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85800" y="2597736"/>
            <a:ext cx="7968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ym typeface="Wingdings"/>
              </a:rPr>
              <a:t>Then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ym typeface="Wingdings"/>
              </a:rPr>
              <a:t>ρ</a:t>
            </a:r>
            <a:r>
              <a:rPr lang="en-US" sz="2000" baseline="30000">
                <a:sym typeface="Wingdings"/>
              </a:rPr>
              <a:t>AB</a:t>
            </a:r>
            <a:r>
              <a:rPr lang="en-US" sz="2000">
                <a:sym typeface="Wingdings"/>
              </a:rPr>
              <a:t> is hard to distinguish from σ∈Sep if we first apply </a:t>
            </a:r>
            <a:r>
              <a:rPr lang="en-US" sz="2000">
                <a:solidFill>
                  <a:srgbClr val="FFFF00"/>
                </a:solidFill>
                <a:sym typeface="Wingdings"/>
              </a:rPr>
              <a:t>(id⊗M)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</a:rPr>
              <a:t>|| (id⊗M)(ρ-σ)|| ≤ small</a:t>
            </a:r>
            <a:r>
              <a:rPr lang="en-US" sz="2000"/>
              <a:t> for some σ∈Sep.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286" y="6292274"/>
            <a:ext cx="8559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/>
              <a:t>Cor</a:t>
            </a:r>
            <a:r>
              <a:rPr lang="en-US" sz="2000"/>
              <a:t>: setting Λ=id recovers [Brandão, Christandl, Yard </a:t>
            </a:r>
            <a:r>
              <a:rPr lang="fr-FR" sz="2000"/>
              <a:t>’</a:t>
            </a:r>
            <a:r>
              <a:rPr lang="en-US" sz="2000"/>
              <a:t>10] 1-LOCC result.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140" y="3803313"/>
            <a:ext cx="8529053" cy="2246505"/>
            <a:chOff x="137140" y="3803313"/>
            <a:chExt cx="8529053" cy="2246505"/>
          </a:xfrm>
        </p:grpSpPr>
        <p:grpSp>
          <p:nvGrpSpPr>
            <p:cNvPr id="14" name="Group 13"/>
            <p:cNvGrpSpPr/>
            <p:nvPr/>
          </p:nvGrpSpPr>
          <p:grpSpPr>
            <a:xfrm>
              <a:off x="137140" y="3803313"/>
              <a:ext cx="8529053" cy="2246505"/>
              <a:chOff x="137140" y="3803313"/>
              <a:chExt cx="8529053" cy="2246505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7140" y="3803313"/>
                <a:ext cx="8529053" cy="2246505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000" u="sng">
                    <a:solidFill>
                      <a:srgbClr val="FFFF00"/>
                    </a:solidFill>
                    <a:latin typeface="Chalkboard"/>
                    <a:cs typeface="Chalkboard"/>
                  </a:rPr>
                  <a:t>Theorem</a:t>
                </a:r>
                <a:r>
                  <a:rPr lang="en-US" sz="2000">
                    <a:solidFill>
                      <a:srgbClr val="FFFF00"/>
                    </a:solidFill>
                    <a:latin typeface="Chalkboard"/>
                    <a:cs typeface="Chalkboard"/>
                  </a:rPr>
                  <a:t> </a:t>
                </a:r>
                <a:r>
                  <a:rPr lang="en-US" sz="2000">
                    <a:latin typeface="Chalkboard"/>
                    <a:cs typeface="Chalkboard"/>
                  </a:rPr>
                  <a:t/>
                </a:r>
                <a:br>
                  <a:rPr lang="en-US" sz="2000">
                    <a:latin typeface="Chalkboard"/>
                    <a:cs typeface="Chalkboard"/>
                  </a:rPr>
                </a:br>
                <a:r>
                  <a:rPr lang="en-US" sz="2000">
                    <a:latin typeface="Chalkboard"/>
                    <a:cs typeface="Chalkboard"/>
                  </a:rPr>
                  <a:t>Given a state                    symmetric under exchange of B</a:t>
                </a:r>
                <a:r>
                  <a:rPr lang="en-US" sz="2000" baseline="-25000">
                    <a:latin typeface="Chalkboard"/>
                    <a:cs typeface="Chalkboard"/>
                  </a:rPr>
                  <a:t>1</a:t>
                </a:r>
                <a:r>
                  <a:rPr lang="en-US" sz="2000">
                    <a:latin typeface="Chalkboard"/>
                    <a:cs typeface="Chalkboard"/>
                  </a:rPr>
                  <a:t>…B</a:t>
                </a:r>
                <a:r>
                  <a:rPr lang="en-US" sz="2000" baseline="-25000">
                    <a:latin typeface="Chalkboard"/>
                    <a:cs typeface="Chalkboard"/>
                  </a:rPr>
                  <a:t>n</a:t>
                </a:r>
                <a:r>
                  <a:rPr lang="en-US" sz="2000">
                    <a:latin typeface="Chalkboard"/>
                    <a:cs typeface="Chalkboard"/>
                  </a:rPr>
                  <a:t>, and {Λ</a:t>
                </a:r>
                <a:r>
                  <a:rPr lang="en-US" sz="2000" baseline="-25000">
                    <a:latin typeface="Chalkboard"/>
                    <a:cs typeface="Chalkboard"/>
                  </a:rPr>
                  <a:t>r</a:t>
                </a:r>
                <a:r>
                  <a:rPr lang="en-US" sz="2000">
                    <a:latin typeface="Chalkboard"/>
                    <a:cs typeface="Chalkboard"/>
                  </a:rPr>
                  <a:t>} a collection of operations from A</a:t>
                </a:r>
                <a:r>
                  <a:rPr lang="en-US" sz="2000">
                    <a:latin typeface="Chalkboard"/>
                    <a:cs typeface="Chalkboard"/>
                    <a:sym typeface="Wingdings"/>
                  </a:rPr>
                  <a:t>X, </a:t>
                </a:r>
                <a:endParaRPr lang="en-US" sz="2000" u="sng">
                  <a:latin typeface="Chalkboard"/>
                  <a:cs typeface="Chalkboard"/>
                </a:endParaRPr>
              </a:p>
            </p:txBody>
          </p:sp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6262" y="4094158"/>
                <a:ext cx="1581727" cy="466884"/>
              </a:xfrm>
              <a:prstGeom prst="rect">
                <a:avLst/>
              </a:prstGeom>
            </p:spPr>
          </p:pic>
        </p:grp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27" y="4839283"/>
              <a:ext cx="8312727" cy="87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58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58194"/>
            <a:ext cx="8312728" cy="2211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877" y="29220"/>
            <a:ext cx="6057843" cy="1429871"/>
          </a:xfrm>
        </p:spPr>
        <p:txBody>
          <a:bodyPr/>
          <a:lstStyle/>
          <a:p>
            <a:r>
              <a:rPr lang="en-US"/>
              <a:t>the proof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20875"/>
            <a:ext cx="8312727" cy="44030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911273" y="217352"/>
            <a:ext cx="3105727" cy="119119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sz="2000" u="sng">
                <a:solidFill>
                  <a:prstClr val="white"/>
                </a:solidFill>
              </a:rPr>
              <a:t>Friendly advice:</a:t>
            </a:r>
            <a:br>
              <a:rPr lang="en-US" sz="2000" u="sng">
                <a:solidFill>
                  <a:prstClr val="white"/>
                </a:solidFill>
              </a:rPr>
            </a:br>
            <a:r>
              <a:rPr lang="en-US" sz="2000">
                <a:solidFill>
                  <a:prstClr val="white"/>
                </a:solidFill>
              </a:rPr>
              <a:t>You can find these</a:t>
            </a:r>
            <a:br>
              <a:rPr lang="en-US" sz="2000">
                <a:solidFill>
                  <a:prstClr val="white"/>
                </a:solidFill>
              </a:rPr>
            </a:br>
            <a:r>
              <a:rPr lang="en-US" sz="2000">
                <a:solidFill>
                  <a:prstClr val="white"/>
                </a:solidFill>
              </a:rPr>
              <a:t>equations in 1210.6367.</a:t>
            </a:r>
          </a:p>
          <a:p>
            <a:pPr algn="ctr"/>
            <a:endParaRPr lang="en-US" sz="2400">
              <a:solidFill>
                <a:prstClr val="white"/>
              </a:solidFill>
              <a:cs typeface="Chalkboar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6672" y="3864351"/>
            <a:ext cx="3521363" cy="536629"/>
          </a:xfrm>
          <a:prstGeom prst="rect">
            <a:avLst/>
          </a:prstGeom>
          <a:solidFill>
            <a:schemeClr val="accent4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>
              <a:solidFill>
                <a:prstClr val="white"/>
              </a:solidFill>
              <a:cs typeface="Chalkboard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4426" y="340989"/>
            <a:ext cx="1699721" cy="1118102"/>
            <a:chOff x="564426" y="340989"/>
            <a:chExt cx="1699721" cy="1118102"/>
          </a:xfrm>
        </p:grpSpPr>
        <p:sp>
          <p:nvSpPr>
            <p:cNvPr id="25" name="TextBox 24"/>
            <p:cNvSpPr txBox="1"/>
            <p:nvPr/>
          </p:nvSpPr>
          <p:spPr>
            <a:xfrm>
              <a:off x="564426" y="340989"/>
              <a:ext cx="16997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beware:</a:t>
              </a:r>
              <a:br>
                <a:rPr lang="en-US" sz="2000"/>
              </a:br>
              <a:r>
                <a:rPr lang="en-US" sz="2000"/>
                <a:t>X is quantum</a:t>
              </a:r>
            </a:p>
          </p:txBody>
        </p:sp>
        <p:cxnSp>
          <p:nvCxnSpPr>
            <p:cNvPr id="27" name="Straight Arrow Connector 26"/>
            <p:cNvCxnSpPr>
              <a:stCxn id="25" idx="2"/>
            </p:cNvCxnSpPr>
            <p:nvPr/>
          </p:nvCxnSpPr>
          <p:spPr>
            <a:xfrm flipH="1">
              <a:off x="693774" y="1048875"/>
              <a:ext cx="720513" cy="4102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11" y="5219778"/>
            <a:ext cx="5811762" cy="1483301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88" y="4487738"/>
            <a:ext cx="5667768" cy="6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6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&#10;&#10;\pagestyle{empty}&#10;&#10;\begin{document}&#10;&#10;&#10;\end{document}"/>
  <p:tag name="EMBEDFONT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halk">
      <a:majorFont>
        <a:latin typeface="Chalkboar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halkboard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noFill/>
      </a:spPr>
      <a:bodyPr rtlCol="0" anchor="t" anchorCtr="0"/>
      <a:lstStyle>
        <a:defPPr>
          <a:defRPr sz="2400">
            <a:solidFill>
              <a:prstClr val="white"/>
            </a:solidFill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4424</TotalTime>
  <Words>1086</Words>
  <Application>Microsoft Macintosh PowerPoint</Application>
  <PresentationFormat>On-screen Show (4:3)</PresentationFormat>
  <Paragraphs>198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Theme</vt:lpstr>
      <vt:lpstr>de Finetti theorems and PCP conjectures</vt:lpstr>
      <vt:lpstr>PowerPoint Presentation</vt:lpstr>
      <vt:lpstr>Quantum de Finetti Theorem</vt:lpstr>
      <vt:lpstr>PowerPoint Presentation</vt:lpstr>
      <vt:lpstr>Quantum de Finetti theorem</vt:lpstr>
      <vt:lpstr>PowerPoint Presentation</vt:lpstr>
      <vt:lpstr>main idea use information theory</vt:lpstr>
      <vt:lpstr>Answer: measure!</vt:lpstr>
      <vt:lpstr>the proof</vt:lpstr>
      <vt:lpstr>advantages/extensions</vt:lpstr>
      <vt:lpstr>applications</vt:lpstr>
      <vt:lpstr>non-local games</vt:lpstr>
      <vt:lpstr>non-local games</vt:lpstr>
      <vt:lpstr>previous results</vt:lpstr>
      <vt:lpstr>immunizing against entanglement</vt:lpstr>
      <vt:lpstr>complexity of non-local games</vt:lpstr>
      <vt:lpstr>why free games?</vt:lpstr>
      <vt:lpstr>QCC…C de Finetti</vt:lpstr>
      <vt:lpstr>de Finetti without symmetry</vt:lpstr>
      <vt:lpstr>PCP theorem</vt:lpstr>
      <vt:lpstr>Local Hamiltonian problem</vt:lpstr>
      <vt:lpstr>high-degree in NP</vt:lpstr>
      <vt:lpstr>intuition: mean-field theory</vt:lpstr>
      <vt:lpstr>Proof of PCP no-go theorem</vt:lpstr>
      <vt:lpstr>other applications</vt:lpstr>
      <vt:lpstr>open questions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de Finetti theorems under local measurements</dc:title>
  <dc:creator>Aram Harrow</dc:creator>
  <cp:lastModifiedBy>Aram Harrow</cp:lastModifiedBy>
  <cp:revision>72</cp:revision>
  <dcterms:created xsi:type="dcterms:W3CDTF">2013-01-20T04:07:52Z</dcterms:created>
  <dcterms:modified xsi:type="dcterms:W3CDTF">2013-03-26T21:54:53Z</dcterms:modified>
</cp:coreProperties>
</file>