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6.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notesSlides/notesSlide7.xml" ContentType="application/vnd.openxmlformats-officedocument.presentationml.notesSlide+xml"/>
  <Override PartName="/ppt/charts/chart14.xml" ContentType="application/vnd.openxmlformats-officedocument.drawingml.chart+xml"/>
  <Override PartName="/ppt/notesSlides/notesSlide8.xml" ContentType="application/vnd.openxmlformats-officedocument.presentationml.notesSlide+xml"/>
  <Override PartName="/ppt/charts/chart15.xml" ContentType="application/vnd.openxmlformats-officedocument.drawingml.chart+xml"/>
  <Override PartName="/ppt/charts/chart16.xml" ContentType="application/vnd.openxmlformats-officedocument.drawingml.chart+xml"/>
  <Override PartName="/ppt/notesSlides/notesSlide9.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57" r:id="rId3"/>
    <p:sldId id="274" r:id="rId4"/>
    <p:sldId id="260" r:id="rId5"/>
    <p:sldId id="272" r:id="rId6"/>
    <p:sldId id="271" r:id="rId7"/>
    <p:sldId id="258" r:id="rId8"/>
    <p:sldId id="281" r:id="rId9"/>
    <p:sldId id="259" r:id="rId10"/>
    <p:sldId id="278" r:id="rId11"/>
    <p:sldId id="267" r:id="rId12"/>
    <p:sldId id="270" r:id="rId13"/>
    <p:sldId id="266" r:id="rId14"/>
    <p:sldId id="262" r:id="rId15"/>
    <p:sldId id="282" r:id="rId16"/>
    <p:sldId id="283" r:id="rId17"/>
    <p:sldId id="284" r:id="rId18"/>
    <p:sldId id="279" r:id="rId19"/>
    <p:sldId id="268" r:id="rId20"/>
    <p:sldId id="280" r:id="rId21"/>
    <p:sldId id="269" r:id="rId22"/>
    <p:sldId id="264" r:id="rId23"/>
    <p:sldId id="275" r:id="rId24"/>
    <p:sldId id="261" r:id="rId25"/>
    <p:sldId id="273" r:id="rId26"/>
    <p:sldId id="276" r:id="rId27"/>
    <p:sldId id="277" r:id="rId28"/>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48" autoAdjust="0"/>
    <p:restoredTop sz="91916" autoAdjust="0"/>
  </p:normalViewPr>
  <p:slideViewPr>
    <p:cSldViewPr>
      <p:cViewPr varScale="1">
        <p:scale>
          <a:sx n="68" d="100"/>
          <a:sy n="68" d="100"/>
        </p:scale>
        <p:origin x="-45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64" y="-10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smay\Documents\Lessons\fake%20data.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C:\Users\smay\Documents\temperature%20data.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C:\Users\smay\Documents\Ozone%20Data\2009%20trend.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C:\Users\smay\Documents\Ozone%20Data\2009%20trend.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C:\Users\smay\Documents\Ozone%20Data\2009%20trend.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C:\Users\smay\Documents\Ozone%20Data\2010,%20Daily%20Trend.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C:\Users\smay\Documents\Ozone%20Data\2010,%20Daily%20Trend.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C:\Users\smay\Documents\temperature%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smay\Documents\Lessons\fake%20data.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smay\Documents\Lessons\fake%20data.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smay\Documents\Lessons\fake%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Sheet1!$A$2</c:f>
              <c:strCache>
                <c:ptCount val="1"/>
                <c:pt idx="0">
                  <c:v>Distance (m)</c:v>
                </c:pt>
              </c:strCache>
            </c:strRef>
          </c:tx>
          <c:spPr>
            <a:ln w="28575">
              <a:noFill/>
            </a:ln>
          </c:spPr>
          <c:xVal>
            <c:numRef>
              <c:f>Sheet1!$B$4:$B$9</c:f>
              <c:numCache>
                <c:formatCode>General</c:formatCode>
                <c:ptCount val="6"/>
                <c:pt idx="0">
                  <c:v>1.0000000000000061E-2</c:v>
                </c:pt>
                <c:pt idx="1">
                  <c:v>2.0000000000000052E-2</c:v>
                </c:pt>
                <c:pt idx="2">
                  <c:v>3.0000000000000145E-2</c:v>
                </c:pt>
                <c:pt idx="3">
                  <c:v>4.0000000000000112E-2</c:v>
                </c:pt>
                <c:pt idx="4">
                  <c:v>5.0000000000000114E-2</c:v>
                </c:pt>
                <c:pt idx="5">
                  <c:v>6.0000000000000289E-2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2693376"/>
        <c:axId val="153031424"/>
      </c:scatterChart>
      <c:valAx>
        <c:axId val="152693376"/>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3031424"/>
        <c:crosses val="autoZero"/>
        <c:crossBetween val="midCat"/>
      </c:valAx>
      <c:valAx>
        <c:axId val="153031424"/>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2693376"/>
        <c:crosses val="autoZero"/>
        <c:crossBetween val="midCat"/>
      </c:valAx>
    </c:plotArea>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Temperature</a:t>
            </a:r>
            <a:r>
              <a:rPr lang="en-US" sz="1200" baseline="0"/>
              <a:t> vs. Pressure for Closed Container</a:t>
            </a:r>
            <a:endParaRPr lang="en-US" sz="1200"/>
          </a:p>
        </c:rich>
      </c:tx>
      <c:layout>
        <c:manualLayout>
          <c:xMode val="edge"/>
          <c:yMode val="edge"/>
          <c:x val="0.13306255468066489"/>
          <c:y val="2.7777777777777922E-2"/>
        </c:manualLayout>
      </c:layout>
      <c:overlay val="0"/>
    </c:title>
    <c:autoTitleDeleted val="0"/>
    <c:plotArea>
      <c:layout/>
      <c:scatterChart>
        <c:scatterStyle val="lineMarker"/>
        <c:varyColors val="0"/>
        <c:ser>
          <c:idx val="0"/>
          <c:order val="0"/>
          <c:tx>
            <c:strRef>
              <c:f>Sheet4!$B$3</c:f>
              <c:strCache>
                <c:ptCount val="1"/>
                <c:pt idx="0">
                  <c:v>Temperature (K)</c:v>
                </c:pt>
              </c:strCache>
            </c:strRef>
          </c:tx>
          <c:spPr>
            <a:ln w="28575">
              <a:noFill/>
            </a:ln>
          </c:spPr>
          <c:trendline>
            <c:trendlineType val="linear"/>
            <c:dispRSqr val="1"/>
            <c:dispEq val="1"/>
            <c:trendlineLbl>
              <c:layout>
                <c:manualLayout>
                  <c:x val="0.13144531933508324"/>
                  <c:y val="0.15241870807815691"/>
                </c:manualLayout>
              </c:layout>
              <c:numFmt formatCode="General" sourceLinked="0"/>
            </c:trendlineLbl>
          </c:trendline>
          <c:xVal>
            <c:numRef>
              <c:f>Sheet4!$A$4:$A$8</c:f>
              <c:numCache>
                <c:formatCode>General</c:formatCode>
                <c:ptCount val="5"/>
                <c:pt idx="0">
                  <c:v>100000</c:v>
                </c:pt>
                <c:pt idx="1">
                  <c:v>120000</c:v>
                </c:pt>
                <c:pt idx="2">
                  <c:v>140000</c:v>
                </c:pt>
                <c:pt idx="3">
                  <c:v>160000</c:v>
                </c:pt>
                <c:pt idx="4">
                  <c:v>180000</c:v>
                </c:pt>
              </c:numCache>
            </c:numRef>
          </c:xVal>
          <c:yVal>
            <c:numRef>
              <c:f>Sheet4!$B$4:$B$8</c:f>
              <c:numCache>
                <c:formatCode>General</c:formatCode>
                <c:ptCount val="5"/>
                <c:pt idx="0">
                  <c:v>301</c:v>
                </c:pt>
                <c:pt idx="1">
                  <c:v>362</c:v>
                </c:pt>
                <c:pt idx="2">
                  <c:v>419</c:v>
                </c:pt>
                <c:pt idx="3">
                  <c:v>483</c:v>
                </c:pt>
                <c:pt idx="4">
                  <c:v>544</c:v>
                </c:pt>
              </c:numCache>
            </c:numRef>
          </c:yVal>
          <c:smooth val="0"/>
        </c:ser>
        <c:dLbls>
          <c:showLegendKey val="0"/>
          <c:showVal val="0"/>
          <c:showCatName val="0"/>
          <c:showSerName val="0"/>
          <c:showPercent val="0"/>
          <c:showBubbleSize val="0"/>
        </c:dLbls>
        <c:axId val="154281856"/>
        <c:axId val="154296320"/>
      </c:scatterChart>
      <c:valAx>
        <c:axId val="154281856"/>
        <c:scaling>
          <c:orientation val="minMax"/>
        </c:scaling>
        <c:delete val="0"/>
        <c:axPos val="b"/>
        <c:title>
          <c:tx>
            <c:rich>
              <a:bodyPr/>
              <a:lstStyle/>
              <a:p>
                <a:pPr>
                  <a:defRPr/>
                </a:pPr>
                <a:r>
                  <a:rPr lang="en-US"/>
                  <a:t>Pressure (Pa)</a:t>
                </a:r>
              </a:p>
            </c:rich>
          </c:tx>
          <c:layout/>
          <c:overlay val="0"/>
        </c:title>
        <c:numFmt formatCode="General" sourceLinked="1"/>
        <c:majorTickMark val="out"/>
        <c:minorTickMark val="none"/>
        <c:tickLblPos val="nextTo"/>
        <c:crossAx val="154296320"/>
        <c:crosses val="autoZero"/>
        <c:crossBetween val="midCat"/>
      </c:valAx>
      <c:valAx>
        <c:axId val="154296320"/>
        <c:scaling>
          <c:orientation val="minMax"/>
        </c:scaling>
        <c:delete val="0"/>
        <c:axPos val="l"/>
        <c:majorGridlines/>
        <c:title>
          <c:tx>
            <c:rich>
              <a:bodyPr rot="-5400000" vert="horz"/>
              <a:lstStyle/>
              <a:p>
                <a:pPr>
                  <a:defRPr/>
                </a:pPr>
                <a:r>
                  <a:rPr lang="en-US"/>
                  <a:t>Temperature (K)</a:t>
                </a:r>
              </a:p>
            </c:rich>
          </c:tx>
          <c:layout/>
          <c:overlay val="0"/>
        </c:title>
        <c:numFmt formatCode="General" sourceLinked="1"/>
        <c:majorTickMark val="out"/>
        <c:minorTickMark val="none"/>
        <c:tickLblPos val="nextTo"/>
        <c:crossAx val="154281856"/>
        <c:crosses val="autoZero"/>
        <c:crossBetween val="midCat"/>
      </c:valAx>
    </c:plotArea>
    <c:plotVisOnly val="1"/>
    <c:dispBlanksAs val="gap"/>
    <c:showDLblsOverMax val="0"/>
  </c:chart>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Distance vs. Time</a:t>
            </a:r>
            <a:endParaRPr lang="en-US" dirty="0"/>
          </a:p>
        </c:rich>
      </c:tx>
      <c:layout/>
      <c:overlay val="0"/>
    </c:title>
    <c:autoTitleDeleted val="0"/>
    <c:plotArea>
      <c:layout/>
      <c:scatterChart>
        <c:scatterStyle val="lineMarker"/>
        <c:varyColors val="0"/>
        <c:ser>
          <c:idx val="0"/>
          <c:order val="0"/>
          <c:tx>
            <c:strRef>
              <c:f>Sheet1!$A$2</c:f>
              <c:strCache>
                <c:ptCount val="1"/>
                <c:pt idx="0">
                  <c:v>Distance (m)</c:v>
                </c:pt>
              </c:strCache>
            </c:strRef>
          </c:tx>
          <c:spPr>
            <a:ln w="28575">
              <a:noFill/>
            </a:ln>
          </c:spPr>
          <c:trendline>
            <c:trendlineType val="linear"/>
            <c:dispRSqr val="1"/>
            <c:dispEq val="1"/>
            <c:trendlineLbl>
              <c:layout>
                <c:manualLayout>
                  <c:x val="0.16664729408823933"/>
                  <c:y val="0.21919691441008898"/>
                </c:manualLayout>
              </c:layout>
              <c:numFmt formatCode="General" sourceLinked="0"/>
              <c:txPr>
                <a:bodyPr/>
                <a:lstStyle/>
                <a:p>
                  <a:pPr>
                    <a:defRPr sz="1400"/>
                  </a:pPr>
                  <a:endParaRPr lang="en-US"/>
                </a:p>
              </c:txPr>
            </c:trendlineLbl>
          </c:trendline>
          <c:xVal>
            <c:numRef>
              <c:f>Sheet1!$B$4:$B$9</c:f>
              <c:numCache>
                <c:formatCode>General</c:formatCode>
                <c:ptCount val="6"/>
                <c:pt idx="0">
                  <c:v>1.0000000000000005E-2</c:v>
                </c:pt>
                <c:pt idx="1">
                  <c:v>2.0000000000000011E-2</c:v>
                </c:pt>
                <c:pt idx="2">
                  <c:v>3.0000000000000016E-2</c:v>
                </c:pt>
                <c:pt idx="3">
                  <c:v>4.0000000000000022E-2</c:v>
                </c:pt>
                <c:pt idx="4">
                  <c:v>5.0000000000000024E-2</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4319872"/>
        <c:axId val="154330240"/>
      </c:scatterChart>
      <c:valAx>
        <c:axId val="154319872"/>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4330240"/>
        <c:crosses val="autoZero"/>
        <c:crossBetween val="midCat"/>
      </c:valAx>
      <c:valAx>
        <c:axId val="154330240"/>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4319872"/>
        <c:crosses val="autoZero"/>
        <c:crossBetween val="midCat"/>
      </c:valAx>
    </c:plotArea>
    <c:plotVisOnly val="1"/>
    <c:dispBlanksAs val="gap"/>
    <c:showDLblsOverMax val="0"/>
  </c:chart>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Decibel</a:t>
            </a:r>
            <a:r>
              <a:rPr lang="en-US" baseline="0" dirty="0" smtClean="0"/>
              <a:t>s vs. Intensity</a:t>
            </a:r>
            <a:endParaRPr lang="en-US" dirty="0"/>
          </a:p>
        </c:rich>
      </c:tx>
      <c:layout/>
      <c:overlay val="0"/>
    </c:title>
    <c:autoTitleDeleted val="0"/>
    <c:plotArea>
      <c:layout/>
      <c:scatterChart>
        <c:scatterStyle val="lineMarker"/>
        <c:varyColors val="0"/>
        <c:ser>
          <c:idx val="0"/>
          <c:order val="0"/>
          <c:tx>
            <c:strRef>
              <c:f>Sheet1!$E$2</c:f>
              <c:strCache>
                <c:ptCount val="1"/>
              </c:strCache>
            </c:strRef>
          </c:tx>
          <c:xVal>
            <c:numRef>
              <c:f>Sheet1!$D$3:$D$8</c:f>
              <c:numCache>
                <c:formatCode>0.00E+00</c:formatCode>
                <c:ptCount val="6"/>
                <c:pt idx="1">
                  <c:v>1.2000000000000235E-11</c:v>
                </c:pt>
                <c:pt idx="2">
                  <c:v>1.7800000000000275E-8</c:v>
                </c:pt>
                <c:pt idx="3">
                  <c:v>3.6700000000000394E-6</c:v>
                </c:pt>
                <c:pt idx="4">
                  <c:v>8.630000000000117E-10</c:v>
                </c:pt>
                <c:pt idx="5">
                  <c:v>6.2400000000000663E-5</c:v>
                </c:pt>
              </c:numCache>
            </c:numRef>
          </c:xVal>
          <c:yVal>
            <c:numRef>
              <c:f>Sheet1!$E$3:$E$8</c:f>
            </c:numRef>
          </c:yVal>
          <c:smooth val="0"/>
        </c:ser>
        <c:ser>
          <c:idx val="1"/>
          <c:order val="1"/>
          <c:tx>
            <c:strRef>
              <c:f>Sheet1!$F$2</c:f>
              <c:strCache>
                <c:ptCount val="1"/>
                <c:pt idx="0">
                  <c:v>decibels (dB)</c:v>
                </c:pt>
              </c:strCache>
            </c:strRef>
          </c:tx>
          <c:spPr>
            <a:ln w="28575">
              <a:noFill/>
            </a:ln>
          </c:spPr>
          <c:trendline>
            <c:trendlineType val="log"/>
            <c:dispRSqr val="1"/>
            <c:dispEq val="1"/>
            <c:trendlineLbl>
              <c:layout>
                <c:manualLayout>
                  <c:x val="7.1806857476148817E-2"/>
                  <c:y val="0.16171580296648971"/>
                </c:manualLayout>
              </c:layout>
              <c:numFmt formatCode="General" sourceLinked="0"/>
              <c:txPr>
                <a:bodyPr/>
                <a:lstStyle/>
                <a:p>
                  <a:pPr>
                    <a:defRPr sz="1400"/>
                  </a:pPr>
                  <a:endParaRPr lang="en-US"/>
                </a:p>
              </c:txPr>
            </c:trendlineLbl>
          </c:trendline>
          <c:xVal>
            <c:numRef>
              <c:f>Sheet1!$D$3:$D$8</c:f>
              <c:numCache>
                <c:formatCode>0.00E+00</c:formatCode>
                <c:ptCount val="6"/>
                <c:pt idx="1">
                  <c:v>1.2000000000000235E-11</c:v>
                </c:pt>
                <c:pt idx="2">
                  <c:v>1.7800000000000275E-8</c:v>
                </c:pt>
                <c:pt idx="3">
                  <c:v>3.6700000000000394E-6</c:v>
                </c:pt>
                <c:pt idx="4">
                  <c:v>8.630000000000117E-10</c:v>
                </c:pt>
                <c:pt idx="5">
                  <c:v>6.2400000000000663E-5</c:v>
                </c:pt>
              </c:numCache>
            </c:numRef>
          </c:xVal>
          <c:yVal>
            <c:numRef>
              <c:f>Sheet1!$F$3:$F$8</c:f>
              <c:numCache>
                <c:formatCode>General</c:formatCode>
                <c:ptCount val="6"/>
                <c:pt idx="1">
                  <c:v>11</c:v>
                </c:pt>
                <c:pt idx="2">
                  <c:v>41</c:v>
                </c:pt>
                <c:pt idx="3">
                  <c:v>66</c:v>
                </c:pt>
                <c:pt idx="4">
                  <c:v>29</c:v>
                </c:pt>
                <c:pt idx="5">
                  <c:v>80</c:v>
                </c:pt>
              </c:numCache>
            </c:numRef>
          </c:yVal>
          <c:smooth val="0"/>
        </c:ser>
        <c:dLbls>
          <c:showLegendKey val="0"/>
          <c:showVal val="0"/>
          <c:showCatName val="0"/>
          <c:showSerName val="0"/>
          <c:showPercent val="0"/>
          <c:showBubbleSize val="0"/>
        </c:dLbls>
        <c:axId val="154348544"/>
        <c:axId val="154379392"/>
      </c:scatterChart>
      <c:valAx>
        <c:axId val="154348544"/>
        <c:scaling>
          <c:orientation val="minMax"/>
        </c:scaling>
        <c:delete val="0"/>
        <c:axPos val="b"/>
        <c:title>
          <c:tx>
            <c:rich>
              <a:bodyPr/>
              <a:lstStyle/>
              <a:p>
                <a:pPr>
                  <a:defRPr/>
                </a:pPr>
                <a:r>
                  <a:rPr lang="en-US"/>
                  <a:t>Intensity (W/m^2)</a:t>
                </a:r>
              </a:p>
            </c:rich>
          </c:tx>
          <c:layout/>
          <c:overlay val="0"/>
        </c:title>
        <c:numFmt formatCode="#,##0.00000_);[Red]\(#,##0.00000\)" sourceLinked="0"/>
        <c:majorTickMark val="out"/>
        <c:minorTickMark val="none"/>
        <c:tickLblPos val="nextTo"/>
        <c:crossAx val="154379392"/>
        <c:crosses val="autoZero"/>
        <c:crossBetween val="midCat"/>
      </c:valAx>
      <c:valAx>
        <c:axId val="154379392"/>
        <c:scaling>
          <c:orientation val="minMax"/>
        </c:scaling>
        <c:delete val="0"/>
        <c:axPos val="l"/>
        <c:majorGridlines/>
        <c:title>
          <c:tx>
            <c:rich>
              <a:bodyPr rot="-5400000" vert="horz"/>
              <a:lstStyle/>
              <a:p>
                <a:pPr>
                  <a:defRPr/>
                </a:pPr>
                <a:r>
                  <a:rPr lang="en-US"/>
                  <a:t>decibels</a:t>
                </a:r>
                <a:r>
                  <a:rPr lang="en-US" baseline="0"/>
                  <a:t> (dB)</a:t>
                </a:r>
              </a:p>
            </c:rich>
          </c:tx>
          <c:layout/>
          <c:overlay val="0"/>
        </c:title>
        <c:numFmt formatCode="General" sourceLinked="1"/>
        <c:majorTickMark val="out"/>
        <c:minorTickMark val="none"/>
        <c:tickLblPos val="nextTo"/>
        <c:crossAx val="154348544"/>
        <c:crosses val="autoZero"/>
        <c:crossBetween val="midCat"/>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Distance </a:t>
            </a:r>
            <a:r>
              <a:rPr lang="en-US" dirty="0" smtClean="0"/>
              <a:t>vs. Time</a:t>
            </a:r>
            <a:endParaRPr lang="en-US" dirty="0"/>
          </a:p>
        </c:rich>
      </c:tx>
      <c:layout/>
      <c:overlay val="0"/>
    </c:title>
    <c:autoTitleDeleted val="0"/>
    <c:plotArea>
      <c:layout/>
      <c:scatterChart>
        <c:scatterStyle val="lineMarker"/>
        <c:varyColors val="0"/>
        <c:ser>
          <c:idx val="0"/>
          <c:order val="0"/>
          <c:tx>
            <c:strRef>
              <c:f>Sheet1!$A$2</c:f>
              <c:strCache>
                <c:ptCount val="1"/>
                <c:pt idx="0">
                  <c:v>Distance (m)</c:v>
                </c:pt>
              </c:strCache>
            </c:strRef>
          </c:tx>
          <c:spPr>
            <a:ln w="28575">
              <a:noFill/>
            </a:ln>
          </c:spPr>
          <c:trendline>
            <c:trendlineType val="linear"/>
            <c:dispRSqr val="1"/>
            <c:dispEq val="1"/>
            <c:trendlineLbl>
              <c:layout>
                <c:manualLayout>
                  <c:x val="0.10960527661315102"/>
                  <c:y val="0.2397414698162737"/>
                </c:manualLayout>
              </c:layout>
              <c:tx>
                <c:rich>
                  <a:bodyPr/>
                  <a:lstStyle/>
                  <a:p>
                    <a:pPr>
                      <a:defRPr sz="1400"/>
                    </a:pPr>
                    <a:r>
                      <a:rPr lang="en-US" baseline="0" dirty="0" smtClean="0"/>
                      <a:t>d </a:t>
                    </a:r>
                    <a:r>
                      <a:rPr lang="en-US" baseline="0" dirty="0"/>
                      <a:t>= </a:t>
                    </a:r>
                    <a:r>
                      <a:rPr lang="en-US" baseline="0" dirty="0" smtClean="0"/>
                      <a:t>163.71t </a:t>
                    </a:r>
                    <a:r>
                      <a:rPr lang="en-US" baseline="0" dirty="0"/>
                      <a:t>- 0.5133
R² = </a:t>
                    </a:r>
                    <a:r>
                      <a:rPr lang="en-US" baseline="0" dirty="0" smtClean="0"/>
                      <a:t>0.9902</a:t>
                    </a:r>
                    <a:endParaRPr lang="en-US" dirty="0"/>
                  </a:p>
                </c:rich>
              </c:tx>
              <c:numFmt formatCode="General" sourceLinked="0"/>
            </c:trendlineLbl>
          </c:trendline>
          <c:xVal>
            <c:numRef>
              <c:f>Sheet1!$B$4:$B$9</c:f>
              <c:numCache>
                <c:formatCode>General</c:formatCode>
                <c:ptCount val="6"/>
                <c:pt idx="0">
                  <c:v>1.0000000000000005E-2</c:v>
                </c:pt>
                <c:pt idx="1">
                  <c:v>2.0000000000000011E-2</c:v>
                </c:pt>
                <c:pt idx="2">
                  <c:v>3.0000000000000016E-2</c:v>
                </c:pt>
                <c:pt idx="3">
                  <c:v>4.0000000000000022E-2</c:v>
                </c:pt>
                <c:pt idx="4">
                  <c:v>5.0000000000000024E-2</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4397696"/>
        <c:axId val="154420352"/>
      </c:scatterChart>
      <c:valAx>
        <c:axId val="154397696"/>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4420352"/>
        <c:crosses val="autoZero"/>
        <c:crossBetween val="midCat"/>
      </c:valAx>
      <c:valAx>
        <c:axId val="154420352"/>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4397696"/>
        <c:crosses val="autoZero"/>
        <c:crossBetween val="midCat"/>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lineMarker"/>
        <c:varyColors val="0"/>
        <c:ser>
          <c:idx val="0"/>
          <c:order val="0"/>
          <c:tx>
            <c:strRef>
              <c:f>Sheet1!$A$2</c:f>
              <c:strCache>
                <c:ptCount val="1"/>
                <c:pt idx="0">
                  <c:v>Distance (m)</c:v>
                </c:pt>
              </c:strCache>
            </c:strRef>
          </c:tx>
          <c:spPr>
            <a:ln w="28575">
              <a:noFill/>
            </a:ln>
          </c:spPr>
          <c:trendline>
            <c:trendlineType val="poly"/>
            <c:order val="6"/>
            <c:dispRSqr val="1"/>
            <c:dispEq val="1"/>
            <c:trendlineLbl>
              <c:layout>
                <c:manualLayout>
                  <c:x val="0.14478719967696477"/>
                  <c:y val="-7.4309650247207523E-2"/>
                </c:manualLayout>
              </c:layout>
              <c:numFmt formatCode="General" sourceLinked="0"/>
            </c:trendlineLbl>
          </c:trendline>
          <c:xVal>
            <c:numRef>
              <c:f>Sheet1!$B$4:$B$9</c:f>
              <c:numCache>
                <c:formatCode>General</c:formatCode>
                <c:ptCount val="6"/>
                <c:pt idx="0">
                  <c:v>1.0000000000000005E-2</c:v>
                </c:pt>
                <c:pt idx="1">
                  <c:v>2.0000000000000011E-2</c:v>
                </c:pt>
                <c:pt idx="2">
                  <c:v>3.0000000000000016E-2</c:v>
                </c:pt>
                <c:pt idx="3">
                  <c:v>4.0000000000000022E-2</c:v>
                </c:pt>
                <c:pt idx="4">
                  <c:v>5.0000000000000024E-2</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4442752"/>
        <c:axId val="154444928"/>
      </c:scatterChart>
      <c:valAx>
        <c:axId val="154442752"/>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4444928"/>
        <c:crosses val="autoZero"/>
        <c:crossBetween val="midCat"/>
      </c:valAx>
      <c:valAx>
        <c:axId val="154444928"/>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4442752"/>
        <c:crosses val="autoZero"/>
        <c:crossBetween val="midCat"/>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lineMarker"/>
        <c:varyColors val="0"/>
        <c:ser>
          <c:idx val="0"/>
          <c:order val="0"/>
          <c:tx>
            <c:strRef>
              <c:f>Sheet1!$A$2</c:f>
              <c:strCache>
                <c:ptCount val="1"/>
                <c:pt idx="0">
                  <c:v>Distance (m)</c:v>
                </c:pt>
              </c:strCache>
            </c:strRef>
          </c:tx>
          <c:spPr>
            <a:ln w="28575">
              <a:noFill/>
            </a:ln>
          </c:spPr>
          <c:trendline>
            <c:trendlineType val="exp"/>
            <c:dispRSqr val="1"/>
            <c:dispEq val="1"/>
            <c:trendlineLbl>
              <c:layout>
                <c:manualLayout>
                  <c:x val="7.0417031204433447E-2"/>
                  <c:y val="-0.16702573636628754"/>
                </c:manualLayout>
              </c:layout>
              <c:numFmt formatCode="General" sourceLinked="0"/>
            </c:trendlineLbl>
          </c:trendline>
          <c:xVal>
            <c:numRef>
              <c:f>Sheet1!$B$4:$B$9</c:f>
              <c:numCache>
                <c:formatCode>General</c:formatCode>
                <c:ptCount val="6"/>
                <c:pt idx="0">
                  <c:v>1.0000000000000005E-2</c:v>
                </c:pt>
                <c:pt idx="1">
                  <c:v>2.0000000000000011E-2</c:v>
                </c:pt>
                <c:pt idx="2">
                  <c:v>3.0000000000000002E-2</c:v>
                </c:pt>
                <c:pt idx="3">
                  <c:v>4.0000000000000022E-2</c:v>
                </c:pt>
                <c:pt idx="4">
                  <c:v>0.05</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4508288"/>
        <c:axId val="154518656"/>
      </c:scatterChart>
      <c:valAx>
        <c:axId val="154508288"/>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4518656"/>
        <c:crosses val="autoZero"/>
        <c:crossBetween val="midCat"/>
      </c:valAx>
      <c:valAx>
        <c:axId val="154518656"/>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4508288"/>
        <c:crosses val="autoZero"/>
        <c:crossBetween val="midCat"/>
      </c:valAx>
    </c:plotArea>
    <c:plotVisOnly val="1"/>
    <c:dispBlanksAs val="gap"/>
    <c:showDLblsOverMax val="0"/>
  </c:chart>
  <c:externalData r:id="rId1">
    <c:autoUpdate val="1"/>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60814939116217"/>
          <c:y val="2.5255711553978061E-2"/>
          <c:w val="0.8272995998451016"/>
          <c:h val="0.8672493036120964"/>
        </c:manualLayout>
      </c:layout>
      <c:scatterChart>
        <c:scatterStyle val="lineMarker"/>
        <c:varyColors val="0"/>
        <c:ser>
          <c:idx val="1"/>
          <c:order val="0"/>
          <c:spPr>
            <a:ln w="28575">
              <a:noFill/>
            </a:ln>
          </c:spPr>
          <c:errBars>
            <c:errDir val="y"/>
            <c:errBarType val="both"/>
            <c:errValType val="cust"/>
            <c:noEndCap val="0"/>
            <c:plus>
              <c:numRef>
                <c:f>Sheet4!$D$2:$D$400</c:f>
                <c:numCache>
                  <c:formatCode>General</c:formatCode>
                  <c:ptCount val="399"/>
                  <c:pt idx="0">
                    <c:v>10</c:v>
                  </c:pt>
                  <c:pt idx="1">
                    <c:v>15</c:v>
                  </c:pt>
                  <c:pt idx="2">
                    <c:v>14</c:v>
                  </c:pt>
                  <c:pt idx="3">
                    <c:v>26</c:v>
                  </c:pt>
                  <c:pt idx="4">
                    <c:v>13</c:v>
                  </c:pt>
                  <c:pt idx="5">
                    <c:v>9</c:v>
                  </c:pt>
                  <c:pt idx="6">
                    <c:v>10</c:v>
                  </c:pt>
                  <c:pt idx="7">
                    <c:v>10</c:v>
                  </c:pt>
                  <c:pt idx="8">
                    <c:v>12</c:v>
                  </c:pt>
                  <c:pt idx="9">
                    <c:v>11</c:v>
                  </c:pt>
                  <c:pt idx="10">
                    <c:v>13</c:v>
                  </c:pt>
                  <c:pt idx="11">
                    <c:v>29</c:v>
                  </c:pt>
                  <c:pt idx="12">
                    <c:v>19</c:v>
                  </c:pt>
                  <c:pt idx="13">
                    <c:v>12</c:v>
                  </c:pt>
                  <c:pt idx="14">
                    <c:v>12</c:v>
                  </c:pt>
                  <c:pt idx="15">
                    <c:v>13</c:v>
                  </c:pt>
                  <c:pt idx="16">
                    <c:v>17</c:v>
                  </c:pt>
                  <c:pt idx="17">
                    <c:v>11</c:v>
                  </c:pt>
                  <c:pt idx="18">
                    <c:v>9</c:v>
                  </c:pt>
                  <c:pt idx="19">
                    <c:v>24</c:v>
                  </c:pt>
                  <c:pt idx="20">
                    <c:v>22</c:v>
                  </c:pt>
                  <c:pt idx="21">
                    <c:v>10</c:v>
                  </c:pt>
                  <c:pt idx="22">
                    <c:v>15</c:v>
                  </c:pt>
                  <c:pt idx="23">
                    <c:v>15</c:v>
                  </c:pt>
                  <c:pt idx="24">
                    <c:v>14</c:v>
                  </c:pt>
                  <c:pt idx="25">
                    <c:v>7</c:v>
                  </c:pt>
                  <c:pt idx="26">
                    <c:v>7</c:v>
                  </c:pt>
                  <c:pt idx="27">
                    <c:v>14</c:v>
                  </c:pt>
                  <c:pt idx="28">
                    <c:v>14</c:v>
                  </c:pt>
                  <c:pt idx="29">
                    <c:v>21</c:v>
                  </c:pt>
                  <c:pt idx="30">
                    <c:v>22</c:v>
                  </c:pt>
                  <c:pt idx="31">
                    <c:v>17</c:v>
                  </c:pt>
                  <c:pt idx="32">
                    <c:v>18</c:v>
                  </c:pt>
                  <c:pt idx="33">
                    <c:v>17</c:v>
                  </c:pt>
                  <c:pt idx="34">
                    <c:v>16</c:v>
                  </c:pt>
                  <c:pt idx="35">
                    <c:v>16</c:v>
                  </c:pt>
                  <c:pt idx="36">
                    <c:v>12</c:v>
                  </c:pt>
                  <c:pt idx="37">
                    <c:v>8</c:v>
                  </c:pt>
                  <c:pt idx="38">
                    <c:v>20</c:v>
                  </c:pt>
                  <c:pt idx="39">
                    <c:v>9</c:v>
                  </c:pt>
                  <c:pt idx="40">
                    <c:v>13</c:v>
                  </c:pt>
                  <c:pt idx="41">
                    <c:v>16</c:v>
                  </c:pt>
                  <c:pt idx="42">
                    <c:v>25</c:v>
                  </c:pt>
                  <c:pt idx="43">
                    <c:v>17</c:v>
                  </c:pt>
                  <c:pt idx="44">
                    <c:v>18</c:v>
                  </c:pt>
                  <c:pt idx="45">
                    <c:v>17</c:v>
                  </c:pt>
                  <c:pt idx="46">
                    <c:v>16</c:v>
                  </c:pt>
                  <c:pt idx="47">
                    <c:v>16</c:v>
                  </c:pt>
                  <c:pt idx="48">
                    <c:v>12</c:v>
                  </c:pt>
                  <c:pt idx="49">
                    <c:v>8</c:v>
                  </c:pt>
                  <c:pt idx="50">
                    <c:v>20</c:v>
                  </c:pt>
                  <c:pt idx="51">
                    <c:v>9</c:v>
                  </c:pt>
                  <c:pt idx="52">
                    <c:v>13</c:v>
                  </c:pt>
                  <c:pt idx="53">
                    <c:v>16</c:v>
                  </c:pt>
                  <c:pt idx="54">
                    <c:v>25</c:v>
                  </c:pt>
                  <c:pt idx="55">
                    <c:v>23</c:v>
                  </c:pt>
                  <c:pt idx="56">
                    <c:v>13</c:v>
                  </c:pt>
                  <c:pt idx="57">
                    <c:v>14</c:v>
                  </c:pt>
                  <c:pt idx="58">
                    <c:v>19</c:v>
                  </c:pt>
                  <c:pt idx="59">
                    <c:v>11</c:v>
                  </c:pt>
                  <c:pt idx="60">
                    <c:v>14</c:v>
                  </c:pt>
                  <c:pt idx="61">
                    <c:v>11</c:v>
                  </c:pt>
                  <c:pt idx="62">
                    <c:v>10</c:v>
                  </c:pt>
                  <c:pt idx="63">
                    <c:v>12</c:v>
                  </c:pt>
                  <c:pt idx="64">
                    <c:v>23</c:v>
                  </c:pt>
                  <c:pt idx="65">
                    <c:v>14</c:v>
                  </c:pt>
                  <c:pt idx="66">
                    <c:v>12</c:v>
                  </c:pt>
                  <c:pt idx="67">
                    <c:v>24</c:v>
                  </c:pt>
                  <c:pt idx="68">
                    <c:v>9</c:v>
                  </c:pt>
                  <c:pt idx="69">
                    <c:v>19</c:v>
                  </c:pt>
                  <c:pt idx="70">
                    <c:v>18</c:v>
                  </c:pt>
                  <c:pt idx="71">
                    <c:v>16</c:v>
                  </c:pt>
                  <c:pt idx="72">
                    <c:v>12</c:v>
                  </c:pt>
                  <c:pt idx="73">
                    <c:v>9</c:v>
                  </c:pt>
                  <c:pt idx="74">
                    <c:v>9</c:v>
                  </c:pt>
                  <c:pt idx="75">
                    <c:v>10</c:v>
                  </c:pt>
                  <c:pt idx="76">
                    <c:v>12</c:v>
                  </c:pt>
                  <c:pt idx="77">
                    <c:v>12</c:v>
                  </c:pt>
                  <c:pt idx="78">
                    <c:v>18</c:v>
                  </c:pt>
                  <c:pt idx="79">
                    <c:v>17</c:v>
                  </c:pt>
                  <c:pt idx="80">
                    <c:v>28</c:v>
                  </c:pt>
                  <c:pt idx="81">
                    <c:v>22</c:v>
                  </c:pt>
                  <c:pt idx="82">
                    <c:v>24</c:v>
                  </c:pt>
                  <c:pt idx="83">
                    <c:v>14</c:v>
                  </c:pt>
                  <c:pt idx="84">
                    <c:v>16</c:v>
                  </c:pt>
                  <c:pt idx="85">
                    <c:v>9</c:v>
                  </c:pt>
                  <c:pt idx="86">
                    <c:v>8</c:v>
                  </c:pt>
                  <c:pt idx="87">
                    <c:v>11</c:v>
                  </c:pt>
                  <c:pt idx="88">
                    <c:v>11</c:v>
                  </c:pt>
                  <c:pt idx="89">
                    <c:v>21</c:v>
                  </c:pt>
                  <c:pt idx="90">
                    <c:v>16</c:v>
                  </c:pt>
                </c:numCache>
              </c:numRef>
            </c:plus>
            <c:minus>
              <c:numRef>
                <c:f>Sheet4!$F$2:$F$400</c:f>
                <c:numCache>
                  <c:formatCode>General</c:formatCode>
                  <c:ptCount val="399"/>
                  <c:pt idx="0">
                    <c:v>17</c:v>
                  </c:pt>
                  <c:pt idx="1">
                    <c:v>20</c:v>
                  </c:pt>
                  <c:pt idx="2">
                    <c:v>20</c:v>
                  </c:pt>
                  <c:pt idx="3">
                    <c:v>13</c:v>
                  </c:pt>
                  <c:pt idx="4">
                    <c:v>10</c:v>
                  </c:pt>
                  <c:pt idx="5">
                    <c:v>9</c:v>
                  </c:pt>
                  <c:pt idx="6">
                    <c:v>8</c:v>
                  </c:pt>
                  <c:pt idx="7">
                    <c:v>14</c:v>
                  </c:pt>
                  <c:pt idx="8">
                    <c:v>10</c:v>
                  </c:pt>
                  <c:pt idx="9">
                    <c:v>14</c:v>
                  </c:pt>
                  <c:pt idx="10">
                    <c:v>9</c:v>
                  </c:pt>
                  <c:pt idx="11">
                    <c:v>17</c:v>
                  </c:pt>
                  <c:pt idx="12">
                    <c:v>14</c:v>
                  </c:pt>
                  <c:pt idx="13">
                    <c:v>12</c:v>
                  </c:pt>
                  <c:pt idx="14">
                    <c:v>10</c:v>
                  </c:pt>
                  <c:pt idx="15">
                    <c:v>12</c:v>
                  </c:pt>
                  <c:pt idx="16">
                    <c:v>16</c:v>
                  </c:pt>
                  <c:pt idx="17">
                    <c:v>13</c:v>
                  </c:pt>
                  <c:pt idx="18">
                    <c:v>15</c:v>
                  </c:pt>
                  <c:pt idx="19">
                    <c:v>23</c:v>
                  </c:pt>
                  <c:pt idx="20">
                    <c:v>14</c:v>
                  </c:pt>
                  <c:pt idx="21">
                    <c:v>7</c:v>
                  </c:pt>
                  <c:pt idx="22">
                    <c:v>9</c:v>
                  </c:pt>
                  <c:pt idx="23">
                    <c:v>11</c:v>
                  </c:pt>
                  <c:pt idx="24">
                    <c:v>12</c:v>
                  </c:pt>
                  <c:pt idx="25">
                    <c:v>9</c:v>
                  </c:pt>
                  <c:pt idx="26">
                    <c:v>8</c:v>
                  </c:pt>
                  <c:pt idx="27">
                    <c:v>11</c:v>
                  </c:pt>
                  <c:pt idx="28">
                    <c:v>14</c:v>
                  </c:pt>
                  <c:pt idx="29">
                    <c:v>18</c:v>
                  </c:pt>
                  <c:pt idx="30">
                    <c:v>18</c:v>
                  </c:pt>
                  <c:pt idx="31">
                    <c:v>14</c:v>
                  </c:pt>
                  <c:pt idx="32">
                    <c:v>16</c:v>
                  </c:pt>
                  <c:pt idx="33">
                    <c:v>15</c:v>
                  </c:pt>
                  <c:pt idx="34">
                    <c:v>16</c:v>
                  </c:pt>
                  <c:pt idx="35">
                    <c:v>12</c:v>
                  </c:pt>
                  <c:pt idx="36">
                    <c:v>13</c:v>
                  </c:pt>
                  <c:pt idx="37">
                    <c:v>12</c:v>
                  </c:pt>
                  <c:pt idx="38">
                    <c:v>10</c:v>
                  </c:pt>
                  <c:pt idx="39">
                    <c:v>11</c:v>
                  </c:pt>
                  <c:pt idx="40">
                    <c:v>11</c:v>
                  </c:pt>
                  <c:pt idx="41">
                    <c:v>14</c:v>
                  </c:pt>
                  <c:pt idx="42">
                    <c:v>12</c:v>
                  </c:pt>
                  <c:pt idx="43">
                    <c:v>14</c:v>
                  </c:pt>
                  <c:pt idx="44">
                    <c:v>16</c:v>
                  </c:pt>
                  <c:pt idx="45">
                    <c:v>15</c:v>
                  </c:pt>
                  <c:pt idx="46">
                    <c:v>16</c:v>
                  </c:pt>
                  <c:pt idx="47">
                    <c:v>12</c:v>
                  </c:pt>
                  <c:pt idx="48">
                    <c:v>13</c:v>
                  </c:pt>
                  <c:pt idx="49">
                    <c:v>12</c:v>
                  </c:pt>
                  <c:pt idx="50">
                    <c:v>10</c:v>
                  </c:pt>
                  <c:pt idx="51">
                    <c:v>11</c:v>
                  </c:pt>
                  <c:pt idx="52">
                    <c:v>11</c:v>
                  </c:pt>
                  <c:pt idx="53">
                    <c:v>14</c:v>
                  </c:pt>
                  <c:pt idx="54">
                    <c:v>12</c:v>
                  </c:pt>
                  <c:pt idx="55">
                    <c:v>17</c:v>
                  </c:pt>
                  <c:pt idx="56">
                    <c:v>11</c:v>
                  </c:pt>
                  <c:pt idx="57">
                    <c:v>18</c:v>
                  </c:pt>
                  <c:pt idx="58">
                    <c:v>9</c:v>
                  </c:pt>
                  <c:pt idx="59">
                    <c:v>7</c:v>
                  </c:pt>
                  <c:pt idx="60">
                    <c:v>18</c:v>
                  </c:pt>
                  <c:pt idx="61">
                    <c:v>14</c:v>
                  </c:pt>
                  <c:pt idx="62">
                    <c:v>11</c:v>
                  </c:pt>
                  <c:pt idx="63">
                    <c:v>15</c:v>
                  </c:pt>
                  <c:pt idx="64">
                    <c:v>16</c:v>
                  </c:pt>
                  <c:pt idx="65">
                    <c:v>17</c:v>
                  </c:pt>
                  <c:pt idx="66">
                    <c:v>16</c:v>
                  </c:pt>
                  <c:pt idx="67">
                    <c:v>20</c:v>
                  </c:pt>
                  <c:pt idx="68">
                    <c:v>15</c:v>
                  </c:pt>
                  <c:pt idx="69">
                    <c:v>15</c:v>
                  </c:pt>
                  <c:pt idx="70">
                    <c:v>14</c:v>
                  </c:pt>
                  <c:pt idx="71">
                    <c:v>10</c:v>
                  </c:pt>
                  <c:pt idx="72">
                    <c:v>12</c:v>
                  </c:pt>
                  <c:pt idx="73">
                    <c:v>9</c:v>
                  </c:pt>
                  <c:pt idx="74">
                    <c:v>11</c:v>
                  </c:pt>
                  <c:pt idx="75">
                    <c:v>10</c:v>
                  </c:pt>
                  <c:pt idx="76">
                    <c:v>10</c:v>
                  </c:pt>
                  <c:pt idx="77">
                    <c:v>13</c:v>
                  </c:pt>
                  <c:pt idx="78">
                    <c:v>17</c:v>
                  </c:pt>
                  <c:pt idx="79">
                    <c:v>14</c:v>
                  </c:pt>
                  <c:pt idx="80">
                    <c:v>20</c:v>
                  </c:pt>
                  <c:pt idx="81">
                    <c:v>21</c:v>
                  </c:pt>
                  <c:pt idx="82">
                    <c:v>14</c:v>
                  </c:pt>
                  <c:pt idx="83">
                    <c:v>8</c:v>
                  </c:pt>
                  <c:pt idx="84">
                    <c:v>11</c:v>
                  </c:pt>
                  <c:pt idx="85">
                    <c:v>10</c:v>
                  </c:pt>
                  <c:pt idx="86">
                    <c:v>13</c:v>
                  </c:pt>
                  <c:pt idx="87">
                    <c:v>10</c:v>
                  </c:pt>
                  <c:pt idx="88">
                    <c:v>14</c:v>
                  </c:pt>
                  <c:pt idx="89">
                    <c:v>15</c:v>
                  </c:pt>
                  <c:pt idx="90">
                    <c:v>12</c:v>
                  </c:pt>
                </c:numCache>
              </c:numRef>
            </c:minus>
          </c:errBars>
          <c:xVal>
            <c:numRef>
              <c:f>Sheet4!$A$2:$A$400</c:f>
              <c:numCache>
                <c:formatCode>m/d/yyyy</c:formatCode>
                <c:ptCount val="399"/>
                <c:pt idx="0">
                  <c:v>39814</c:v>
                </c:pt>
                <c:pt idx="1">
                  <c:v>39845</c:v>
                </c:pt>
                <c:pt idx="2">
                  <c:v>39873</c:v>
                </c:pt>
                <c:pt idx="3">
                  <c:v>39904</c:v>
                </c:pt>
                <c:pt idx="4">
                  <c:v>39934</c:v>
                </c:pt>
                <c:pt idx="5">
                  <c:v>39965</c:v>
                </c:pt>
                <c:pt idx="6">
                  <c:v>39995</c:v>
                </c:pt>
                <c:pt idx="7">
                  <c:v>40026</c:v>
                </c:pt>
                <c:pt idx="8">
                  <c:v>40057</c:v>
                </c:pt>
                <c:pt idx="9">
                  <c:v>40087</c:v>
                </c:pt>
                <c:pt idx="10">
                  <c:v>40118</c:v>
                </c:pt>
                <c:pt idx="11">
                  <c:v>40148</c:v>
                </c:pt>
                <c:pt idx="12">
                  <c:v>40179</c:v>
                </c:pt>
                <c:pt idx="13">
                  <c:v>40210</c:v>
                </c:pt>
                <c:pt idx="14">
                  <c:v>40238</c:v>
                </c:pt>
                <c:pt idx="15">
                  <c:v>40269</c:v>
                </c:pt>
                <c:pt idx="16">
                  <c:v>40299</c:v>
                </c:pt>
                <c:pt idx="17">
                  <c:v>40330</c:v>
                </c:pt>
                <c:pt idx="18">
                  <c:v>40360</c:v>
                </c:pt>
                <c:pt idx="19">
                  <c:v>39448</c:v>
                </c:pt>
                <c:pt idx="20">
                  <c:v>39479</c:v>
                </c:pt>
                <c:pt idx="21">
                  <c:v>39508</c:v>
                </c:pt>
                <c:pt idx="22">
                  <c:v>39539</c:v>
                </c:pt>
                <c:pt idx="23">
                  <c:v>39569</c:v>
                </c:pt>
                <c:pt idx="24">
                  <c:v>39600</c:v>
                </c:pt>
                <c:pt idx="25">
                  <c:v>39630</c:v>
                </c:pt>
                <c:pt idx="26">
                  <c:v>39661</c:v>
                </c:pt>
                <c:pt idx="27">
                  <c:v>39692</c:v>
                </c:pt>
                <c:pt idx="28">
                  <c:v>39722</c:v>
                </c:pt>
                <c:pt idx="29">
                  <c:v>39753</c:v>
                </c:pt>
                <c:pt idx="30">
                  <c:v>39783</c:v>
                </c:pt>
                <c:pt idx="31">
                  <c:v>39083</c:v>
                </c:pt>
                <c:pt idx="32">
                  <c:v>39114</c:v>
                </c:pt>
                <c:pt idx="33">
                  <c:v>39142</c:v>
                </c:pt>
                <c:pt idx="34">
                  <c:v>39173</c:v>
                </c:pt>
                <c:pt idx="35">
                  <c:v>39203</c:v>
                </c:pt>
                <c:pt idx="36">
                  <c:v>39234</c:v>
                </c:pt>
                <c:pt idx="37">
                  <c:v>39264</c:v>
                </c:pt>
                <c:pt idx="38">
                  <c:v>39295</c:v>
                </c:pt>
                <c:pt idx="39">
                  <c:v>39326</c:v>
                </c:pt>
                <c:pt idx="40">
                  <c:v>39356</c:v>
                </c:pt>
                <c:pt idx="41">
                  <c:v>39387</c:v>
                </c:pt>
                <c:pt idx="42">
                  <c:v>39417</c:v>
                </c:pt>
                <c:pt idx="43">
                  <c:v>38718</c:v>
                </c:pt>
                <c:pt idx="44">
                  <c:v>38749</c:v>
                </c:pt>
                <c:pt idx="45">
                  <c:v>38777</c:v>
                </c:pt>
                <c:pt idx="46">
                  <c:v>38808</c:v>
                </c:pt>
                <c:pt idx="47">
                  <c:v>38838</c:v>
                </c:pt>
                <c:pt idx="48">
                  <c:v>38869</c:v>
                </c:pt>
                <c:pt idx="49">
                  <c:v>38899</c:v>
                </c:pt>
                <c:pt idx="50">
                  <c:v>38930</c:v>
                </c:pt>
                <c:pt idx="51">
                  <c:v>38961</c:v>
                </c:pt>
                <c:pt idx="52">
                  <c:v>38991</c:v>
                </c:pt>
                <c:pt idx="53">
                  <c:v>39022</c:v>
                </c:pt>
                <c:pt idx="54">
                  <c:v>39052</c:v>
                </c:pt>
                <c:pt idx="55">
                  <c:v>38353</c:v>
                </c:pt>
                <c:pt idx="56">
                  <c:v>38384</c:v>
                </c:pt>
                <c:pt idx="57">
                  <c:v>38412</c:v>
                </c:pt>
                <c:pt idx="58">
                  <c:v>38443</c:v>
                </c:pt>
                <c:pt idx="59">
                  <c:v>38473</c:v>
                </c:pt>
                <c:pt idx="60">
                  <c:v>38504</c:v>
                </c:pt>
                <c:pt idx="61">
                  <c:v>38534</c:v>
                </c:pt>
                <c:pt idx="62">
                  <c:v>38565</c:v>
                </c:pt>
                <c:pt idx="63">
                  <c:v>38596</c:v>
                </c:pt>
                <c:pt idx="64">
                  <c:v>38626</c:v>
                </c:pt>
                <c:pt idx="65">
                  <c:v>38657</c:v>
                </c:pt>
                <c:pt idx="66">
                  <c:v>38687</c:v>
                </c:pt>
                <c:pt idx="67">
                  <c:v>37987</c:v>
                </c:pt>
                <c:pt idx="68">
                  <c:v>38018</c:v>
                </c:pt>
                <c:pt idx="69">
                  <c:v>38047</c:v>
                </c:pt>
                <c:pt idx="70">
                  <c:v>38078</c:v>
                </c:pt>
                <c:pt idx="71">
                  <c:v>38108</c:v>
                </c:pt>
                <c:pt idx="72">
                  <c:v>38139</c:v>
                </c:pt>
                <c:pt idx="73">
                  <c:v>38169</c:v>
                </c:pt>
                <c:pt idx="74">
                  <c:v>38200</c:v>
                </c:pt>
                <c:pt idx="75">
                  <c:v>38231</c:v>
                </c:pt>
                <c:pt idx="76">
                  <c:v>38261</c:v>
                </c:pt>
                <c:pt idx="77">
                  <c:v>38292</c:v>
                </c:pt>
                <c:pt idx="78">
                  <c:v>38322</c:v>
                </c:pt>
                <c:pt idx="79">
                  <c:v>37622</c:v>
                </c:pt>
                <c:pt idx="80">
                  <c:v>37653</c:v>
                </c:pt>
                <c:pt idx="81">
                  <c:v>37681</c:v>
                </c:pt>
                <c:pt idx="82">
                  <c:v>37712</c:v>
                </c:pt>
                <c:pt idx="83">
                  <c:v>37742</c:v>
                </c:pt>
                <c:pt idx="84">
                  <c:v>37773</c:v>
                </c:pt>
                <c:pt idx="85">
                  <c:v>37803</c:v>
                </c:pt>
                <c:pt idx="86">
                  <c:v>37834</c:v>
                </c:pt>
                <c:pt idx="87">
                  <c:v>37865</c:v>
                </c:pt>
                <c:pt idx="88">
                  <c:v>37895</c:v>
                </c:pt>
                <c:pt idx="89">
                  <c:v>37926</c:v>
                </c:pt>
                <c:pt idx="90">
                  <c:v>37956</c:v>
                </c:pt>
              </c:numCache>
            </c:numRef>
          </c:xVal>
          <c:yVal>
            <c:numRef>
              <c:f>Sheet4!$B$2:$B$430</c:f>
              <c:numCache>
                <c:formatCode>General</c:formatCode>
                <c:ptCount val="429"/>
                <c:pt idx="0">
                  <c:v>21</c:v>
                </c:pt>
                <c:pt idx="1">
                  <c:v>30</c:v>
                </c:pt>
                <c:pt idx="2">
                  <c:v>36</c:v>
                </c:pt>
                <c:pt idx="3">
                  <c:v>50</c:v>
                </c:pt>
                <c:pt idx="4">
                  <c:v>58</c:v>
                </c:pt>
                <c:pt idx="5">
                  <c:v>63</c:v>
                </c:pt>
                <c:pt idx="6">
                  <c:v>68</c:v>
                </c:pt>
                <c:pt idx="7">
                  <c:v>72</c:v>
                </c:pt>
                <c:pt idx="8">
                  <c:v>60</c:v>
                </c:pt>
                <c:pt idx="9">
                  <c:v>49</c:v>
                </c:pt>
                <c:pt idx="10">
                  <c:v>45</c:v>
                </c:pt>
                <c:pt idx="11">
                  <c:v>30</c:v>
                </c:pt>
                <c:pt idx="12">
                  <c:v>26</c:v>
                </c:pt>
                <c:pt idx="13">
                  <c:v>30</c:v>
                </c:pt>
                <c:pt idx="14">
                  <c:v>42</c:v>
                </c:pt>
                <c:pt idx="15">
                  <c:v>51</c:v>
                </c:pt>
                <c:pt idx="16">
                  <c:v>61</c:v>
                </c:pt>
                <c:pt idx="17">
                  <c:v>69</c:v>
                </c:pt>
                <c:pt idx="18">
                  <c:v>77</c:v>
                </c:pt>
                <c:pt idx="19">
                  <c:v>29</c:v>
                </c:pt>
                <c:pt idx="20">
                  <c:v>28</c:v>
                </c:pt>
                <c:pt idx="21">
                  <c:v>36</c:v>
                </c:pt>
                <c:pt idx="22">
                  <c:v>49</c:v>
                </c:pt>
                <c:pt idx="23">
                  <c:v>55</c:v>
                </c:pt>
                <c:pt idx="24">
                  <c:v>68</c:v>
                </c:pt>
                <c:pt idx="25">
                  <c:v>73</c:v>
                </c:pt>
                <c:pt idx="26">
                  <c:v>68</c:v>
                </c:pt>
                <c:pt idx="27">
                  <c:v>62</c:v>
                </c:pt>
                <c:pt idx="28">
                  <c:v>50</c:v>
                </c:pt>
                <c:pt idx="29">
                  <c:v>41</c:v>
                </c:pt>
                <c:pt idx="30">
                  <c:v>32</c:v>
                </c:pt>
                <c:pt idx="31">
                  <c:v>33</c:v>
                </c:pt>
                <c:pt idx="32">
                  <c:v>28</c:v>
                </c:pt>
                <c:pt idx="33">
                  <c:v>36</c:v>
                </c:pt>
                <c:pt idx="34">
                  <c:v>48</c:v>
                </c:pt>
                <c:pt idx="35">
                  <c:v>56</c:v>
                </c:pt>
                <c:pt idx="36">
                  <c:v>67</c:v>
                </c:pt>
                <c:pt idx="37">
                  <c:v>74</c:v>
                </c:pt>
                <c:pt idx="38">
                  <c:v>68</c:v>
                </c:pt>
                <c:pt idx="39">
                  <c:v>61</c:v>
                </c:pt>
                <c:pt idx="40">
                  <c:v>51</c:v>
                </c:pt>
                <c:pt idx="41">
                  <c:v>46</c:v>
                </c:pt>
                <c:pt idx="42">
                  <c:v>37</c:v>
                </c:pt>
                <c:pt idx="43">
                  <c:v>33</c:v>
                </c:pt>
                <c:pt idx="44">
                  <c:v>28</c:v>
                </c:pt>
                <c:pt idx="45">
                  <c:v>36</c:v>
                </c:pt>
                <c:pt idx="46">
                  <c:v>48</c:v>
                </c:pt>
                <c:pt idx="47">
                  <c:v>56</c:v>
                </c:pt>
                <c:pt idx="48">
                  <c:v>67</c:v>
                </c:pt>
                <c:pt idx="49">
                  <c:v>74</c:v>
                </c:pt>
                <c:pt idx="50">
                  <c:v>68</c:v>
                </c:pt>
                <c:pt idx="51">
                  <c:v>61</c:v>
                </c:pt>
                <c:pt idx="52">
                  <c:v>51</c:v>
                </c:pt>
                <c:pt idx="53">
                  <c:v>46</c:v>
                </c:pt>
                <c:pt idx="54">
                  <c:v>37</c:v>
                </c:pt>
                <c:pt idx="55">
                  <c:v>23</c:v>
                </c:pt>
                <c:pt idx="56">
                  <c:v>27</c:v>
                </c:pt>
                <c:pt idx="57">
                  <c:v>32</c:v>
                </c:pt>
                <c:pt idx="58">
                  <c:v>49</c:v>
                </c:pt>
                <c:pt idx="59">
                  <c:v>51</c:v>
                </c:pt>
                <c:pt idx="60">
                  <c:v>68</c:v>
                </c:pt>
                <c:pt idx="61">
                  <c:v>72</c:v>
                </c:pt>
                <c:pt idx="62">
                  <c:v>73</c:v>
                </c:pt>
                <c:pt idx="63">
                  <c:v>65</c:v>
                </c:pt>
                <c:pt idx="64">
                  <c:v>52</c:v>
                </c:pt>
                <c:pt idx="65">
                  <c:v>42</c:v>
                </c:pt>
                <c:pt idx="66">
                  <c:v>28</c:v>
                </c:pt>
                <c:pt idx="67">
                  <c:v>18</c:v>
                </c:pt>
                <c:pt idx="68">
                  <c:v>29</c:v>
                </c:pt>
                <c:pt idx="69">
                  <c:v>37</c:v>
                </c:pt>
                <c:pt idx="70">
                  <c:v>48</c:v>
                </c:pt>
                <c:pt idx="71">
                  <c:v>58</c:v>
                </c:pt>
                <c:pt idx="72">
                  <c:v>64</c:v>
                </c:pt>
                <c:pt idx="73">
                  <c:v>69</c:v>
                </c:pt>
                <c:pt idx="74">
                  <c:v>70</c:v>
                </c:pt>
                <c:pt idx="75">
                  <c:v>62</c:v>
                </c:pt>
                <c:pt idx="76">
                  <c:v>50</c:v>
                </c:pt>
                <c:pt idx="77">
                  <c:v>40</c:v>
                </c:pt>
                <c:pt idx="78">
                  <c:v>31</c:v>
                </c:pt>
                <c:pt idx="79">
                  <c:v>20</c:v>
                </c:pt>
                <c:pt idx="80">
                  <c:v>24</c:v>
                </c:pt>
                <c:pt idx="81">
                  <c:v>35</c:v>
                </c:pt>
                <c:pt idx="82">
                  <c:v>44</c:v>
                </c:pt>
                <c:pt idx="83">
                  <c:v>54</c:v>
                </c:pt>
                <c:pt idx="84">
                  <c:v>65</c:v>
                </c:pt>
                <c:pt idx="85">
                  <c:v>72</c:v>
                </c:pt>
                <c:pt idx="86">
                  <c:v>72</c:v>
                </c:pt>
                <c:pt idx="87">
                  <c:v>63</c:v>
                </c:pt>
                <c:pt idx="88">
                  <c:v>49</c:v>
                </c:pt>
                <c:pt idx="89">
                  <c:v>43</c:v>
                </c:pt>
                <c:pt idx="90">
                  <c:v>32</c:v>
                </c:pt>
              </c:numCache>
            </c:numRef>
          </c:yVal>
          <c:smooth val="0"/>
        </c:ser>
        <c:dLbls>
          <c:showLegendKey val="0"/>
          <c:showVal val="0"/>
          <c:showCatName val="0"/>
          <c:showSerName val="0"/>
          <c:showPercent val="0"/>
          <c:showBubbleSize val="0"/>
        </c:dLbls>
        <c:axId val="153885312"/>
        <c:axId val="153907968"/>
      </c:scatterChart>
      <c:valAx>
        <c:axId val="153885312"/>
        <c:scaling>
          <c:orientation val="minMax"/>
          <c:max val="40500"/>
          <c:min val="37630"/>
        </c:scaling>
        <c:delete val="0"/>
        <c:axPos val="b"/>
        <c:title>
          <c:tx>
            <c:rich>
              <a:bodyPr/>
              <a:lstStyle/>
              <a:p>
                <a:pPr>
                  <a:defRPr/>
                </a:pPr>
                <a:r>
                  <a:rPr lang="en-US"/>
                  <a:t>Month</a:t>
                </a:r>
              </a:p>
            </c:rich>
          </c:tx>
          <c:layout/>
          <c:overlay val="0"/>
        </c:title>
        <c:numFmt formatCode="[$-409]mmm\-yy;@" sourceLinked="0"/>
        <c:majorTickMark val="out"/>
        <c:minorTickMark val="none"/>
        <c:tickLblPos val="nextTo"/>
        <c:crossAx val="153907968"/>
        <c:crosses val="autoZero"/>
        <c:crossBetween val="midCat"/>
        <c:majorUnit val="366"/>
      </c:valAx>
      <c:valAx>
        <c:axId val="153907968"/>
        <c:scaling>
          <c:orientation val="minMax"/>
        </c:scaling>
        <c:delete val="0"/>
        <c:axPos val="l"/>
        <c:majorGridlines/>
        <c:title>
          <c:tx>
            <c:rich>
              <a:bodyPr/>
              <a:lstStyle/>
              <a:p>
                <a:pPr>
                  <a:defRPr/>
                </a:pPr>
                <a:r>
                  <a:rPr lang="en-US"/>
                  <a:t>Average</a:t>
                </a:r>
                <a:r>
                  <a:rPr lang="en-US" baseline="0"/>
                  <a:t> Daily Temp (°F)</a:t>
                </a:r>
                <a:endParaRPr lang="en-US"/>
              </a:p>
            </c:rich>
          </c:tx>
          <c:layout/>
          <c:overlay val="0"/>
        </c:title>
        <c:numFmt formatCode="General" sourceLinked="1"/>
        <c:majorTickMark val="out"/>
        <c:minorTickMark val="none"/>
        <c:tickLblPos val="nextTo"/>
        <c:crossAx val="153885312"/>
        <c:crosses val="autoZero"/>
        <c:crossBetween val="midCat"/>
      </c:valAx>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Ozone in 2009</a:t>
            </a:r>
          </a:p>
        </c:rich>
      </c:tx>
      <c:layout/>
      <c:overlay val="0"/>
    </c:title>
    <c:autoTitleDeleted val="0"/>
    <c:plotArea>
      <c:layout/>
      <c:scatterChart>
        <c:scatterStyle val="lineMarker"/>
        <c:varyColors val="0"/>
        <c:ser>
          <c:idx val="0"/>
          <c:order val="0"/>
          <c:spPr>
            <a:ln w="28575">
              <a:noFill/>
            </a:ln>
          </c:spPr>
          <c:trendline>
            <c:trendlineType val="movingAvg"/>
            <c:period val="2"/>
            <c:dispRSqr val="0"/>
            <c:dispEq val="0"/>
          </c:trendline>
          <c:xVal>
            <c:numRef>
              <c:f>'2009 trend'!$B$2:$B$38</c:f>
              <c:numCache>
                <c:formatCode>General</c:formatCode>
                <c:ptCount val="37"/>
                <c:pt idx="0">
                  <c:v>1</c:v>
                </c:pt>
                <c:pt idx="1">
                  <c:v>11</c:v>
                </c:pt>
                <c:pt idx="2">
                  <c:v>21</c:v>
                </c:pt>
                <c:pt idx="3">
                  <c:v>31</c:v>
                </c:pt>
                <c:pt idx="4">
                  <c:v>41</c:v>
                </c:pt>
                <c:pt idx="5">
                  <c:v>51</c:v>
                </c:pt>
                <c:pt idx="6">
                  <c:v>61</c:v>
                </c:pt>
                <c:pt idx="7">
                  <c:v>71</c:v>
                </c:pt>
                <c:pt idx="8">
                  <c:v>81</c:v>
                </c:pt>
                <c:pt idx="9">
                  <c:v>91</c:v>
                </c:pt>
                <c:pt idx="10">
                  <c:v>101</c:v>
                </c:pt>
                <c:pt idx="11">
                  <c:v>111</c:v>
                </c:pt>
                <c:pt idx="12">
                  <c:v>121</c:v>
                </c:pt>
                <c:pt idx="13">
                  <c:v>131</c:v>
                </c:pt>
                <c:pt idx="14">
                  <c:v>141</c:v>
                </c:pt>
                <c:pt idx="15">
                  <c:v>151</c:v>
                </c:pt>
                <c:pt idx="16">
                  <c:v>161</c:v>
                </c:pt>
                <c:pt idx="17">
                  <c:v>171</c:v>
                </c:pt>
                <c:pt idx="18">
                  <c:v>181</c:v>
                </c:pt>
                <c:pt idx="19">
                  <c:v>191</c:v>
                </c:pt>
                <c:pt idx="20">
                  <c:v>201</c:v>
                </c:pt>
                <c:pt idx="21">
                  <c:v>211</c:v>
                </c:pt>
                <c:pt idx="22">
                  <c:v>221</c:v>
                </c:pt>
                <c:pt idx="23">
                  <c:v>231</c:v>
                </c:pt>
                <c:pt idx="24">
                  <c:v>241</c:v>
                </c:pt>
                <c:pt idx="25">
                  <c:v>251</c:v>
                </c:pt>
                <c:pt idx="26">
                  <c:v>261</c:v>
                </c:pt>
                <c:pt idx="27">
                  <c:v>271</c:v>
                </c:pt>
                <c:pt idx="28">
                  <c:v>281</c:v>
                </c:pt>
                <c:pt idx="29">
                  <c:v>291</c:v>
                </c:pt>
                <c:pt idx="30">
                  <c:v>301</c:v>
                </c:pt>
                <c:pt idx="31">
                  <c:v>311</c:v>
                </c:pt>
                <c:pt idx="32">
                  <c:v>321</c:v>
                </c:pt>
                <c:pt idx="33">
                  <c:v>331</c:v>
                </c:pt>
                <c:pt idx="34">
                  <c:v>341</c:v>
                </c:pt>
                <c:pt idx="35">
                  <c:v>351</c:v>
                </c:pt>
                <c:pt idx="36">
                  <c:v>361</c:v>
                </c:pt>
              </c:numCache>
            </c:numRef>
          </c:xVal>
          <c:yVal>
            <c:numRef>
              <c:f>'2009 trend'!$C$2:$C$38</c:f>
              <c:numCache>
                <c:formatCode>General</c:formatCode>
                <c:ptCount val="37"/>
                <c:pt idx="0">
                  <c:v>18.73</c:v>
                </c:pt>
                <c:pt idx="1">
                  <c:v>16.110000000000031</c:v>
                </c:pt>
                <c:pt idx="2">
                  <c:v>15.360000000000024</c:v>
                </c:pt>
                <c:pt idx="3">
                  <c:v>19.38</c:v>
                </c:pt>
                <c:pt idx="4">
                  <c:v>18.79</c:v>
                </c:pt>
                <c:pt idx="5">
                  <c:v>16.95</c:v>
                </c:pt>
                <c:pt idx="6">
                  <c:v>16.86</c:v>
                </c:pt>
                <c:pt idx="7">
                  <c:v>19.559999999999999</c:v>
                </c:pt>
                <c:pt idx="8">
                  <c:v>20.779999999999987</c:v>
                </c:pt>
                <c:pt idx="9">
                  <c:v>18.38</c:v>
                </c:pt>
                <c:pt idx="10">
                  <c:v>21.74</c:v>
                </c:pt>
                <c:pt idx="11">
                  <c:v>21.66</c:v>
                </c:pt>
                <c:pt idx="12">
                  <c:v>20.69</c:v>
                </c:pt>
                <c:pt idx="13">
                  <c:v>20.9</c:v>
                </c:pt>
                <c:pt idx="14">
                  <c:v>18.459999999999987</c:v>
                </c:pt>
                <c:pt idx="15">
                  <c:v>17.38</c:v>
                </c:pt>
                <c:pt idx="16">
                  <c:v>16.130000000000031</c:v>
                </c:pt>
                <c:pt idx="17">
                  <c:v>16.079999999999988</c:v>
                </c:pt>
                <c:pt idx="18">
                  <c:v>16.649999999999999</c:v>
                </c:pt>
                <c:pt idx="19">
                  <c:v>20.2</c:v>
                </c:pt>
                <c:pt idx="20">
                  <c:v>17.32</c:v>
                </c:pt>
                <c:pt idx="21">
                  <c:v>13.93</c:v>
                </c:pt>
                <c:pt idx="22">
                  <c:v>14.16</c:v>
                </c:pt>
                <c:pt idx="23">
                  <c:v>13.32</c:v>
                </c:pt>
                <c:pt idx="24">
                  <c:v>14.53</c:v>
                </c:pt>
                <c:pt idx="25">
                  <c:v>17.38</c:v>
                </c:pt>
                <c:pt idx="26">
                  <c:v>20.7</c:v>
                </c:pt>
                <c:pt idx="27">
                  <c:v>23.419999999999987</c:v>
                </c:pt>
                <c:pt idx="28">
                  <c:v>23.86</c:v>
                </c:pt>
                <c:pt idx="29">
                  <c:v>26.279999999999987</c:v>
                </c:pt>
                <c:pt idx="30">
                  <c:v>24.89</c:v>
                </c:pt>
                <c:pt idx="31">
                  <c:v>28.8</c:v>
                </c:pt>
                <c:pt idx="32">
                  <c:v>26.36</c:v>
                </c:pt>
                <c:pt idx="33">
                  <c:v>23.32</c:v>
                </c:pt>
                <c:pt idx="34">
                  <c:v>19.62</c:v>
                </c:pt>
                <c:pt idx="35">
                  <c:v>20.67</c:v>
                </c:pt>
                <c:pt idx="36">
                  <c:v>21.439999999999987</c:v>
                </c:pt>
              </c:numCache>
            </c:numRef>
          </c:yVal>
          <c:smooth val="0"/>
        </c:ser>
        <c:dLbls>
          <c:showLegendKey val="0"/>
          <c:showVal val="0"/>
          <c:showCatName val="0"/>
          <c:showSerName val="0"/>
          <c:showPercent val="0"/>
          <c:showBubbleSize val="0"/>
        </c:dLbls>
        <c:axId val="153934848"/>
        <c:axId val="154018944"/>
      </c:scatterChart>
      <c:valAx>
        <c:axId val="153934848"/>
        <c:scaling>
          <c:orientation val="minMax"/>
        </c:scaling>
        <c:delete val="0"/>
        <c:axPos val="b"/>
        <c:title>
          <c:tx>
            <c:rich>
              <a:bodyPr/>
              <a:lstStyle/>
              <a:p>
                <a:pPr>
                  <a:defRPr/>
                </a:pPr>
                <a:r>
                  <a:rPr lang="en-US"/>
                  <a:t>Date</a:t>
                </a:r>
                <a:r>
                  <a:rPr lang="en-US" baseline="0"/>
                  <a:t> since 2009</a:t>
                </a:r>
                <a:endParaRPr lang="en-US"/>
              </a:p>
            </c:rich>
          </c:tx>
          <c:layout/>
          <c:overlay val="0"/>
        </c:title>
        <c:numFmt formatCode="General" sourceLinked="1"/>
        <c:majorTickMark val="out"/>
        <c:minorTickMark val="none"/>
        <c:tickLblPos val="nextTo"/>
        <c:crossAx val="154018944"/>
        <c:crosses val="autoZero"/>
        <c:crossBetween val="midCat"/>
      </c:valAx>
      <c:valAx>
        <c:axId val="154018944"/>
        <c:scaling>
          <c:orientation val="minMax"/>
        </c:scaling>
        <c:delete val="0"/>
        <c:axPos val="l"/>
        <c:majorGridlines/>
        <c:title>
          <c:tx>
            <c:rich>
              <a:bodyPr rot="-5400000" vert="horz"/>
              <a:lstStyle/>
              <a:p>
                <a:pPr>
                  <a:defRPr/>
                </a:pPr>
                <a:r>
                  <a:rPr lang="en-US"/>
                  <a:t>Ozone vmr</a:t>
                </a:r>
              </a:p>
            </c:rich>
          </c:tx>
          <c:layout/>
          <c:overlay val="0"/>
        </c:title>
        <c:numFmt formatCode="General" sourceLinked="1"/>
        <c:majorTickMark val="out"/>
        <c:minorTickMark val="none"/>
        <c:tickLblPos val="nextTo"/>
        <c:crossAx val="153934848"/>
        <c:crosses val="autoZero"/>
        <c:crossBetween val="midCat"/>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Ozone in 2009</a:t>
            </a:r>
          </a:p>
        </c:rich>
      </c:tx>
      <c:layout/>
      <c:overlay val="0"/>
    </c:title>
    <c:autoTitleDeleted val="0"/>
    <c:plotArea>
      <c:layout/>
      <c:scatterChart>
        <c:scatterStyle val="lineMarker"/>
        <c:varyColors val="0"/>
        <c:ser>
          <c:idx val="0"/>
          <c:order val="0"/>
          <c:spPr>
            <a:ln w="28575">
              <a:noFill/>
            </a:ln>
          </c:spPr>
          <c:xVal>
            <c:numRef>
              <c:f>'2009 trend'!$B$2:$B$38</c:f>
              <c:numCache>
                <c:formatCode>General</c:formatCode>
                <c:ptCount val="37"/>
                <c:pt idx="0">
                  <c:v>1</c:v>
                </c:pt>
                <c:pt idx="1">
                  <c:v>11</c:v>
                </c:pt>
                <c:pt idx="2">
                  <c:v>21</c:v>
                </c:pt>
                <c:pt idx="3">
                  <c:v>31</c:v>
                </c:pt>
                <c:pt idx="4">
                  <c:v>41</c:v>
                </c:pt>
                <c:pt idx="5">
                  <c:v>51</c:v>
                </c:pt>
                <c:pt idx="6">
                  <c:v>61</c:v>
                </c:pt>
                <c:pt idx="7">
                  <c:v>71</c:v>
                </c:pt>
                <c:pt idx="8">
                  <c:v>81</c:v>
                </c:pt>
                <c:pt idx="9">
                  <c:v>91</c:v>
                </c:pt>
                <c:pt idx="10">
                  <c:v>101</c:v>
                </c:pt>
                <c:pt idx="11">
                  <c:v>111</c:v>
                </c:pt>
                <c:pt idx="12">
                  <c:v>121</c:v>
                </c:pt>
                <c:pt idx="13">
                  <c:v>131</c:v>
                </c:pt>
                <c:pt idx="14">
                  <c:v>141</c:v>
                </c:pt>
                <c:pt idx="15">
                  <c:v>151</c:v>
                </c:pt>
                <c:pt idx="16">
                  <c:v>161</c:v>
                </c:pt>
                <c:pt idx="17">
                  <c:v>171</c:v>
                </c:pt>
                <c:pt idx="18">
                  <c:v>181</c:v>
                </c:pt>
                <c:pt idx="19">
                  <c:v>191</c:v>
                </c:pt>
                <c:pt idx="20">
                  <c:v>201</c:v>
                </c:pt>
                <c:pt idx="21">
                  <c:v>211</c:v>
                </c:pt>
                <c:pt idx="22">
                  <c:v>221</c:v>
                </c:pt>
                <c:pt idx="23">
                  <c:v>231</c:v>
                </c:pt>
                <c:pt idx="24">
                  <c:v>241</c:v>
                </c:pt>
                <c:pt idx="25">
                  <c:v>251</c:v>
                </c:pt>
                <c:pt idx="26">
                  <c:v>261</c:v>
                </c:pt>
                <c:pt idx="27">
                  <c:v>271</c:v>
                </c:pt>
                <c:pt idx="28">
                  <c:v>281</c:v>
                </c:pt>
                <c:pt idx="29">
                  <c:v>291</c:v>
                </c:pt>
                <c:pt idx="30">
                  <c:v>301</c:v>
                </c:pt>
                <c:pt idx="31">
                  <c:v>311</c:v>
                </c:pt>
                <c:pt idx="32">
                  <c:v>321</c:v>
                </c:pt>
                <c:pt idx="33">
                  <c:v>331</c:v>
                </c:pt>
                <c:pt idx="34">
                  <c:v>341</c:v>
                </c:pt>
                <c:pt idx="35">
                  <c:v>351</c:v>
                </c:pt>
                <c:pt idx="36">
                  <c:v>361</c:v>
                </c:pt>
              </c:numCache>
            </c:numRef>
          </c:xVal>
          <c:yVal>
            <c:numRef>
              <c:f>'2009 trend'!$C$2:$C$38</c:f>
              <c:numCache>
                <c:formatCode>General</c:formatCode>
                <c:ptCount val="37"/>
                <c:pt idx="0">
                  <c:v>18.73</c:v>
                </c:pt>
                <c:pt idx="1">
                  <c:v>16.110000000000031</c:v>
                </c:pt>
                <c:pt idx="2">
                  <c:v>15.360000000000024</c:v>
                </c:pt>
                <c:pt idx="3">
                  <c:v>19.38</c:v>
                </c:pt>
                <c:pt idx="4">
                  <c:v>18.79</c:v>
                </c:pt>
                <c:pt idx="5">
                  <c:v>16.95</c:v>
                </c:pt>
                <c:pt idx="6">
                  <c:v>16.86</c:v>
                </c:pt>
                <c:pt idx="7">
                  <c:v>19.559999999999999</c:v>
                </c:pt>
                <c:pt idx="8">
                  <c:v>20.779999999999987</c:v>
                </c:pt>
                <c:pt idx="9">
                  <c:v>18.38</c:v>
                </c:pt>
                <c:pt idx="10">
                  <c:v>21.74</c:v>
                </c:pt>
                <c:pt idx="11">
                  <c:v>21.66</c:v>
                </c:pt>
                <c:pt idx="12">
                  <c:v>20.69</c:v>
                </c:pt>
                <c:pt idx="13">
                  <c:v>20.9</c:v>
                </c:pt>
                <c:pt idx="14">
                  <c:v>18.459999999999987</c:v>
                </c:pt>
                <c:pt idx="15">
                  <c:v>17.38</c:v>
                </c:pt>
                <c:pt idx="16">
                  <c:v>16.130000000000031</c:v>
                </c:pt>
                <c:pt idx="17">
                  <c:v>16.079999999999988</c:v>
                </c:pt>
                <c:pt idx="18">
                  <c:v>16.649999999999999</c:v>
                </c:pt>
                <c:pt idx="19">
                  <c:v>20.2</c:v>
                </c:pt>
                <c:pt idx="20">
                  <c:v>17.32</c:v>
                </c:pt>
                <c:pt idx="21">
                  <c:v>13.93</c:v>
                </c:pt>
                <c:pt idx="22">
                  <c:v>14.16</c:v>
                </c:pt>
                <c:pt idx="23">
                  <c:v>13.32</c:v>
                </c:pt>
                <c:pt idx="24">
                  <c:v>14.53</c:v>
                </c:pt>
                <c:pt idx="25">
                  <c:v>17.38</c:v>
                </c:pt>
                <c:pt idx="26">
                  <c:v>20.7</c:v>
                </c:pt>
                <c:pt idx="27">
                  <c:v>23.419999999999987</c:v>
                </c:pt>
                <c:pt idx="28">
                  <c:v>23.86</c:v>
                </c:pt>
                <c:pt idx="29">
                  <c:v>26.279999999999987</c:v>
                </c:pt>
                <c:pt idx="30">
                  <c:v>24.89</c:v>
                </c:pt>
                <c:pt idx="31">
                  <c:v>28.8</c:v>
                </c:pt>
                <c:pt idx="32">
                  <c:v>26.36</c:v>
                </c:pt>
                <c:pt idx="33">
                  <c:v>23.32</c:v>
                </c:pt>
                <c:pt idx="34">
                  <c:v>19.62</c:v>
                </c:pt>
                <c:pt idx="35">
                  <c:v>20.67</c:v>
                </c:pt>
                <c:pt idx="36">
                  <c:v>21.439999999999987</c:v>
                </c:pt>
              </c:numCache>
            </c:numRef>
          </c:yVal>
          <c:smooth val="0"/>
        </c:ser>
        <c:dLbls>
          <c:showLegendKey val="0"/>
          <c:showVal val="0"/>
          <c:showCatName val="0"/>
          <c:showSerName val="0"/>
          <c:showPercent val="0"/>
          <c:showBubbleSize val="0"/>
        </c:dLbls>
        <c:axId val="154055808"/>
        <c:axId val="154057728"/>
      </c:scatterChart>
      <c:valAx>
        <c:axId val="154055808"/>
        <c:scaling>
          <c:orientation val="minMax"/>
        </c:scaling>
        <c:delete val="0"/>
        <c:axPos val="b"/>
        <c:title>
          <c:tx>
            <c:rich>
              <a:bodyPr/>
              <a:lstStyle/>
              <a:p>
                <a:pPr>
                  <a:defRPr/>
                </a:pPr>
                <a:r>
                  <a:rPr lang="en-US"/>
                  <a:t>Date</a:t>
                </a:r>
                <a:r>
                  <a:rPr lang="en-US" baseline="0"/>
                  <a:t> since 2009</a:t>
                </a:r>
                <a:endParaRPr lang="en-US"/>
              </a:p>
            </c:rich>
          </c:tx>
          <c:layout/>
          <c:overlay val="0"/>
        </c:title>
        <c:numFmt formatCode="General" sourceLinked="1"/>
        <c:majorTickMark val="out"/>
        <c:minorTickMark val="none"/>
        <c:tickLblPos val="nextTo"/>
        <c:crossAx val="154057728"/>
        <c:crosses val="autoZero"/>
        <c:crossBetween val="midCat"/>
      </c:valAx>
      <c:valAx>
        <c:axId val="154057728"/>
        <c:scaling>
          <c:orientation val="minMax"/>
        </c:scaling>
        <c:delete val="0"/>
        <c:axPos val="l"/>
        <c:majorGridlines/>
        <c:title>
          <c:tx>
            <c:rich>
              <a:bodyPr rot="-5400000" vert="horz"/>
              <a:lstStyle/>
              <a:p>
                <a:pPr>
                  <a:defRPr/>
                </a:pPr>
                <a:r>
                  <a:rPr lang="en-US"/>
                  <a:t>Ozone vmr</a:t>
                </a:r>
              </a:p>
            </c:rich>
          </c:tx>
          <c:layout/>
          <c:overlay val="0"/>
        </c:title>
        <c:numFmt formatCode="General" sourceLinked="1"/>
        <c:majorTickMark val="out"/>
        <c:minorTickMark val="none"/>
        <c:tickLblPos val="nextTo"/>
        <c:crossAx val="154055808"/>
        <c:crosses val="autoZero"/>
        <c:crossBetween val="midCat"/>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Ozone in 2009</a:t>
            </a:r>
          </a:p>
        </c:rich>
      </c:tx>
      <c:layout/>
      <c:overlay val="0"/>
    </c:title>
    <c:autoTitleDeleted val="0"/>
    <c:plotArea>
      <c:layout/>
      <c:scatterChart>
        <c:scatterStyle val="lineMarker"/>
        <c:varyColors val="0"/>
        <c:ser>
          <c:idx val="1"/>
          <c:order val="1"/>
          <c:spPr>
            <a:ln w="28575">
              <a:noFill/>
            </a:ln>
          </c:spPr>
          <c:xVal>
            <c:numRef>
              <c:f>'2009 trend'!$B$2:$B$38</c:f>
              <c:numCache>
                <c:formatCode>General</c:formatCode>
                <c:ptCount val="37"/>
                <c:pt idx="0">
                  <c:v>1</c:v>
                </c:pt>
                <c:pt idx="1">
                  <c:v>11</c:v>
                </c:pt>
                <c:pt idx="2">
                  <c:v>21</c:v>
                </c:pt>
                <c:pt idx="3">
                  <c:v>31</c:v>
                </c:pt>
                <c:pt idx="4">
                  <c:v>41</c:v>
                </c:pt>
                <c:pt idx="5">
                  <c:v>51</c:v>
                </c:pt>
                <c:pt idx="6">
                  <c:v>61</c:v>
                </c:pt>
                <c:pt idx="7">
                  <c:v>71</c:v>
                </c:pt>
                <c:pt idx="8">
                  <c:v>81</c:v>
                </c:pt>
                <c:pt idx="9">
                  <c:v>91</c:v>
                </c:pt>
                <c:pt idx="10">
                  <c:v>101</c:v>
                </c:pt>
                <c:pt idx="11">
                  <c:v>111</c:v>
                </c:pt>
                <c:pt idx="12">
                  <c:v>121</c:v>
                </c:pt>
                <c:pt idx="13">
                  <c:v>131</c:v>
                </c:pt>
                <c:pt idx="14">
                  <c:v>141</c:v>
                </c:pt>
                <c:pt idx="15">
                  <c:v>151</c:v>
                </c:pt>
                <c:pt idx="16">
                  <c:v>161</c:v>
                </c:pt>
                <c:pt idx="17">
                  <c:v>171</c:v>
                </c:pt>
                <c:pt idx="18">
                  <c:v>181</c:v>
                </c:pt>
                <c:pt idx="19">
                  <c:v>191</c:v>
                </c:pt>
                <c:pt idx="20">
                  <c:v>201</c:v>
                </c:pt>
                <c:pt idx="21">
                  <c:v>211</c:v>
                </c:pt>
                <c:pt idx="22">
                  <c:v>221</c:v>
                </c:pt>
                <c:pt idx="23">
                  <c:v>231</c:v>
                </c:pt>
                <c:pt idx="24">
                  <c:v>241</c:v>
                </c:pt>
                <c:pt idx="25">
                  <c:v>251</c:v>
                </c:pt>
                <c:pt idx="26">
                  <c:v>261</c:v>
                </c:pt>
                <c:pt idx="27">
                  <c:v>271</c:v>
                </c:pt>
                <c:pt idx="28">
                  <c:v>281</c:v>
                </c:pt>
                <c:pt idx="29">
                  <c:v>291</c:v>
                </c:pt>
                <c:pt idx="30">
                  <c:v>301</c:v>
                </c:pt>
                <c:pt idx="31">
                  <c:v>311</c:v>
                </c:pt>
                <c:pt idx="32">
                  <c:v>321</c:v>
                </c:pt>
                <c:pt idx="33">
                  <c:v>331</c:v>
                </c:pt>
                <c:pt idx="34">
                  <c:v>341</c:v>
                </c:pt>
                <c:pt idx="35">
                  <c:v>351</c:v>
                </c:pt>
                <c:pt idx="36">
                  <c:v>361</c:v>
                </c:pt>
              </c:numCache>
            </c:numRef>
          </c:xVal>
          <c:yVal>
            <c:numRef>
              <c:f>'2009 trend'!$C$2:$C$38</c:f>
              <c:numCache>
                <c:formatCode>General</c:formatCode>
                <c:ptCount val="37"/>
                <c:pt idx="0">
                  <c:v>18.73</c:v>
                </c:pt>
                <c:pt idx="1">
                  <c:v>16.110000000000031</c:v>
                </c:pt>
                <c:pt idx="2">
                  <c:v>15.360000000000024</c:v>
                </c:pt>
                <c:pt idx="3">
                  <c:v>19.38</c:v>
                </c:pt>
                <c:pt idx="4">
                  <c:v>18.79</c:v>
                </c:pt>
                <c:pt idx="5">
                  <c:v>16.95</c:v>
                </c:pt>
                <c:pt idx="6">
                  <c:v>16.86</c:v>
                </c:pt>
                <c:pt idx="7">
                  <c:v>19.559999999999999</c:v>
                </c:pt>
                <c:pt idx="8">
                  <c:v>20.779999999999987</c:v>
                </c:pt>
                <c:pt idx="9">
                  <c:v>18.38</c:v>
                </c:pt>
                <c:pt idx="10">
                  <c:v>21.74</c:v>
                </c:pt>
                <c:pt idx="11">
                  <c:v>21.66</c:v>
                </c:pt>
                <c:pt idx="12">
                  <c:v>20.69</c:v>
                </c:pt>
                <c:pt idx="13">
                  <c:v>20.9</c:v>
                </c:pt>
                <c:pt idx="14">
                  <c:v>18.459999999999987</c:v>
                </c:pt>
                <c:pt idx="15">
                  <c:v>17.38</c:v>
                </c:pt>
                <c:pt idx="16">
                  <c:v>16.130000000000031</c:v>
                </c:pt>
                <c:pt idx="17">
                  <c:v>16.079999999999988</c:v>
                </c:pt>
                <c:pt idx="18">
                  <c:v>16.649999999999999</c:v>
                </c:pt>
                <c:pt idx="19">
                  <c:v>20.2</c:v>
                </c:pt>
                <c:pt idx="20">
                  <c:v>17.32</c:v>
                </c:pt>
                <c:pt idx="21">
                  <c:v>13.93</c:v>
                </c:pt>
                <c:pt idx="22">
                  <c:v>14.16</c:v>
                </c:pt>
                <c:pt idx="23">
                  <c:v>13.32</c:v>
                </c:pt>
                <c:pt idx="24">
                  <c:v>14.53</c:v>
                </c:pt>
                <c:pt idx="25">
                  <c:v>17.38</c:v>
                </c:pt>
                <c:pt idx="26">
                  <c:v>20.7</c:v>
                </c:pt>
                <c:pt idx="27">
                  <c:v>23.419999999999987</c:v>
                </c:pt>
                <c:pt idx="28">
                  <c:v>23.86</c:v>
                </c:pt>
                <c:pt idx="29">
                  <c:v>26.279999999999987</c:v>
                </c:pt>
                <c:pt idx="30">
                  <c:v>24.89</c:v>
                </c:pt>
                <c:pt idx="31">
                  <c:v>28.8</c:v>
                </c:pt>
                <c:pt idx="32">
                  <c:v>26.36</c:v>
                </c:pt>
                <c:pt idx="33">
                  <c:v>23.32</c:v>
                </c:pt>
                <c:pt idx="34">
                  <c:v>19.62</c:v>
                </c:pt>
                <c:pt idx="35">
                  <c:v>20.67</c:v>
                </c:pt>
                <c:pt idx="36">
                  <c:v>21.439999999999987</c:v>
                </c:pt>
              </c:numCache>
            </c:numRef>
          </c:yVal>
          <c:smooth val="0"/>
        </c:ser>
        <c:ser>
          <c:idx val="0"/>
          <c:order val="0"/>
          <c:spPr>
            <a:ln w="28575">
              <a:noFill/>
            </a:ln>
          </c:spPr>
          <c:trendline>
            <c:trendlineType val="linear"/>
            <c:dispRSqr val="0"/>
            <c:dispEq val="1"/>
            <c:trendlineLbl>
              <c:layout>
                <c:manualLayout>
                  <c:x val="7.2727132599452807E-2"/>
                  <c:y val="0.16315881567435617"/>
                </c:manualLayout>
              </c:layout>
              <c:numFmt formatCode="General" sourceLinked="0"/>
            </c:trendlineLbl>
          </c:trendline>
          <c:xVal>
            <c:numRef>
              <c:f>'2009 trend'!$B$2:$B$38</c:f>
              <c:numCache>
                <c:formatCode>General</c:formatCode>
                <c:ptCount val="37"/>
                <c:pt idx="0">
                  <c:v>1</c:v>
                </c:pt>
                <c:pt idx="1">
                  <c:v>11</c:v>
                </c:pt>
                <c:pt idx="2">
                  <c:v>21</c:v>
                </c:pt>
                <c:pt idx="3">
                  <c:v>31</c:v>
                </c:pt>
                <c:pt idx="4">
                  <c:v>41</c:v>
                </c:pt>
                <c:pt idx="5">
                  <c:v>51</c:v>
                </c:pt>
                <c:pt idx="6">
                  <c:v>61</c:v>
                </c:pt>
                <c:pt idx="7">
                  <c:v>71</c:v>
                </c:pt>
                <c:pt idx="8">
                  <c:v>81</c:v>
                </c:pt>
                <c:pt idx="9">
                  <c:v>91</c:v>
                </c:pt>
                <c:pt idx="10">
                  <c:v>101</c:v>
                </c:pt>
                <c:pt idx="11">
                  <c:v>111</c:v>
                </c:pt>
                <c:pt idx="12">
                  <c:v>121</c:v>
                </c:pt>
                <c:pt idx="13">
                  <c:v>131</c:v>
                </c:pt>
                <c:pt idx="14">
                  <c:v>141</c:v>
                </c:pt>
                <c:pt idx="15">
                  <c:v>151</c:v>
                </c:pt>
                <c:pt idx="16">
                  <c:v>161</c:v>
                </c:pt>
                <c:pt idx="17">
                  <c:v>171</c:v>
                </c:pt>
                <c:pt idx="18">
                  <c:v>181</c:v>
                </c:pt>
                <c:pt idx="19">
                  <c:v>191</c:v>
                </c:pt>
                <c:pt idx="20">
                  <c:v>201</c:v>
                </c:pt>
                <c:pt idx="21">
                  <c:v>211</c:v>
                </c:pt>
                <c:pt idx="22">
                  <c:v>221</c:v>
                </c:pt>
                <c:pt idx="23">
                  <c:v>231</c:v>
                </c:pt>
                <c:pt idx="24">
                  <c:v>241</c:v>
                </c:pt>
                <c:pt idx="25">
                  <c:v>251</c:v>
                </c:pt>
                <c:pt idx="26">
                  <c:v>261</c:v>
                </c:pt>
                <c:pt idx="27">
                  <c:v>271</c:v>
                </c:pt>
                <c:pt idx="28">
                  <c:v>281</c:v>
                </c:pt>
                <c:pt idx="29">
                  <c:v>291</c:v>
                </c:pt>
                <c:pt idx="30">
                  <c:v>301</c:v>
                </c:pt>
                <c:pt idx="31">
                  <c:v>311</c:v>
                </c:pt>
                <c:pt idx="32">
                  <c:v>321</c:v>
                </c:pt>
                <c:pt idx="33">
                  <c:v>331</c:v>
                </c:pt>
                <c:pt idx="34">
                  <c:v>341</c:v>
                </c:pt>
                <c:pt idx="35">
                  <c:v>351</c:v>
                </c:pt>
                <c:pt idx="36">
                  <c:v>361</c:v>
                </c:pt>
              </c:numCache>
            </c:numRef>
          </c:xVal>
          <c:yVal>
            <c:numRef>
              <c:f>'2009 trend'!$C$2:$C$38</c:f>
              <c:numCache>
                <c:formatCode>General</c:formatCode>
                <c:ptCount val="37"/>
                <c:pt idx="0">
                  <c:v>18.73</c:v>
                </c:pt>
                <c:pt idx="1">
                  <c:v>16.110000000000031</c:v>
                </c:pt>
                <c:pt idx="2">
                  <c:v>15.360000000000024</c:v>
                </c:pt>
                <c:pt idx="3">
                  <c:v>19.38</c:v>
                </c:pt>
                <c:pt idx="4">
                  <c:v>18.79</c:v>
                </c:pt>
                <c:pt idx="5">
                  <c:v>16.95</c:v>
                </c:pt>
                <c:pt idx="6">
                  <c:v>16.86</c:v>
                </c:pt>
                <c:pt idx="7">
                  <c:v>19.559999999999999</c:v>
                </c:pt>
                <c:pt idx="8">
                  <c:v>20.779999999999987</c:v>
                </c:pt>
                <c:pt idx="9">
                  <c:v>18.38</c:v>
                </c:pt>
                <c:pt idx="10">
                  <c:v>21.74</c:v>
                </c:pt>
                <c:pt idx="11">
                  <c:v>21.66</c:v>
                </c:pt>
                <c:pt idx="12">
                  <c:v>20.69</c:v>
                </c:pt>
                <c:pt idx="13">
                  <c:v>20.9</c:v>
                </c:pt>
                <c:pt idx="14">
                  <c:v>18.459999999999987</c:v>
                </c:pt>
                <c:pt idx="15">
                  <c:v>17.38</c:v>
                </c:pt>
                <c:pt idx="16">
                  <c:v>16.130000000000031</c:v>
                </c:pt>
                <c:pt idx="17">
                  <c:v>16.079999999999988</c:v>
                </c:pt>
                <c:pt idx="18">
                  <c:v>16.649999999999999</c:v>
                </c:pt>
                <c:pt idx="19">
                  <c:v>20.2</c:v>
                </c:pt>
                <c:pt idx="20">
                  <c:v>17.32</c:v>
                </c:pt>
                <c:pt idx="21">
                  <c:v>13.93</c:v>
                </c:pt>
                <c:pt idx="22">
                  <c:v>14.16</c:v>
                </c:pt>
                <c:pt idx="23">
                  <c:v>13.32</c:v>
                </c:pt>
                <c:pt idx="24">
                  <c:v>14.53</c:v>
                </c:pt>
                <c:pt idx="25">
                  <c:v>17.38</c:v>
                </c:pt>
                <c:pt idx="26">
                  <c:v>20.7</c:v>
                </c:pt>
                <c:pt idx="27">
                  <c:v>23.419999999999987</c:v>
                </c:pt>
                <c:pt idx="28">
                  <c:v>23.86</c:v>
                </c:pt>
                <c:pt idx="29">
                  <c:v>26.279999999999987</c:v>
                </c:pt>
                <c:pt idx="30">
                  <c:v>24.89</c:v>
                </c:pt>
                <c:pt idx="31">
                  <c:v>28.8</c:v>
                </c:pt>
                <c:pt idx="32">
                  <c:v>26.36</c:v>
                </c:pt>
                <c:pt idx="33">
                  <c:v>23.32</c:v>
                </c:pt>
                <c:pt idx="34">
                  <c:v>19.62</c:v>
                </c:pt>
                <c:pt idx="35">
                  <c:v>20.67</c:v>
                </c:pt>
                <c:pt idx="36">
                  <c:v>21.439999999999987</c:v>
                </c:pt>
              </c:numCache>
            </c:numRef>
          </c:yVal>
          <c:smooth val="0"/>
        </c:ser>
        <c:dLbls>
          <c:showLegendKey val="0"/>
          <c:showVal val="0"/>
          <c:showCatName val="0"/>
          <c:showSerName val="0"/>
          <c:showPercent val="0"/>
          <c:showBubbleSize val="0"/>
        </c:dLbls>
        <c:axId val="153969408"/>
        <c:axId val="153971328"/>
      </c:scatterChart>
      <c:valAx>
        <c:axId val="153969408"/>
        <c:scaling>
          <c:orientation val="minMax"/>
        </c:scaling>
        <c:delete val="0"/>
        <c:axPos val="b"/>
        <c:title>
          <c:tx>
            <c:rich>
              <a:bodyPr/>
              <a:lstStyle/>
              <a:p>
                <a:pPr>
                  <a:defRPr/>
                </a:pPr>
                <a:r>
                  <a:rPr lang="en-US"/>
                  <a:t>Date</a:t>
                </a:r>
                <a:r>
                  <a:rPr lang="en-US" baseline="0"/>
                  <a:t> since 2009</a:t>
                </a:r>
                <a:endParaRPr lang="en-US"/>
              </a:p>
            </c:rich>
          </c:tx>
          <c:layout/>
          <c:overlay val="0"/>
        </c:title>
        <c:numFmt formatCode="General" sourceLinked="1"/>
        <c:majorTickMark val="out"/>
        <c:minorTickMark val="none"/>
        <c:tickLblPos val="nextTo"/>
        <c:crossAx val="153971328"/>
        <c:crosses val="autoZero"/>
        <c:crossBetween val="midCat"/>
      </c:valAx>
      <c:valAx>
        <c:axId val="153971328"/>
        <c:scaling>
          <c:orientation val="minMax"/>
        </c:scaling>
        <c:delete val="0"/>
        <c:axPos val="l"/>
        <c:majorGridlines/>
        <c:title>
          <c:tx>
            <c:rich>
              <a:bodyPr rot="-5400000" vert="horz"/>
              <a:lstStyle/>
              <a:p>
                <a:pPr>
                  <a:defRPr/>
                </a:pPr>
                <a:r>
                  <a:rPr lang="en-US"/>
                  <a:t>Ozone vmr</a:t>
                </a:r>
              </a:p>
            </c:rich>
          </c:tx>
          <c:layout/>
          <c:overlay val="0"/>
        </c:title>
        <c:numFmt formatCode="General" sourceLinked="1"/>
        <c:majorTickMark val="out"/>
        <c:minorTickMark val="none"/>
        <c:tickLblPos val="nextTo"/>
        <c:crossAx val="153969408"/>
        <c:crosses val="autoZero"/>
        <c:crossBetween val="midCat"/>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Sheet1!$E$2</c:f>
              <c:strCache>
                <c:ptCount val="1"/>
              </c:strCache>
            </c:strRef>
          </c:tx>
          <c:xVal>
            <c:numRef>
              <c:f>Sheet1!$D$3:$D$8</c:f>
              <c:numCache>
                <c:formatCode>0.00E+00</c:formatCode>
                <c:ptCount val="6"/>
                <c:pt idx="1">
                  <c:v>1.200000000000019E-11</c:v>
                </c:pt>
                <c:pt idx="2">
                  <c:v>1.7800000000000235E-8</c:v>
                </c:pt>
                <c:pt idx="3">
                  <c:v>3.6700000000000314E-6</c:v>
                </c:pt>
                <c:pt idx="4">
                  <c:v>8.6300000000000963E-10</c:v>
                </c:pt>
                <c:pt idx="5">
                  <c:v>6.2400000000000541E-5</c:v>
                </c:pt>
              </c:numCache>
            </c:numRef>
          </c:xVal>
          <c:yVal>
            <c:numRef>
              <c:f>Sheet1!$E$3:$E$8</c:f>
            </c:numRef>
          </c:yVal>
          <c:smooth val="0"/>
        </c:ser>
        <c:ser>
          <c:idx val="1"/>
          <c:order val="1"/>
          <c:tx>
            <c:strRef>
              <c:f>Sheet1!$F$2</c:f>
              <c:strCache>
                <c:ptCount val="1"/>
                <c:pt idx="0">
                  <c:v>decibels (dB)</c:v>
                </c:pt>
              </c:strCache>
            </c:strRef>
          </c:tx>
          <c:spPr>
            <a:ln w="28575">
              <a:noFill/>
            </a:ln>
          </c:spPr>
          <c:xVal>
            <c:numRef>
              <c:f>Sheet1!$D$3:$D$8</c:f>
              <c:numCache>
                <c:formatCode>0.00E+00</c:formatCode>
                <c:ptCount val="6"/>
                <c:pt idx="1">
                  <c:v>1.200000000000019E-11</c:v>
                </c:pt>
                <c:pt idx="2">
                  <c:v>1.7800000000000235E-8</c:v>
                </c:pt>
                <c:pt idx="3">
                  <c:v>3.6700000000000314E-6</c:v>
                </c:pt>
                <c:pt idx="4">
                  <c:v>8.6300000000000963E-10</c:v>
                </c:pt>
                <c:pt idx="5">
                  <c:v>6.2400000000000541E-5</c:v>
                </c:pt>
              </c:numCache>
            </c:numRef>
          </c:xVal>
          <c:yVal>
            <c:numRef>
              <c:f>Sheet1!$F$3:$F$8</c:f>
              <c:numCache>
                <c:formatCode>General</c:formatCode>
                <c:ptCount val="6"/>
                <c:pt idx="1">
                  <c:v>11</c:v>
                </c:pt>
                <c:pt idx="2">
                  <c:v>41</c:v>
                </c:pt>
                <c:pt idx="3">
                  <c:v>66</c:v>
                </c:pt>
                <c:pt idx="4">
                  <c:v>29</c:v>
                </c:pt>
                <c:pt idx="5">
                  <c:v>80</c:v>
                </c:pt>
              </c:numCache>
            </c:numRef>
          </c:yVal>
          <c:smooth val="0"/>
        </c:ser>
        <c:dLbls>
          <c:showLegendKey val="0"/>
          <c:showVal val="0"/>
          <c:showCatName val="0"/>
          <c:showSerName val="0"/>
          <c:showPercent val="0"/>
          <c:showBubbleSize val="0"/>
        </c:dLbls>
        <c:axId val="153056384"/>
        <c:axId val="153058304"/>
      </c:scatterChart>
      <c:valAx>
        <c:axId val="153056384"/>
        <c:scaling>
          <c:orientation val="minMax"/>
        </c:scaling>
        <c:delete val="0"/>
        <c:axPos val="b"/>
        <c:title>
          <c:tx>
            <c:rich>
              <a:bodyPr/>
              <a:lstStyle/>
              <a:p>
                <a:pPr>
                  <a:defRPr/>
                </a:pPr>
                <a:r>
                  <a:rPr lang="en-US"/>
                  <a:t>Intensity (W/m^2)</a:t>
                </a:r>
              </a:p>
            </c:rich>
          </c:tx>
          <c:layout/>
          <c:overlay val="0"/>
        </c:title>
        <c:numFmt formatCode="0.00E+00" sourceLinked="1"/>
        <c:majorTickMark val="out"/>
        <c:minorTickMark val="none"/>
        <c:tickLblPos val="nextTo"/>
        <c:crossAx val="153058304"/>
        <c:crosses val="autoZero"/>
        <c:crossBetween val="midCat"/>
      </c:valAx>
      <c:valAx>
        <c:axId val="153058304"/>
        <c:scaling>
          <c:orientation val="minMax"/>
        </c:scaling>
        <c:delete val="0"/>
        <c:axPos val="l"/>
        <c:majorGridlines/>
        <c:title>
          <c:tx>
            <c:rich>
              <a:bodyPr rot="-5400000" vert="horz"/>
              <a:lstStyle/>
              <a:p>
                <a:pPr>
                  <a:defRPr/>
                </a:pPr>
                <a:r>
                  <a:rPr lang="en-US"/>
                  <a:t>decibels</a:t>
                </a:r>
                <a:r>
                  <a:rPr lang="en-US" baseline="0"/>
                  <a:t> (dB)</a:t>
                </a:r>
              </a:p>
            </c:rich>
          </c:tx>
          <c:layout/>
          <c:overlay val="0"/>
        </c:title>
        <c:numFmt formatCode="General" sourceLinked="1"/>
        <c:majorTickMark val="out"/>
        <c:minorTickMark val="none"/>
        <c:tickLblPos val="nextTo"/>
        <c:crossAx val="153056384"/>
        <c:crosses val="autoZero"/>
        <c:crossBetween val="midCat"/>
      </c:valAx>
    </c:plotArea>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Mesospheric Ozone, Day 1-4, 2010</a:t>
            </a:r>
          </a:p>
        </c:rich>
      </c:tx>
      <c:layout/>
      <c:overlay val="0"/>
    </c:title>
    <c:autoTitleDeleted val="0"/>
    <c:plotArea>
      <c:layout/>
      <c:scatterChart>
        <c:scatterStyle val="lineMarker"/>
        <c:varyColors val="0"/>
        <c:ser>
          <c:idx val="0"/>
          <c:order val="0"/>
          <c:tx>
            <c:strRef>
              <c:f>'2010_day1'!$D$1</c:f>
              <c:strCache>
                <c:ptCount val="1"/>
                <c:pt idx="0">
                  <c:v>fit_h</c:v>
                </c:pt>
              </c:strCache>
            </c:strRef>
          </c:tx>
          <c:errBars>
            <c:errDir val="y"/>
            <c:errBarType val="both"/>
            <c:errValType val="cust"/>
            <c:noEndCap val="0"/>
            <c:plus>
              <c:numRef>
                <c:f>'2010_day1'!$E$2:$E$169</c:f>
                <c:numCache>
                  <c:formatCode>General</c:formatCode>
                  <c:ptCount val="168"/>
                  <c:pt idx="0">
                    <c:v>4.75</c:v>
                  </c:pt>
                  <c:pt idx="1">
                    <c:v>4.4800000000000004</c:v>
                  </c:pt>
                  <c:pt idx="2">
                    <c:v>4.28</c:v>
                  </c:pt>
                  <c:pt idx="3">
                    <c:v>4.76</c:v>
                  </c:pt>
                  <c:pt idx="4">
                    <c:v>4.8199999999999985</c:v>
                  </c:pt>
                  <c:pt idx="5">
                    <c:v>5.54</c:v>
                  </c:pt>
                  <c:pt idx="6">
                    <c:v>6.24</c:v>
                  </c:pt>
                  <c:pt idx="7">
                    <c:v>6.1</c:v>
                  </c:pt>
                  <c:pt idx="8">
                    <c:v>5.7</c:v>
                  </c:pt>
                  <c:pt idx="9">
                    <c:v>6.71</c:v>
                  </c:pt>
                  <c:pt idx="10">
                    <c:v>6.13</c:v>
                  </c:pt>
                  <c:pt idx="11">
                    <c:v>6.57</c:v>
                  </c:pt>
                  <c:pt idx="12">
                    <c:v>7.26</c:v>
                  </c:pt>
                  <c:pt idx="13">
                    <c:v>6.5</c:v>
                  </c:pt>
                  <c:pt idx="14">
                    <c:v>7.08</c:v>
                  </c:pt>
                  <c:pt idx="15">
                    <c:v>5.6499999999999995</c:v>
                  </c:pt>
                  <c:pt idx="16">
                    <c:v>5.44</c:v>
                  </c:pt>
                  <c:pt idx="17">
                    <c:v>5.58</c:v>
                  </c:pt>
                  <c:pt idx="18">
                    <c:v>5.8199999999999985</c:v>
                  </c:pt>
                  <c:pt idx="19">
                    <c:v>5.13</c:v>
                  </c:pt>
                  <c:pt idx="20">
                    <c:v>4.3499999999999996</c:v>
                  </c:pt>
                  <c:pt idx="21">
                    <c:v>4.5599999999999996</c:v>
                  </c:pt>
                  <c:pt idx="22">
                    <c:v>4.8499999999999996</c:v>
                  </c:pt>
                  <c:pt idx="23">
                    <c:v>4.6099999999999985</c:v>
                  </c:pt>
                  <c:pt idx="24">
                    <c:v>4.95</c:v>
                  </c:pt>
                  <c:pt idx="25">
                    <c:v>5.1899999999999995</c:v>
                  </c:pt>
                  <c:pt idx="26">
                    <c:v>4.63</c:v>
                  </c:pt>
                  <c:pt idx="27">
                    <c:v>4.79</c:v>
                  </c:pt>
                  <c:pt idx="28">
                    <c:v>4.0199999999999996</c:v>
                  </c:pt>
                  <c:pt idx="29">
                    <c:v>5.0599999999999996</c:v>
                  </c:pt>
                  <c:pt idx="30">
                    <c:v>5</c:v>
                  </c:pt>
                  <c:pt idx="31">
                    <c:v>4.84</c:v>
                  </c:pt>
                  <c:pt idx="32">
                    <c:v>5.8</c:v>
                  </c:pt>
                  <c:pt idx="33">
                    <c:v>7.8599999999999985</c:v>
                  </c:pt>
                  <c:pt idx="34">
                    <c:v>7.39</c:v>
                  </c:pt>
                  <c:pt idx="35">
                    <c:v>7.29</c:v>
                  </c:pt>
                  <c:pt idx="36">
                    <c:v>7.1499999999999995</c:v>
                  </c:pt>
                  <c:pt idx="37">
                    <c:v>7.63</c:v>
                  </c:pt>
                  <c:pt idx="38">
                    <c:v>6.01</c:v>
                  </c:pt>
                  <c:pt idx="39">
                    <c:v>6.6499999999999995</c:v>
                  </c:pt>
                  <c:pt idx="40">
                    <c:v>5.6899999999999995</c:v>
                  </c:pt>
                  <c:pt idx="41">
                    <c:v>5.63</c:v>
                  </c:pt>
                  <c:pt idx="42">
                    <c:v>4.9700000000000024</c:v>
                  </c:pt>
                  <c:pt idx="43">
                    <c:v>5.4</c:v>
                  </c:pt>
                  <c:pt idx="44">
                    <c:v>4.99</c:v>
                  </c:pt>
                  <c:pt idx="45">
                    <c:v>5.0199999999999996</c:v>
                  </c:pt>
                  <c:pt idx="46">
                    <c:v>5.28</c:v>
                  </c:pt>
                  <c:pt idx="47">
                    <c:v>4.9000000000000004</c:v>
                  </c:pt>
                  <c:pt idx="48">
                    <c:v>4.54</c:v>
                  </c:pt>
                  <c:pt idx="49">
                    <c:v>4.63</c:v>
                  </c:pt>
                  <c:pt idx="50">
                    <c:v>4.4700000000000024</c:v>
                  </c:pt>
                  <c:pt idx="51">
                    <c:v>5.45</c:v>
                  </c:pt>
                  <c:pt idx="52">
                    <c:v>5.08</c:v>
                  </c:pt>
                  <c:pt idx="53">
                    <c:v>5.85</c:v>
                  </c:pt>
                  <c:pt idx="54">
                    <c:v>5.63</c:v>
                  </c:pt>
                  <c:pt idx="55">
                    <c:v>6.23</c:v>
                  </c:pt>
                  <c:pt idx="56">
                    <c:v>5.3199999999999985</c:v>
                  </c:pt>
                  <c:pt idx="57">
                    <c:v>6.6599999999999975</c:v>
                  </c:pt>
                  <c:pt idx="58">
                    <c:v>6.39</c:v>
                  </c:pt>
                  <c:pt idx="59">
                    <c:v>6.51</c:v>
                  </c:pt>
                  <c:pt idx="60">
                    <c:v>6.6099999999999985</c:v>
                  </c:pt>
                  <c:pt idx="61">
                    <c:v>6.6499999999999995</c:v>
                  </c:pt>
                  <c:pt idx="62">
                    <c:v>6.42</c:v>
                  </c:pt>
                  <c:pt idx="63">
                    <c:v>6.34</c:v>
                  </c:pt>
                  <c:pt idx="64">
                    <c:v>6.01</c:v>
                  </c:pt>
                  <c:pt idx="65">
                    <c:v>5.0199999999999996</c:v>
                  </c:pt>
                  <c:pt idx="66">
                    <c:v>5.1099999999999985</c:v>
                  </c:pt>
                  <c:pt idx="67">
                    <c:v>5.4700000000000024</c:v>
                  </c:pt>
                  <c:pt idx="68">
                    <c:v>4.0199999999999996</c:v>
                  </c:pt>
                  <c:pt idx="69">
                    <c:v>4.6499999999999995</c:v>
                  </c:pt>
                  <c:pt idx="70">
                    <c:v>4.6099999999999985</c:v>
                  </c:pt>
                  <c:pt idx="71">
                    <c:v>4.9000000000000004</c:v>
                  </c:pt>
                  <c:pt idx="72">
                    <c:v>4.84</c:v>
                  </c:pt>
                  <c:pt idx="73">
                    <c:v>5.33</c:v>
                  </c:pt>
                  <c:pt idx="74">
                    <c:v>3.9299999999999997</c:v>
                  </c:pt>
                  <c:pt idx="75">
                    <c:v>4.5</c:v>
                  </c:pt>
                  <c:pt idx="76">
                    <c:v>5.14</c:v>
                  </c:pt>
                  <c:pt idx="77">
                    <c:v>5.73</c:v>
                  </c:pt>
                  <c:pt idx="78">
                    <c:v>5.09</c:v>
                  </c:pt>
                  <c:pt idx="79">
                    <c:v>4.99</c:v>
                  </c:pt>
                  <c:pt idx="80">
                    <c:v>4.9400000000000004</c:v>
                  </c:pt>
                  <c:pt idx="81">
                    <c:v>6.99</c:v>
                  </c:pt>
                  <c:pt idx="82">
                    <c:v>6</c:v>
                  </c:pt>
                  <c:pt idx="83">
                    <c:v>6.1</c:v>
                  </c:pt>
                  <c:pt idx="84">
                    <c:v>6.38</c:v>
                  </c:pt>
                  <c:pt idx="85">
                    <c:v>6.22</c:v>
                  </c:pt>
                  <c:pt idx="86">
                    <c:v>5.9300000000000024</c:v>
                  </c:pt>
                  <c:pt idx="87">
                    <c:v>6.48</c:v>
                  </c:pt>
                  <c:pt idx="88">
                    <c:v>6.02</c:v>
                  </c:pt>
                  <c:pt idx="89">
                    <c:v>5.6099999999999985</c:v>
                  </c:pt>
                  <c:pt idx="90">
                    <c:v>5.67</c:v>
                  </c:pt>
                  <c:pt idx="91">
                    <c:v>5.17</c:v>
                  </c:pt>
                  <c:pt idx="92">
                    <c:v>4.2699999999999996</c:v>
                  </c:pt>
                  <c:pt idx="93">
                    <c:v>4.59</c:v>
                  </c:pt>
                  <c:pt idx="94">
                    <c:v>4.6499999999999995</c:v>
                  </c:pt>
                  <c:pt idx="95">
                    <c:v>4.79</c:v>
                  </c:pt>
                  <c:pt idx="96">
                    <c:v>4.55</c:v>
                  </c:pt>
                  <c:pt idx="97">
                    <c:v>5.42</c:v>
                  </c:pt>
                  <c:pt idx="98">
                    <c:v>5.1199999999999966</c:v>
                  </c:pt>
                  <c:pt idx="99">
                    <c:v>3.71</c:v>
                  </c:pt>
                  <c:pt idx="100">
                    <c:v>5.52</c:v>
                  </c:pt>
                  <c:pt idx="101">
                    <c:v>5.0199999999999996</c:v>
                  </c:pt>
                  <c:pt idx="102">
                    <c:v>5.85</c:v>
                  </c:pt>
                  <c:pt idx="103">
                    <c:v>5.6</c:v>
                  </c:pt>
                  <c:pt idx="104">
                    <c:v>5.45</c:v>
                  </c:pt>
                  <c:pt idx="105">
                    <c:v>6.1899999999999995</c:v>
                  </c:pt>
                  <c:pt idx="106">
                    <c:v>5.35</c:v>
                  </c:pt>
                  <c:pt idx="107">
                    <c:v>6.63</c:v>
                  </c:pt>
                  <c:pt idx="108">
                    <c:v>6.09</c:v>
                  </c:pt>
                  <c:pt idx="109">
                    <c:v>5.71</c:v>
                  </c:pt>
                  <c:pt idx="110">
                    <c:v>7.18</c:v>
                  </c:pt>
                  <c:pt idx="111">
                    <c:v>5</c:v>
                  </c:pt>
                  <c:pt idx="112">
                    <c:v>5.8599999999999985</c:v>
                  </c:pt>
                  <c:pt idx="113">
                    <c:v>5.33</c:v>
                  </c:pt>
                  <c:pt idx="114">
                    <c:v>6.2</c:v>
                  </c:pt>
                  <c:pt idx="115">
                    <c:v>4.18</c:v>
                  </c:pt>
                  <c:pt idx="116">
                    <c:v>4.9700000000000024</c:v>
                  </c:pt>
                  <c:pt idx="117">
                    <c:v>4.57</c:v>
                  </c:pt>
                  <c:pt idx="118">
                    <c:v>4.4400000000000004</c:v>
                  </c:pt>
                  <c:pt idx="119">
                    <c:v>3.9699999999999998</c:v>
                  </c:pt>
                  <c:pt idx="120">
                    <c:v>3.7600000000000002</c:v>
                  </c:pt>
                  <c:pt idx="121">
                    <c:v>4.49</c:v>
                  </c:pt>
                  <c:pt idx="122">
                    <c:v>4.3899999999999997</c:v>
                  </c:pt>
                  <c:pt idx="123">
                    <c:v>4.4400000000000004</c:v>
                  </c:pt>
                  <c:pt idx="124">
                    <c:v>5.3199999999999985</c:v>
                  </c:pt>
                  <c:pt idx="125">
                    <c:v>5.6199999999999966</c:v>
                  </c:pt>
                  <c:pt idx="126">
                    <c:v>4.71</c:v>
                  </c:pt>
                  <c:pt idx="127">
                    <c:v>5.91</c:v>
                  </c:pt>
                  <c:pt idx="128">
                    <c:v>5.7</c:v>
                  </c:pt>
                  <c:pt idx="129">
                    <c:v>5.71</c:v>
                  </c:pt>
                  <c:pt idx="130">
                    <c:v>5.94</c:v>
                  </c:pt>
                  <c:pt idx="131">
                    <c:v>6.1499999999999995</c:v>
                  </c:pt>
                  <c:pt idx="132">
                    <c:v>6.37</c:v>
                  </c:pt>
                  <c:pt idx="133">
                    <c:v>7.91</c:v>
                  </c:pt>
                  <c:pt idx="134">
                    <c:v>6.51</c:v>
                  </c:pt>
                  <c:pt idx="135">
                    <c:v>5.8199999999999985</c:v>
                  </c:pt>
                  <c:pt idx="136">
                    <c:v>5.59</c:v>
                  </c:pt>
                  <c:pt idx="137">
                    <c:v>5.94</c:v>
                  </c:pt>
                  <c:pt idx="138">
                    <c:v>5.72</c:v>
                  </c:pt>
                  <c:pt idx="139">
                    <c:v>4.01</c:v>
                  </c:pt>
                  <c:pt idx="140">
                    <c:v>5.13</c:v>
                  </c:pt>
                  <c:pt idx="141">
                    <c:v>5.1199999999999966</c:v>
                  </c:pt>
                  <c:pt idx="142">
                    <c:v>5.3</c:v>
                  </c:pt>
                  <c:pt idx="143">
                    <c:v>4.7</c:v>
                  </c:pt>
                  <c:pt idx="144">
                    <c:v>4.1599999999999975</c:v>
                  </c:pt>
                  <c:pt idx="145">
                    <c:v>4.4700000000000024</c:v>
                  </c:pt>
                  <c:pt idx="146">
                    <c:v>4.9700000000000024</c:v>
                  </c:pt>
                  <c:pt idx="147">
                    <c:v>4.25</c:v>
                  </c:pt>
                  <c:pt idx="148">
                    <c:v>4.41</c:v>
                  </c:pt>
                  <c:pt idx="149">
                    <c:v>4.5599999999999996</c:v>
                  </c:pt>
                  <c:pt idx="150">
                    <c:v>4.99</c:v>
                  </c:pt>
                  <c:pt idx="151">
                    <c:v>6.35</c:v>
                  </c:pt>
                  <c:pt idx="152">
                    <c:v>5.37</c:v>
                  </c:pt>
                  <c:pt idx="153">
                    <c:v>6.24</c:v>
                  </c:pt>
                  <c:pt idx="154">
                    <c:v>5.67</c:v>
                  </c:pt>
                  <c:pt idx="155">
                    <c:v>6.41</c:v>
                  </c:pt>
                  <c:pt idx="156">
                    <c:v>6.73</c:v>
                  </c:pt>
                  <c:pt idx="157">
                    <c:v>6.52</c:v>
                  </c:pt>
                  <c:pt idx="158">
                    <c:v>6.75</c:v>
                  </c:pt>
                  <c:pt idx="159">
                    <c:v>6.29</c:v>
                  </c:pt>
                  <c:pt idx="160">
                    <c:v>6.57</c:v>
                  </c:pt>
                  <c:pt idx="161">
                    <c:v>5.78</c:v>
                  </c:pt>
                  <c:pt idx="162">
                    <c:v>5.4300000000000024</c:v>
                  </c:pt>
                  <c:pt idx="163">
                    <c:v>5.31</c:v>
                  </c:pt>
                  <c:pt idx="164">
                    <c:v>5.31</c:v>
                  </c:pt>
                  <c:pt idx="165">
                    <c:v>5.4</c:v>
                  </c:pt>
                  <c:pt idx="166">
                    <c:v>5.09</c:v>
                  </c:pt>
                  <c:pt idx="167">
                    <c:v>3.68</c:v>
                  </c:pt>
                </c:numCache>
              </c:numRef>
            </c:plus>
            <c:minus>
              <c:numRef>
                <c:f>'2010_day1'!$E$2:$E$169</c:f>
                <c:numCache>
                  <c:formatCode>General</c:formatCode>
                  <c:ptCount val="168"/>
                  <c:pt idx="0">
                    <c:v>4.75</c:v>
                  </c:pt>
                  <c:pt idx="1">
                    <c:v>4.4800000000000004</c:v>
                  </c:pt>
                  <c:pt idx="2">
                    <c:v>4.28</c:v>
                  </c:pt>
                  <c:pt idx="3">
                    <c:v>4.76</c:v>
                  </c:pt>
                  <c:pt idx="4">
                    <c:v>4.8199999999999985</c:v>
                  </c:pt>
                  <c:pt idx="5">
                    <c:v>5.54</c:v>
                  </c:pt>
                  <c:pt idx="6">
                    <c:v>6.24</c:v>
                  </c:pt>
                  <c:pt idx="7">
                    <c:v>6.1</c:v>
                  </c:pt>
                  <c:pt idx="8">
                    <c:v>5.7</c:v>
                  </c:pt>
                  <c:pt idx="9">
                    <c:v>6.71</c:v>
                  </c:pt>
                  <c:pt idx="10">
                    <c:v>6.13</c:v>
                  </c:pt>
                  <c:pt idx="11">
                    <c:v>6.57</c:v>
                  </c:pt>
                  <c:pt idx="12">
                    <c:v>7.26</c:v>
                  </c:pt>
                  <c:pt idx="13">
                    <c:v>6.5</c:v>
                  </c:pt>
                  <c:pt idx="14">
                    <c:v>7.08</c:v>
                  </c:pt>
                  <c:pt idx="15">
                    <c:v>5.6499999999999995</c:v>
                  </c:pt>
                  <c:pt idx="16">
                    <c:v>5.44</c:v>
                  </c:pt>
                  <c:pt idx="17">
                    <c:v>5.58</c:v>
                  </c:pt>
                  <c:pt idx="18">
                    <c:v>5.8199999999999985</c:v>
                  </c:pt>
                  <c:pt idx="19">
                    <c:v>5.13</c:v>
                  </c:pt>
                  <c:pt idx="20">
                    <c:v>4.3499999999999996</c:v>
                  </c:pt>
                  <c:pt idx="21">
                    <c:v>4.5599999999999996</c:v>
                  </c:pt>
                  <c:pt idx="22">
                    <c:v>4.8499999999999996</c:v>
                  </c:pt>
                  <c:pt idx="23">
                    <c:v>4.6099999999999985</c:v>
                  </c:pt>
                  <c:pt idx="24">
                    <c:v>4.95</c:v>
                  </c:pt>
                  <c:pt idx="25">
                    <c:v>5.1899999999999995</c:v>
                  </c:pt>
                  <c:pt idx="26">
                    <c:v>4.63</c:v>
                  </c:pt>
                  <c:pt idx="27">
                    <c:v>4.79</c:v>
                  </c:pt>
                  <c:pt idx="28">
                    <c:v>4.0199999999999996</c:v>
                  </c:pt>
                  <c:pt idx="29">
                    <c:v>5.0599999999999996</c:v>
                  </c:pt>
                  <c:pt idx="30">
                    <c:v>5</c:v>
                  </c:pt>
                  <c:pt idx="31">
                    <c:v>4.84</c:v>
                  </c:pt>
                  <c:pt idx="32">
                    <c:v>5.8</c:v>
                  </c:pt>
                  <c:pt idx="33">
                    <c:v>7.8599999999999985</c:v>
                  </c:pt>
                  <c:pt idx="34">
                    <c:v>7.39</c:v>
                  </c:pt>
                  <c:pt idx="35">
                    <c:v>7.29</c:v>
                  </c:pt>
                  <c:pt idx="36">
                    <c:v>7.1499999999999995</c:v>
                  </c:pt>
                  <c:pt idx="37">
                    <c:v>7.63</c:v>
                  </c:pt>
                  <c:pt idx="38">
                    <c:v>6.01</c:v>
                  </c:pt>
                  <c:pt idx="39">
                    <c:v>6.6499999999999995</c:v>
                  </c:pt>
                  <c:pt idx="40">
                    <c:v>5.6899999999999995</c:v>
                  </c:pt>
                  <c:pt idx="41">
                    <c:v>5.63</c:v>
                  </c:pt>
                  <c:pt idx="42">
                    <c:v>4.9700000000000024</c:v>
                  </c:pt>
                  <c:pt idx="43">
                    <c:v>5.4</c:v>
                  </c:pt>
                  <c:pt idx="44">
                    <c:v>4.99</c:v>
                  </c:pt>
                  <c:pt idx="45">
                    <c:v>5.0199999999999996</c:v>
                  </c:pt>
                  <c:pt idx="46">
                    <c:v>5.28</c:v>
                  </c:pt>
                  <c:pt idx="47">
                    <c:v>4.9000000000000004</c:v>
                  </c:pt>
                  <c:pt idx="48">
                    <c:v>4.54</c:v>
                  </c:pt>
                  <c:pt idx="49">
                    <c:v>4.63</c:v>
                  </c:pt>
                  <c:pt idx="50">
                    <c:v>4.4700000000000024</c:v>
                  </c:pt>
                  <c:pt idx="51">
                    <c:v>5.45</c:v>
                  </c:pt>
                  <c:pt idx="52">
                    <c:v>5.08</c:v>
                  </c:pt>
                  <c:pt idx="53">
                    <c:v>5.85</c:v>
                  </c:pt>
                  <c:pt idx="54">
                    <c:v>5.63</c:v>
                  </c:pt>
                  <c:pt idx="55">
                    <c:v>6.23</c:v>
                  </c:pt>
                  <c:pt idx="56">
                    <c:v>5.3199999999999985</c:v>
                  </c:pt>
                  <c:pt idx="57">
                    <c:v>6.6599999999999975</c:v>
                  </c:pt>
                  <c:pt idx="58">
                    <c:v>6.39</c:v>
                  </c:pt>
                  <c:pt idx="59">
                    <c:v>6.51</c:v>
                  </c:pt>
                  <c:pt idx="60">
                    <c:v>6.6099999999999985</c:v>
                  </c:pt>
                  <c:pt idx="61">
                    <c:v>6.6499999999999995</c:v>
                  </c:pt>
                  <c:pt idx="62">
                    <c:v>6.42</c:v>
                  </c:pt>
                  <c:pt idx="63">
                    <c:v>6.34</c:v>
                  </c:pt>
                  <c:pt idx="64">
                    <c:v>6.01</c:v>
                  </c:pt>
                  <c:pt idx="65">
                    <c:v>5.0199999999999996</c:v>
                  </c:pt>
                  <c:pt idx="66">
                    <c:v>5.1099999999999985</c:v>
                  </c:pt>
                  <c:pt idx="67">
                    <c:v>5.4700000000000024</c:v>
                  </c:pt>
                  <c:pt idx="68">
                    <c:v>4.0199999999999996</c:v>
                  </c:pt>
                  <c:pt idx="69">
                    <c:v>4.6499999999999995</c:v>
                  </c:pt>
                  <c:pt idx="70">
                    <c:v>4.6099999999999985</c:v>
                  </c:pt>
                  <c:pt idx="71">
                    <c:v>4.9000000000000004</c:v>
                  </c:pt>
                  <c:pt idx="72">
                    <c:v>4.84</c:v>
                  </c:pt>
                  <c:pt idx="73">
                    <c:v>5.33</c:v>
                  </c:pt>
                  <c:pt idx="74">
                    <c:v>3.9299999999999997</c:v>
                  </c:pt>
                  <c:pt idx="75">
                    <c:v>4.5</c:v>
                  </c:pt>
                  <c:pt idx="76">
                    <c:v>5.14</c:v>
                  </c:pt>
                  <c:pt idx="77">
                    <c:v>5.73</c:v>
                  </c:pt>
                  <c:pt idx="78">
                    <c:v>5.09</c:v>
                  </c:pt>
                  <c:pt idx="79">
                    <c:v>4.99</c:v>
                  </c:pt>
                  <c:pt idx="80">
                    <c:v>4.9400000000000004</c:v>
                  </c:pt>
                  <c:pt idx="81">
                    <c:v>6.99</c:v>
                  </c:pt>
                  <c:pt idx="82">
                    <c:v>6</c:v>
                  </c:pt>
                  <c:pt idx="83">
                    <c:v>6.1</c:v>
                  </c:pt>
                  <c:pt idx="84">
                    <c:v>6.38</c:v>
                  </c:pt>
                  <c:pt idx="85">
                    <c:v>6.22</c:v>
                  </c:pt>
                  <c:pt idx="86">
                    <c:v>5.9300000000000024</c:v>
                  </c:pt>
                  <c:pt idx="87">
                    <c:v>6.48</c:v>
                  </c:pt>
                  <c:pt idx="88">
                    <c:v>6.02</c:v>
                  </c:pt>
                  <c:pt idx="89">
                    <c:v>5.6099999999999985</c:v>
                  </c:pt>
                  <c:pt idx="90">
                    <c:v>5.67</c:v>
                  </c:pt>
                  <c:pt idx="91">
                    <c:v>5.17</c:v>
                  </c:pt>
                  <c:pt idx="92">
                    <c:v>4.2699999999999996</c:v>
                  </c:pt>
                  <c:pt idx="93">
                    <c:v>4.59</c:v>
                  </c:pt>
                  <c:pt idx="94">
                    <c:v>4.6499999999999995</c:v>
                  </c:pt>
                  <c:pt idx="95">
                    <c:v>4.79</c:v>
                  </c:pt>
                  <c:pt idx="96">
                    <c:v>4.55</c:v>
                  </c:pt>
                  <c:pt idx="97">
                    <c:v>5.42</c:v>
                  </c:pt>
                  <c:pt idx="98">
                    <c:v>5.1199999999999966</c:v>
                  </c:pt>
                  <c:pt idx="99">
                    <c:v>3.71</c:v>
                  </c:pt>
                  <c:pt idx="100">
                    <c:v>5.52</c:v>
                  </c:pt>
                  <c:pt idx="101">
                    <c:v>5.0199999999999996</c:v>
                  </c:pt>
                  <c:pt idx="102">
                    <c:v>5.85</c:v>
                  </c:pt>
                  <c:pt idx="103">
                    <c:v>5.6</c:v>
                  </c:pt>
                  <c:pt idx="104">
                    <c:v>5.45</c:v>
                  </c:pt>
                  <c:pt idx="105">
                    <c:v>6.1899999999999995</c:v>
                  </c:pt>
                  <c:pt idx="106">
                    <c:v>5.35</c:v>
                  </c:pt>
                  <c:pt idx="107">
                    <c:v>6.63</c:v>
                  </c:pt>
                  <c:pt idx="108">
                    <c:v>6.09</c:v>
                  </c:pt>
                  <c:pt idx="109">
                    <c:v>5.71</c:v>
                  </c:pt>
                  <c:pt idx="110">
                    <c:v>7.18</c:v>
                  </c:pt>
                  <c:pt idx="111">
                    <c:v>5</c:v>
                  </c:pt>
                  <c:pt idx="112">
                    <c:v>5.8599999999999985</c:v>
                  </c:pt>
                  <c:pt idx="113">
                    <c:v>5.33</c:v>
                  </c:pt>
                  <c:pt idx="114">
                    <c:v>6.2</c:v>
                  </c:pt>
                  <c:pt idx="115">
                    <c:v>4.18</c:v>
                  </c:pt>
                  <c:pt idx="116">
                    <c:v>4.9700000000000024</c:v>
                  </c:pt>
                  <c:pt idx="117">
                    <c:v>4.57</c:v>
                  </c:pt>
                  <c:pt idx="118">
                    <c:v>4.4400000000000004</c:v>
                  </c:pt>
                  <c:pt idx="119">
                    <c:v>3.9699999999999998</c:v>
                  </c:pt>
                  <c:pt idx="120">
                    <c:v>3.7600000000000002</c:v>
                  </c:pt>
                  <c:pt idx="121">
                    <c:v>4.49</c:v>
                  </c:pt>
                  <c:pt idx="122">
                    <c:v>4.3899999999999997</c:v>
                  </c:pt>
                  <c:pt idx="123">
                    <c:v>4.4400000000000004</c:v>
                  </c:pt>
                  <c:pt idx="124">
                    <c:v>5.3199999999999985</c:v>
                  </c:pt>
                  <c:pt idx="125">
                    <c:v>5.6199999999999966</c:v>
                  </c:pt>
                  <c:pt idx="126">
                    <c:v>4.71</c:v>
                  </c:pt>
                  <c:pt idx="127">
                    <c:v>5.91</c:v>
                  </c:pt>
                  <c:pt idx="128">
                    <c:v>5.7</c:v>
                  </c:pt>
                  <c:pt idx="129">
                    <c:v>5.71</c:v>
                  </c:pt>
                  <c:pt idx="130">
                    <c:v>5.94</c:v>
                  </c:pt>
                  <c:pt idx="131">
                    <c:v>6.1499999999999995</c:v>
                  </c:pt>
                  <c:pt idx="132">
                    <c:v>6.37</c:v>
                  </c:pt>
                  <c:pt idx="133">
                    <c:v>7.91</c:v>
                  </c:pt>
                  <c:pt idx="134">
                    <c:v>6.51</c:v>
                  </c:pt>
                  <c:pt idx="135">
                    <c:v>5.8199999999999985</c:v>
                  </c:pt>
                  <c:pt idx="136">
                    <c:v>5.59</c:v>
                  </c:pt>
                  <c:pt idx="137">
                    <c:v>5.94</c:v>
                  </c:pt>
                  <c:pt idx="138">
                    <c:v>5.72</c:v>
                  </c:pt>
                  <c:pt idx="139">
                    <c:v>4.01</c:v>
                  </c:pt>
                  <c:pt idx="140">
                    <c:v>5.13</c:v>
                  </c:pt>
                  <c:pt idx="141">
                    <c:v>5.1199999999999966</c:v>
                  </c:pt>
                  <c:pt idx="142">
                    <c:v>5.3</c:v>
                  </c:pt>
                  <c:pt idx="143">
                    <c:v>4.7</c:v>
                  </c:pt>
                  <c:pt idx="144">
                    <c:v>4.1599999999999975</c:v>
                  </c:pt>
                  <c:pt idx="145">
                    <c:v>4.4700000000000024</c:v>
                  </c:pt>
                  <c:pt idx="146">
                    <c:v>4.9700000000000024</c:v>
                  </c:pt>
                  <c:pt idx="147">
                    <c:v>4.25</c:v>
                  </c:pt>
                  <c:pt idx="148">
                    <c:v>4.41</c:v>
                  </c:pt>
                  <c:pt idx="149">
                    <c:v>4.5599999999999996</c:v>
                  </c:pt>
                  <c:pt idx="150">
                    <c:v>4.99</c:v>
                  </c:pt>
                  <c:pt idx="151">
                    <c:v>6.35</c:v>
                  </c:pt>
                  <c:pt idx="152">
                    <c:v>5.37</c:v>
                  </c:pt>
                  <c:pt idx="153">
                    <c:v>6.24</c:v>
                  </c:pt>
                  <c:pt idx="154">
                    <c:v>5.67</c:v>
                  </c:pt>
                  <c:pt idx="155">
                    <c:v>6.41</c:v>
                  </c:pt>
                  <c:pt idx="156">
                    <c:v>6.73</c:v>
                  </c:pt>
                  <c:pt idx="157">
                    <c:v>6.52</c:v>
                  </c:pt>
                  <c:pt idx="158">
                    <c:v>6.75</c:v>
                  </c:pt>
                  <c:pt idx="159">
                    <c:v>6.29</c:v>
                  </c:pt>
                  <c:pt idx="160">
                    <c:v>6.57</c:v>
                  </c:pt>
                  <c:pt idx="161">
                    <c:v>5.78</c:v>
                  </c:pt>
                  <c:pt idx="162">
                    <c:v>5.4300000000000024</c:v>
                  </c:pt>
                  <c:pt idx="163">
                    <c:v>5.31</c:v>
                  </c:pt>
                  <c:pt idx="164">
                    <c:v>5.31</c:v>
                  </c:pt>
                  <c:pt idx="165">
                    <c:v>5.4</c:v>
                  </c:pt>
                  <c:pt idx="166">
                    <c:v>5.09</c:v>
                  </c:pt>
                  <c:pt idx="167">
                    <c:v>3.68</c:v>
                  </c:pt>
                </c:numCache>
              </c:numRef>
            </c:minus>
          </c:errBars>
          <c:xVal>
            <c:numRef>
              <c:f>'2010_day1'!$C$2:$C$169</c:f>
              <c:numCache>
                <c:formatCode>General</c:formatCode>
                <c:ptCount val="168"/>
                <c:pt idx="0">
                  <c:v>0</c:v>
                </c:pt>
                <c:pt idx="1">
                  <c:v>4.1666666666666664E-2</c:v>
                </c:pt>
                <c:pt idx="2">
                  <c:v>8.3333333333333343E-2</c:v>
                </c:pt>
                <c:pt idx="3">
                  <c:v>0.125</c:v>
                </c:pt>
                <c:pt idx="4">
                  <c:v>0.16666666666666666</c:v>
                </c:pt>
                <c:pt idx="5">
                  <c:v>0.20833333333333404</c:v>
                </c:pt>
                <c:pt idx="6">
                  <c:v>0.25</c:v>
                </c:pt>
                <c:pt idx="7">
                  <c:v>0.29166666666666813</c:v>
                </c:pt>
                <c:pt idx="8">
                  <c:v>0.33333333333333331</c:v>
                </c:pt>
                <c:pt idx="9">
                  <c:v>0.37500000000000117</c:v>
                </c:pt>
                <c:pt idx="10">
                  <c:v>0.41666666666666813</c:v>
                </c:pt>
                <c:pt idx="11">
                  <c:v>0.45833333333333326</c:v>
                </c:pt>
                <c:pt idx="12">
                  <c:v>0.5</c:v>
                </c:pt>
                <c:pt idx="13">
                  <c:v>0.54166666666666652</c:v>
                </c:pt>
                <c:pt idx="14">
                  <c:v>0.58333333333333337</c:v>
                </c:pt>
                <c:pt idx="15">
                  <c:v>0.62500000000000244</c:v>
                </c:pt>
                <c:pt idx="16">
                  <c:v>0.66666666666666663</c:v>
                </c:pt>
                <c:pt idx="17">
                  <c:v>0.7083333333333337</c:v>
                </c:pt>
                <c:pt idx="18">
                  <c:v>0.75000000000000244</c:v>
                </c:pt>
                <c:pt idx="19">
                  <c:v>0.79166666666666652</c:v>
                </c:pt>
                <c:pt idx="20">
                  <c:v>0.8333333333333337</c:v>
                </c:pt>
                <c:pt idx="21">
                  <c:v>0.87500000000000244</c:v>
                </c:pt>
                <c:pt idx="22">
                  <c:v>0.91666666666666652</c:v>
                </c:pt>
                <c:pt idx="23">
                  <c:v>0.9583333333333337</c:v>
                </c:pt>
                <c:pt idx="24">
                  <c:v>1</c:v>
                </c:pt>
                <c:pt idx="25">
                  <c:v>1.0416666666666659</c:v>
                </c:pt>
                <c:pt idx="26">
                  <c:v>1.0833333333333333</c:v>
                </c:pt>
                <c:pt idx="27">
                  <c:v>1.125</c:v>
                </c:pt>
                <c:pt idx="28">
                  <c:v>1.1666666666666667</c:v>
                </c:pt>
                <c:pt idx="29">
                  <c:v>1.2083333333333333</c:v>
                </c:pt>
                <c:pt idx="30">
                  <c:v>1.25</c:v>
                </c:pt>
                <c:pt idx="31">
                  <c:v>1.2916666666666659</c:v>
                </c:pt>
                <c:pt idx="32">
                  <c:v>1.3333333333333333</c:v>
                </c:pt>
                <c:pt idx="33">
                  <c:v>1.375</c:v>
                </c:pt>
                <c:pt idx="34">
                  <c:v>1.4166666666666659</c:v>
                </c:pt>
                <c:pt idx="35">
                  <c:v>1.4583333333333333</c:v>
                </c:pt>
                <c:pt idx="36">
                  <c:v>1.5</c:v>
                </c:pt>
                <c:pt idx="37">
                  <c:v>1.5416666666666659</c:v>
                </c:pt>
                <c:pt idx="38">
                  <c:v>1.5833333333333335</c:v>
                </c:pt>
                <c:pt idx="39">
                  <c:v>1.625</c:v>
                </c:pt>
                <c:pt idx="40">
                  <c:v>1.6666666666666665</c:v>
                </c:pt>
                <c:pt idx="41">
                  <c:v>1.7083333333333335</c:v>
                </c:pt>
                <c:pt idx="42">
                  <c:v>1.75</c:v>
                </c:pt>
                <c:pt idx="43">
                  <c:v>1.7916666666666659</c:v>
                </c:pt>
                <c:pt idx="44">
                  <c:v>1.8333333333333335</c:v>
                </c:pt>
                <c:pt idx="45">
                  <c:v>1.875</c:v>
                </c:pt>
                <c:pt idx="46">
                  <c:v>1.9166666666666665</c:v>
                </c:pt>
                <c:pt idx="47">
                  <c:v>1.9583333333333341</c:v>
                </c:pt>
                <c:pt idx="48">
                  <c:v>2</c:v>
                </c:pt>
                <c:pt idx="49">
                  <c:v>2.0416666666666665</c:v>
                </c:pt>
                <c:pt idx="50">
                  <c:v>2.0833333333333401</c:v>
                </c:pt>
                <c:pt idx="51">
                  <c:v>2.125</c:v>
                </c:pt>
                <c:pt idx="52">
                  <c:v>2.1666666666666665</c:v>
                </c:pt>
                <c:pt idx="53">
                  <c:v>2.2083333333333401</c:v>
                </c:pt>
                <c:pt idx="54">
                  <c:v>2.25</c:v>
                </c:pt>
                <c:pt idx="55">
                  <c:v>2.2916666666666665</c:v>
                </c:pt>
                <c:pt idx="56">
                  <c:v>2.3333333333333335</c:v>
                </c:pt>
                <c:pt idx="57">
                  <c:v>2.3749999999999987</c:v>
                </c:pt>
                <c:pt idx="58">
                  <c:v>2.4166666666666567</c:v>
                </c:pt>
                <c:pt idx="59">
                  <c:v>2.4583333333333335</c:v>
                </c:pt>
                <c:pt idx="60">
                  <c:v>2.5</c:v>
                </c:pt>
                <c:pt idx="61">
                  <c:v>2.5416666666666665</c:v>
                </c:pt>
                <c:pt idx="62">
                  <c:v>2.5833333333333401</c:v>
                </c:pt>
                <c:pt idx="63">
                  <c:v>2.625</c:v>
                </c:pt>
                <c:pt idx="64">
                  <c:v>2.6666666666666665</c:v>
                </c:pt>
                <c:pt idx="65">
                  <c:v>2.7083333333333401</c:v>
                </c:pt>
                <c:pt idx="66">
                  <c:v>2.75</c:v>
                </c:pt>
                <c:pt idx="67">
                  <c:v>2.7916666666666665</c:v>
                </c:pt>
                <c:pt idx="68">
                  <c:v>2.8333333333333335</c:v>
                </c:pt>
                <c:pt idx="69">
                  <c:v>2.8749999999999987</c:v>
                </c:pt>
                <c:pt idx="70">
                  <c:v>2.9166666666666567</c:v>
                </c:pt>
                <c:pt idx="71">
                  <c:v>2.9583333333333335</c:v>
                </c:pt>
                <c:pt idx="72">
                  <c:v>3</c:v>
                </c:pt>
                <c:pt idx="73">
                  <c:v>3.0416666666666665</c:v>
                </c:pt>
                <c:pt idx="74">
                  <c:v>3.0833333333333401</c:v>
                </c:pt>
                <c:pt idx="75">
                  <c:v>3.125</c:v>
                </c:pt>
                <c:pt idx="76">
                  <c:v>3.1666666666666665</c:v>
                </c:pt>
                <c:pt idx="77">
                  <c:v>3.2083333333333401</c:v>
                </c:pt>
                <c:pt idx="78">
                  <c:v>3.25</c:v>
                </c:pt>
                <c:pt idx="79">
                  <c:v>3.2916666666666665</c:v>
                </c:pt>
                <c:pt idx="80">
                  <c:v>3.3333333333333335</c:v>
                </c:pt>
                <c:pt idx="81">
                  <c:v>3.3749999999999987</c:v>
                </c:pt>
                <c:pt idx="82">
                  <c:v>3.4166666666666567</c:v>
                </c:pt>
                <c:pt idx="83">
                  <c:v>3.4583333333333335</c:v>
                </c:pt>
                <c:pt idx="84">
                  <c:v>3.5</c:v>
                </c:pt>
                <c:pt idx="85">
                  <c:v>3.5416666666666665</c:v>
                </c:pt>
                <c:pt idx="86">
                  <c:v>3.5833333333333401</c:v>
                </c:pt>
                <c:pt idx="87">
                  <c:v>3.625</c:v>
                </c:pt>
                <c:pt idx="88">
                  <c:v>3.6666666666666665</c:v>
                </c:pt>
                <c:pt idx="89">
                  <c:v>3.7083333333333401</c:v>
                </c:pt>
                <c:pt idx="90">
                  <c:v>3.75</c:v>
                </c:pt>
                <c:pt idx="91">
                  <c:v>3.7916666666666665</c:v>
                </c:pt>
                <c:pt idx="92">
                  <c:v>3.8333333333333335</c:v>
                </c:pt>
                <c:pt idx="93">
                  <c:v>3.8749999999999987</c:v>
                </c:pt>
                <c:pt idx="94">
                  <c:v>3.9166666666666567</c:v>
                </c:pt>
                <c:pt idx="95">
                  <c:v>3.9583333333333335</c:v>
                </c:pt>
                <c:pt idx="96">
                  <c:v>4</c:v>
                </c:pt>
                <c:pt idx="97">
                  <c:v>4.0416666666666714</c:v>
                </c:pt>
                <c:pt idx="98">
                  <c:v>4.0833333333333544</c:v>
                </c:pt>
                <c:pt idx="99">
                  <c:v>4.1249999999999751</c:v>
                </c:pt>
                <c:pt idx="100">
                  <c:v>4.166666666666667</c:v>
                </c:pt>
                <c:pt idx="101">
                  <c:v>4.2083333333333544</c:v>
                </c:pt>
                <c:pt idx="102">
                  <c:v>4.25</c:v>
                </c:pt>
                <c:pt idx="103">
                  <c:v>4.2916666666666714</c:v>
                </c:pt>
                <c:pt idx="104">
                  <c:v>4.3333333333333544</c:v>
                </c:pt>
                <c:pt idx="105">
                  <c:v>4.375</c:v>
                </c:pt>
                <c:pt idx="106">
                  <c:v>4.4166666666666714</c:v>
                </c:pt>
                <c:pt idx="107">
                  <c:v>4.4583333333333544</c:v>
                </c:pt>
                <c:pt idx="108">
                  <c:v>4.5</c:v>
                </c:pt>
                <c:pt idx="109">
                  <c:v>4.5416666666666714</c:v>
                </c:pt>
                <c:pt idx="110">
                  <c:v>4.5833333333333544</c:v>
                </c:pt>
                <c:pt idx="111">
                  <c:v>4.6249999999999751</c:v>
                </c:pt>
                <c:pt idx="112">
                  <c:v>4.666666666666667</c:v>
                </c:pt>
                <c:pt idx="113">
                  <c:v>4.7083333333333544</c:v>
                </c:pt>
                <c:pt idx="114">
                  <c:v>4.75</c:v>
                </c:pt>
                <c:pt idx="115">
                  <c:v>4.7916666666666714</c:v>
                </c:pt>
                <c:pt idx="116">
                  <c:v>4.8333333333333544</c:v>
                </c:pt>
                <c:pt idx="117">
                  <c:v>4.875</c:v>
                </c:pt>
                <c:pt idx="118">
                  <c:v>4.9166666666666714</c:v>
                </c:pt>
                <c:pt idx="119">
                  <c:v>4.9583333333333544</c:v>
                </c:pt>
                <c:pt idx="120">
                  <c:v>5</c:v>
                </c:pt>
                <c:pt idx="121">
                  <c:v>5.0416666666666714</c:v>
                </c:pt>
                <c:pt idx="122">
                  <c:v>5.0833333333333544</c:v>
                </c:pt>
                <c:pt idx="123">
                  <c:v>5.1249999999999751</c:v>
                </c:pt>
                <c:pt idx="124">
                  <c:v>5.166666666666667</c:v>
                </c:pt>
                <c:pt idx="125">
                  <c:v>5.2083333333333544</c:v>
                </c:pt>
                <c:pt idx="126">
                  <c:v>5.25</c:v>
                </c:pt>
                <c:pt idx="127">
                  <c:v>5.2916666666666714</c:v>
                </c:pt>
                <c:pt idx="128">
                  <c:v>5.3333333333333544</c:v>
                </c:pt>
                <c:pt idx="129">
                  <c:v>5.375</c:v>
                </c:pt>
                <c:pt idx="130">
                  <c:v>5.4166666666666714</c:v>
                </c:pt>
                <c:pt idx="131">
                  <c:v>5.4583333333333544</c:v>
                </c:pt>
                <c:pt idx="132">
                  <c:v>5.5</c:v>
                </c:pt>
                <c:pt idx="133">
                  <c:v>5.5416666666666714</c:v>
                </c:pt>
                <c:pt idx="134">
                  <c:v>5.5833333333333544</c:v>
                </c:pt>
                <c:pt idx="135">
                  <c:v>5.6249999999999751</c:v>
                </c:pt>
                <c:pt idx="136">
                  <c:v>5.666666666666667</c:v>
                </c:pt>
                <c:pt idx="137">
                  <c:v>5.7083333333333544</c:v>
                </c:pt>
                <c:pt idx="138">
                  <c:v>5.75</c:v>
                </c:pt>
                <c:pt idx="139">
                  <c:v>5.7916666666666714</c:v>
                </c:pt>
                <c:pt idx="140">
                  <c:v>5.8333333333333544</c:v>
                </c:pt>
                <c:pt idx="141">
                  <c:v>5.875</c:v>
                </c:pt>
                <c:pt idx="142">
                  <c:v>5.9166666666666714</c:v>
                </c:pt>
                <c:pt idx="143">
                  <c:v>5.9583333333333544</c:v>
                </c:pt>
                <c:pt idx="144">
                  <c:v>6</c:v>
                </c:pt>
                <c:pt idx="145">
                  <c:v>6.0416666666666714</c:v>
                </c:pt>
                <c:pt idx="146">
                  <c:v>6.0833333333333544</c:v>
                </c:pt>
                <c:pt idx="147">
                  <c:v>6.1249999999999751</c:v>
                </c:pt>
                <c:pt idx="148">
                  <c:v>6.166666666666667</c:v>
                </c:pt>
                <c:pt idx="149">
                  <c:v>6.2083333333333544</c:v>
                </c:pt>
                <c:pt idx="150">
                  <c:v>6.25</c:v>
                </c:pt>
                <c:pt idx="151">
                  <c:v>6.2916666666666714</c:v>
                </c:pt>
                <c:pt idx="152">
                  <c:v>6.3333333333333544</c:v>
                </c:pt>
                <c:pt idx="153">
                  <c:v>6.375</c:v>
                </c:pt>
                <c:pt idx="154">
                  <c:v>6.4166666666666714</c:v>
                </c:pt>
                <c:pt idx="155">
                  <c:v>6.4583333333333544</c:v>
                </c:pt>
                <c:pt idx="156">
                  <c:v>6.5</c:v>
                </c:pt>
                <c:pt idx="157">
                  <c:v>6.5416666666666714</c:v>
                </c:pt>
                <c:pt idx="158">
                  <c:v>6.5833333333333544</c:v>
                </c:pt>
                <c:pt idx="159">
                  <c:v>6.6249999999999751</c:v>
                </c:pt>
                <c:pt idx="160">
                  <c:v>6.666666666666667</c:v>
                </c:pt>
                <c:pt idx="161">
                  <c:v>6.7083333333333544</c:v>
                </c:pt>
                <c:pt idx="162">
                  <c:v>6.75</c:v>
                </c:pt>
                <c:pt idx="163">
                  <c:v>6.7916666666666714</c:v>
                </c:pt>
                <c:pt idx="164">
                  <c:v>6.8333333333333544</c:v>
                </c:pt>
                <c:pt idx="165">
                  <c:v>6.875</c:v>
                </c:pt>
                <c:pt idx="166">
                  <c:v>6.9166666666666714</c:v>
                </c:pt>
                <c:pt idx="167">
                  <c:v>6.9583333333333544</c:v>
                </c:pt>
              </c:numCache>
            </c:numRef>
          </c:xVal>
          <c:yVal>
            <c:numRef>
              <c:f>'2010_day1'!$D$2:$D$169</c:f>
              <c:numCache>
                <c:formatCode>General</c:formatCode>
                <c:ptCount val="168"/>
                <c:pt idx="0">
                  <c:v>18.93</c:v>
                </c:pt>
                <c:pt idx="1">
                  <c:v>7.8599999999999985</c:v>
                </c:pt>
                <c:pt idx="2">
                  <c:v>17.010000000000005</c:v>
                </c:pt>
                <c:pt idx="3">
                  <c:v>26.93</c:v>
                </c:pt>
                <c:pt idx="4">
                  <c:v>23.99</c:v>
                </c:pt>
                <c:pt idx="5">
                  <c:v>15.950000000000006</c:v>
                </c:pt>
                <c:pt idx="6">
                  <c:v>1.4</c:v>
                </c:pt>
                <c:pt idx="7">
                  <c:v>9.8700000000000028</c:v>
                </c:pt>
                <c:pt idx="8">
                  <c:v>-1.1100000000000001</c:v>
                </c:pt>
                <c:pt idx="9">
                  <c:v>-8.98</c:v>
                </c:pt>
                <c:pt idx="10">
                  <c:v>-2.0000000000000011E-2</c:v>
                </c:pt>
                <c:pt idx="11">
                  <c:v>7.52</c:v>
                </c:pt>
                <c:pt idx="12">
                  <c:v>-5.67</c:v>
                </c:pt>
                <c:pt idx="13">
                  <c:v>2.65</c:v>
                </c:pt>
                <c:pt idx="14">
                  <c:v>18.37</c:v>
                </c:pt>
                <c:pt idx="15">
                  <c:v>9.27</c:v>
                </c:pt>
                <c:pt idx="16">
                  <c:v>-1.6800000000000046</c:v>
                </c:pt>
                <c:pt idx="17">
                  <c:v>9.57</c:v>
                </c:pt>
                <c:pt idx="18">
                  <c:v>-0.55000000000000004</c:v>
                </c:pt>
                <c:pt idx="19">
                  <c:v>14.55</c:v>
                </c:pt>
                <c:pt idx="20">
                  <c:v>26.67</c:v>
                </c:pt>
                <c:pt idx="21">
                  <c:v>8.4</c:v>
                </c:pt>
                <c:pt idx="22">
                  <c:v>13.16</c:v>
                </c:pt>
                <c:pt idx="23">
                  <c:v>21.18</c:v>
                </c:pt>
                <c:pt idx="24">
                  <c:v>15.4</c:v>
                </c:pt>
                <c:pt idx="25">
                  <c:v>24.38</c:v>
                </c:pt>
                <c:pt idx="26">
                  <c:v>12.65</c:v>
                </c:pt>
                <c:pt idx="27">
                  <c:v>20.39</c:v>
                </c:pt>
                <c:pt idx="28">
                  <c:v>22.64</c:v>
                </c:pt>
                <c:pt idx="29">
                  <c:v>31.59</c:v>
                </c:pt>
                <c:pt idx="30">
                  <c:v>5.28</c:v>
                </c:pt>
                <c:pt idx="31">
                  <c:v>-0.75000000000000244</c:v>
                </c:pt>
                <c:pt idx="32">
                  <c:v>-1.83</c:v>
                </c:pt>
                <c:pt idx="33">
                  <c:v>5.1599999999999975</c:v>
                </c:pt>
                <c:pt idx="34">
                  <c:v>-3.84</c:v>
                </c:pt>
                <c:pt idx="35">
                  <c:v>13.28</c:v>
                </c:pt>
                <c:pt idx="36">
                  <c:v>5.51</c:v>
                </c:pt>
                <c:pt idx="37">
                  <c:v>9.94</c:v>
                </c:pt>
                <c:pt idx="38">
                  <c:v>4.8899999999999997</c:v>
                </c:pt>
                <c:pt idx="39">
                  <c:v>-4.5999999999999996</c:v>
                </c:pt>
                <c:pt idx="40">
                  <c:v>3.06</c:v>
                </c:pt>
                <c:pt idx="41">
                  <c:v>9.65</c:v>
                </c:pt>
                <c:pt idx="42">
                  <c:v>12.52</c:v>
                </c:pt>
                <c:pt idx="43">
                  <c:v>26.650000000000031</c:v>
                </c:pt>
                <c:pt idx="44">
                  <c:v>26.35</c:v>
                </c:pt>
                <c:pt idx="45">
                  <c:v>21.650000000000031</c:v>
                </c:pt>
                <c:pt idx="46">
                  <c:v>16.600000000000001</c:v>
                </c:pt>
                <c:pt idx="47">
                  <c:v>21.27</c:v>
                </c:pt>
                <c:pt idx="48">
                  <c:v>33.910000000000004</c:v>
                </c:pt>
                <c:pt idx="49">
                  <c:v>23.919999999999987</c:v>
                </c:pt>
                <c:pt idx="50">
                  <c:v>31.09</c:v>
                </c:pt>
                <c:pt idx="51">
                  <c:v>40.57</c:v>
                </c:pt>
                <c:pt idx="52">
                  <c:v>37.339999999999996</c:v>
                </c:pt>
                <c:pt idx="53">
                  <c:v>27.51</c:v>
                </c:pt>
                <c:pt idx="54">
                  <c:v>7.95</c:v>
                </c:pt>
                <c:pt idx="55">
                  <c:v>10.09</c:v>
                </c:pt>
                <c:pt idx="56">
                  <c:v>11.83</c:v>
                </c:pt>
                <c:pt idx="57">
                  <c:v>7.74</c:v>
                </c:pt>
                <c:pt idx="58">
                  <c:v>24.3</c:v>
                </c:pt>
                <c:pt idx="59">
                  <c:v>9.92</c:v>
                </c:pt>
                <c:pt idx="60">
                  <c:v>-0.26</c:v>
                </c:pt>
                <c:pt idx="61">
                  <c:v>5.95</c:v>
                </c:pt>
                <c:pt idx="62">
                  <c:v>6.79</c:v>
                </c:pt>
                <c:pt idx="63">
                  <c:v>6.58</c:v>
                </c:pt>
                <c:pt idx="64">
                  <c:v>4.68</c:v>
                </c:pt>
                <c:pt idx="65">
                  <c:v>4.8599999999999985</c:v>
                </c:pt>
                <c:pt idx="66">
                  <c:v>5.42</c:v>
                </c:pt>
                <c:pt idx="67">
                  <c:v>26.35</c:v>
                </c:pt>
                <c:pt idx="68">
                  <c:v>23.68</c:v>
                </c:pt>
                <c:pt idx="69">
                  <c:v>26.959999999999987</c:v>
                </c:pt>
                <c:pt idx="70">
                  <c:v>26.91</c:v>
                </c:pt>
                <c:pt idx="71">
                  <c:v>25.57</c:v>
                </c:pt>
                <c:pt idx="72">
                  <c:v>22.59</c:v>
                </c:pt>
                <c:pt idx="73">
                  <c:v>18.95</c:v>
                </c:pt>
                <c:pt idx="74">
                  <c:v>22.919999999999987</c:v>
                </c:pt>
                <c:pt idx="75">
                  <c:v>24.06</c:v>
                </c:pt>
                <c:pt idx="76">
                  <c:v>27.87</c:v>
                </c:pt>
                <c:pt idx="77">
                  <c:v>26.03</c:v>
                </c:pt>
                <c:pt idx="78">
                  <c:v>9.3600000000000048</c:v>
                </c:pt>
                <c:pt idx="79">
                  <c:v>4.75</c:v>
                </c:pt>
                <c:pt idx="80">
                  <c:v>9.31</c:v>
                </c:pt>
                <c:pt idx="81">
                  <c:v>7.04</c:v>
                </c:pt>
                <c:pt idx="82">
                  <c:v>4.1599999999999975</c:v>
                </c:pt>
                <c:pt idx="83">
                  <c:v>5.39</c:v>
                </c:pt>
                <c:pt idx="84">
                  <c:v>8.98</c:v>
                </c:pt>
                <c:pt idx="85">
                  <c:v>0.49000000000000032</c:v>
                </c:pt>
                <c:pt idx="86">
                  <c:v>7.6499999999999995</c:v>
                </c:pt>
                <c:pt idx="87">
                  <c:v>0.42000000000000032</c:v>
                </c:pt>
                <c:pt idx="88">
                  <c:v>-0.1</c:v>
                </c:pt>
                <c:pt idx="89">
                  <c:v>0.28000000000000008</c:v>
                </c:pt>
                <c:pt idx="90">
                  <c:v>2.04</c:v>
                </c:pt>
                <c:pt idx="91">
                  <c:v>23.459999999999987</c:v>
                </c:pt>
                <c:pt idx="92">
                  <c:v>23.419999999999987</c:v>
                </c:pt>
                <c:pt idx="93">
                  <c:v>25.99</c:v>
                </c:pt>
                <c:pt idx="94">
                  <c:v>14.08</c:v>
                </c:pt>
                <c:pt idx="95">
                  <c:v>19.77</c:v>
                </c:pt>
                <c:pt idx="96">
                  <c:v>20.72</c:v>
                </c:pt>
                <c:pt idx="97">
                  <c:v>19.09</c:v>
                </c:pt>
                <c:pt idx="98">
                  <c:v>28.29</c:v>
                </c:pt>
                <c:pt idx="99">
                  <c:v>33.83</c:v>
                </c:pt>
                <c:pt idx="100">
                  <c:v>31.27</c:v>
                </c:pt>
                <c:pt idx="101">
                  <c:v>21.75</c:v>
                </c:pt>
                <c:pt idx="102">
                  <c:v>8.6</c:v>
                </c:pt>
                <c:pt idx="103">
                  <c:v>-9.15</c:v>
                </c:pt>
                <c:pt idx="104">
                  <c:v>-4.3899999999999997</c:v>
                </c:pt>
                <c:pt idx="105">
                  <c:v>-3.8899999999999997</c:v>
                </c:pt>
                <c:pt idx="106">
                  <c:v>6.2700000000000014</c:v>
                </c:pt>
                <c:pt idx="107">
                  <c:v>12.3</c:v>
                </c:pt>
                <c:pt idx="108">
                  <c:v>2.52</c:v>
                </c:pt>
                <c:pt idx="109">
                  <c:v>6.1099999999999985</c:v>
                </c:pt>
                <c:pt idx="110">
                  <c:v>11.51</c:v>
                </c:pt>
                <c:pt idx="111">
                  <c:v>24.84</c:v>
                </c:pt>
                <c:pt idx="112">
                  <c:v>6.63</c:v>
                </c:pt>
                <c:pt idx="113">
                  <c:v>4.28</c:v>
                </c:pt>
                <c:pt idx="114">
                  <c:v>3.27</c:v>
                </c:pt>
                <c:pt idx="115">
                  <c:v>20.38</c:v>
                </c:pt>
                <c:pt idx="116">
                  <c:v>39.51</c:v>
                </c:pt>
                <c:pt idx="117">
                  <c:v>23.02</c:v>
                </c:pt>
                <c:pt idx="118">
                  <c:v>22.97</c:v>
                </c:pt>
                <c:pt idx="119">
                  <c:v>24.959999999999987</c:v>
                </c:pt>
                <c:pt idx="120">
                  <c:v>13.92</c:v>
                </c:pt>
                <c:pt idx="121">
                  <c:v>18.260000000000002</c:v>
                </c:pt>
                <c:pt idx="122">
                  <c:v>25.18</c:v>
                </c:pt>
                <c:pt idx="123">
                  <c:v>23.830000000000005</c:v>
                </c:pt>
                <c:pt idx="124">
                  <c:v>32.449999999999996</c:v>
                </c:pt>
                <c:pt idx="125">
                  <c:v>20.87</c:v>
                </c:pt>
                <c:pt idx="126">
                  <c:v>15.75</c:v>
                </c:pt>
                <c:pt idx="127">
                  <c:v>4.95</c:v>
                </c:pt>
                <c:pt idx="128">
                  <c:v>-8.0000000000000043E-2</c:v>
                </c:pt>
                <c:pt idx="129">
                  <c:v>11.96</c:v>
                </c:pt>
                <c:pt idx="130">
                  <c:v>6.31</c:v>
                </c:pt>
                <c:pt idx="131">
                  <c:v>-6.1899999999999995</c:v>
                </c:pt>
                <c:pt idx="132">
                  <c:v>-5.6499999999999995</c:v>
                </c:pt>
                <c:pt idx="133">
                  <c:v>11.98</c:v>
                </c:pt>
                <c:pt idx="134">
                  <c:v>4.3899999999999997</c:v>
                </c:pt>
                <c:pt idx="135">
                  <c:v>3.53</c:v>
                </c:pt>
                <c:pt idx="136">
                  <c:v>10.130000000000001</c:v>
                </c:pt>
                <c:pt idx="137">
                  <c:v>6.46</c:v>
                </c:pt>
                <c:pt idx="138">
                  <c:v>2.86</c:v>
                </c:pt>
                <c:pt idx="139">
                  <c:v>23.04</c:v>
                </c:pt>
                <c:pt idx="140">
                  <c:v>20.95</c:v>
                </c:pt>
                <c:pt idx="141">
                  <c:v>26.979999999999986</c:v>
                </c:pt>
                <c:pt idx="142">
                  <c:v>12.4</c:v>
                </c:pt>
                <c:pt idx="143">
                  <c:v>17.62</c:v>
                </c:pt>
                <c:pt idx="144">
                  <c:v>15.05</c:v>
                </c:pt>
                <c:pt idx="145">
                  <c:v>17.43</c:v>
                </c:pt>
                <c:pt idx="146">
                  <c:v>15</c:v>
                </c:pt>
                <c:pt idx="147">
                  <c:v>20.350000000000001</c:v>
                </c:pt>
                <c:pt idx="148">
                  <c:v>16.979999999999986</c:v>
                </c:pt>
                <c:pt idx="149">
                  <c:v>20.12</c:v>
                </c:pt>
                <c:pt idx="150">
                  <c:v>9.3700000000000028</c:v>
                </c:pt>
                <c:pt idx="151">
                  <c:v>12.17</c:v>
                </c:pt>
                <c:pt idx="152">
                  <c:v>4.1399999999999997</c:v>
                </c:pt>
                <c:pt idx="153">
                  <c:v>-0.42000000000000032</c:v>
                </c:pt>
                <c:pt idx="154">
                  <c:v>-10.850000000000026</c:v>
                </c:pt>
                <c:pt idx="155">
                  <c:v>12.49</c:v>
                </c:pt>
                <c:pt idx="156">
                  <c:v>15.79</c:v>
                </c:pt>
                <c:pt idx="157">
                  <c:v>4.91</c:v>
                </c:pt>
                <c:pt idx="158">
                  <c:v>9</c:v>
                </c:pt>
                <c:pt idx="159">
                  <c:v>13.850000000000026</c:v>
                </c:pt>
                <c:pt idx="160">
                  <c:v>-0.41000000000000031</c:v>
                </c:pt>
                <c:pt idx="161">
                  <c:v>0.17</c:v>
                </c:pt>
                <c:pt idx="162">
                  <c:v>-8.76</c:v>
                </c:pt>
                <c:pt idx="163">
                  <c:v>16.559999999999999</c:v>
                </c:pt>
                <c:pt idx="164">
                  <c:v>28.110000000000031</c:v>
                </c:pt>
                <c:pt idx="165">
                  <c:v>15.58</c:v>
                </c:pt>
                <c:pt idx="166">
                  <c:v>18.71</c:v>
                </c:pt>
                <c:pt idx="167">
                  <c:v>22.74</c:v>
                </c:pt>
              </c:numCache>
            </c:numRef>
          </c:yVal>
          <c:smooth val="0"/>
        </c:ser>
        <c:dLbls>
          <c:showLegendKey val="0"/>
          <c:showVal val="0"/>
          <c:showCatName val="0"/>
          <c:showSerName val="0"/>
          <c:showPercent val="0"/>
          <c:showBubbleSize val="0"/>
        </c:dLbls>
        <c:axId val="154875392"/>
        <c:axId val="154877312"/>
      </c:scatterChart>
      <c:valAx>
        <c:axId val="154875392"/>
        <c:scaling>
          <c:orientation val="minMax"/>
          <c:max val="7"/>
        </c:scaling>
        <c:delete val="0"/>
        <c:axPos val="b"/>
        <c:title>
          <c:tx>
            <c:rich>
              <a:bodyPr/>
              <a:lstStyle/>
              <a:p>
                <a:pPr>
                  <a:defRPr/>
                </a:pPr>
                <a:r>
                  <a:rPr lang="en-US" dirty="0"/>
                  <a:t>Time </a:t>
                </a:r>
                <a:r>
                  <a:rPr lang="en-US" dirty="0" smtClean="0"/>
                  <a:t>(Days since</a:t>
                </a:r>
                <a:r>
                  <a:rPr lang="en-US" baseline="0" dirty="0" smtClean="0"/>
                  <a:t> midnight, January 1, 2010</a:t>
                </a:r>
                <a:r>
                  <a:rPr lang="en-US" baseline="0" dirty="0"/>
                  <a:t>)</a:t>
                </a:r>
                <a:endParaRPr lang="en-US" dirty="0"/>
              </a:p>
            </c:rich>
          </c:tx>
          <c:layout/>
          <c:overlay val="0"/>
        </c:title>
        <c:numFmt formatCode="General" sourceLinked="1"/>
        <c:majorTickMark val="out"/>
        <c:minorTickMark val="none"/>
        <c:tickLblPos val="nextTo"/>
        <c:crossAx val="154877312"/>
        <c:crosses val="autoZero"/>
        <c:crossBetween val="midCat"/>
      </c:valAx>
      <c:valAx>
        <c:axId val="154877312"/>
        <c:scaling>
          <c:orientation val="minMax"/>
        </c:scaling>
        <c:delete val="0"/>
        <c:axPos val="l"/>
        <c:majorGridlines/>
        <c:title>
          <c:tx>
            <c:rich>
              <a:bodyPr rot="-5400000" vert="horz"/>
              <a:lstStyle/>
              <a:p>
                <a:pPr>
                  <a:defRPr/>
                </a:pPr>
                <a:r>
                  <a:rPr lang="en-US"/>
                  <a:t>Ozone VMR</a:t>
                </a:r>
              </a:p>
            </c:rich>
          </c:tx>
          <c:layout/>
          <c:overlay val="0"/>
        </c:title>
        <c:numFmt formatCode="General" sourceLinked="1"/>
        <c:majorTickMark val="out"/>
        <c:minorTickMark val="none"/>
        <c:tickLblPos val="nextTo"/>
        <c:crossAx val="154875392"/>
        <c:crosses val="autoZero"/>
        <c:crossBetween val="midCat"/>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Daily</a:t>
            </a:r>
            <a:r>
              <a:rPr lang="en-US" baseline="0"/>
              <a:t> Mesospheric Ozone, Days 1-7, 2010 (Averaged)</a:t>
            </a:r>
            <a:endParaRPr lang="en-US"/>
          </a:p>
        </c:rich>
      </c:tx>
      <c:layout>
        <c:manualLayout>
          <c:xMode val="edge"/>
          <c:yMode val="edge"/>
          <c:x val="0.14820822397200423"/>
          <c:y val="2.9178722354883731E-2"/>
        </c:manualLayout>
      </c:layout>
      <c:overlay val="0"/>
    </c:title>
    <c:autoTitleDeleted val="0"/>
    <c:plotArea>
      <c:layout/>
      <c:scatterChart>
        <c:scatterStyle val="lineMarker"/>
        <c:varyColors val="0"/>
        <c:ser>
          <c:idx val="0"/>
          <c:order val="0"/>
          <c:spPr>
            <a:ln w="28575">
              <a:noFill/>
            </a:ln>
          </c:spPr>
          <c:errBars>
            <c:errDir val="y"/>
            <c:errBarType val="both"/>
            <c:errValType val="cust"/>
            <c:noEndCap val="0"/>
            <c:plus>
              <c:numRef>
                <c:f>'2010_day1'!$K$2:$K$25</c:f>
                <c:numCache>
                  <c:formatCode>General</c:formatCode>
                  <c:ptCount val="24"/>
                  <c:pt idx="0">
                    <c:v>1.7098030677865346</c:v>
                  </c:pt>
                  <c:pt idx="1">
                    <c:v>1.8426339842736001</c:v>
                  </c:pt>
                  <c:pt idx="2">
                    <c:v>1.7224122856135964</c:v>
                  </c:pt>
                  <c:pt idx="3">
                    <c:v>1.732606859796026</c:v>
                  </c:pt>
                  <c:pt idx="4">
                    <c:v>1.8617508766026167</c:v>
                  </c:pt>
                  <c:pt idx="5">
                    <c:v>2.0249918115228867</c:v>
                  </c:pt>
                  <c:pt idx="6">
                    <c:v>2.0346453333819663</c:v>
                  </c:pt>
                  <c:pt idx="7">
                    <c:v>2.1710488389772538</c:v>
                  </c:pt>
                  <c:pt idx="8">
                    <c:v>2.0695331229383056</c:v>
                  </c:pt>
                  <c:pt idx="9">
                    <c:v>2.5147613186535058</c:v>
                  </c:pt>
                  <c:pt idx="10">
                    <c:v>2.3258796887480178</c:v>
                  </c:pt>
                  <c:pt idx="11">
                    <c:v>2.4692666018517335</c:v>
                  </c:pt>
                  <c:pt idx="12">
                    <c:v>2.5200603329350382</c:v>
                  </c:pt>
                  <c:pt idx="13">
                    <c:v>2.5597369125018474</c:v>
                  </c:pt>
                  <c:pt idx="14">
                    <c:v>2.4830971444088585</c:v>
                  </c:pt>
                  <c:pt idx="15">
                    <c:v>2.2891380607609841</c:v>
                  </c:pt>
                  <c:pt idx="16">
                    <c:v>2.2273018361658492</c:v>
                  </c:pt>
                  <c:pt idx="17">
                    <c:v>2.1025091909333438</c:v>
                  </c:pt>
                  <c:pt idx="18">
                    <c:v>2.1067316790106276</c:v>
                  </c:pt>
                  <c:pt idx="19">
                    <c:v>1.8837397671133032</c:v>
                  </c:pt>
                  <c:pt idx="20">
                    <c:v>1.7924433216212219</c:v>
                  </c:pt>
                  <c:pt idx="21">
                    <c:v>1.8347212433545068</c:v>
                  </c:pt>
                  <c:pt idx="22">
                    <c:v>1.8515696595271813</c:v>
                  </c:pt>
                  <c:pt idx="23">
                    <c:v>1.7119597315500676</c:v>
                  </c:pt>
                </c:numCache>
              </c:numRef>
            </c:plus>
            <c:minus>
              <c:numRef>
                <c:f>'2010_day1'!$K$2:$K$25</c:f>
                <c:numCache>
                  <c:formatCode>General</c:formatCode>
                  <c:ptCount val="24"/>
                  <c:pt idx="0">
                    <c:v>1.7098030677865346</c:v>
                  </c:pt>
                  <c:pt idx="1">
                    <c:v>1.8426339842736001</c:v>
                  </c:pt>
                  <c:pt idx="2">
                    <c:v>1.7224122856135964</c:v>
                  </c:pt>
                  <c:pt idx="3">
                    <c:v>1.732606859796026</c:v>
                  </c:pt>
                  <c:pt idx="4">
                    <c:v>1.8617508766026167</c:v>
                  </c:pt>
                  <c:pt idx="5">
                    <c:v>2.0249918115228867</c:v>
                  </c:pt>
                  <c:pt idx="6">
                    <c:v>2.0346453333819663</c:v>
                  </c:pt>
                  <c:pt idx="7">
                    <c:v>2.1710488389772538</c:v>
                  </c:pt>
                  <c:pt idx="8">
                    <c:v>2.0695331229383056</c:v>
                  </c:pt>
                  <c:pt idx="9">
                    <c:v>2.5147613186535058</c:v>
                  </c:pt>
                  <c:pt idx="10">
                    <c:v>2.3258796887480178</c:v>
                  </c:pt>
                  <c:pt idx="11">
                    <c:v>2.4692666018517335</c:v>
                  </c:pt>
                  <c:pt idx="12">
                    <c:v>2.5200603329350382</c:v>
                  </c:pt>
                  <c:pt idx="13">
                    <c:v>2.5597369125018474</c:v>
                  </c:pt>
                  <c:pt idx="14">
                    <c:v>2.4830971444088585</c:v>
                  </c:pt>
                  <c:pt idx="15">
                    <c:v>2.2891380607609841</c:v>
                  </c:pt>
                  <c:pt idx="16">
                    <c:v>2.2273018361658492</c:v>
                  </c:pt>
                  <c:pt idx="17">
                    <c:v>2.1025091909333438</c:v>
                  </c:pt>
                  <c:pt idx="18">
                    <c:v>2.1067316790106276</c:v>
                  </c:pt>
                  <c:pt idx="19">
                    <c:v>1.8837397671133032</c:v>
                  </c:pt>
                  <c:pt idx="20">
                    <c:v>1.7924433216212219</c:v>
                  </c:pt>
                  <c:pt idx="21">
                    <c:v>1.8347212433545068</c:v>
                  </c:pt>
                  <c:pt idx="22">
                    <c:v>1.8515696595271813</c:v>
                  </c:pt>
                  <c:pt idx="23">
                    <c:v>1.7119597315500676</c:v>
                  </c:pt>
                </c:numCache>
              </c:numRef>
            </c:minus>
          </c:errBars>
          <c:xVal>
            <c:numRef>
              <c:f>'2010_day1'!$B$2:$B$25</c:f>
              <c:numCache>
                <c:formatCode>General</c:formatCode>
                <c:ptCount val="24"/>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numCache>
            </c:numRef>
          </c:xVal>
          <c:yVal>
            <c:numRef>
              <c:f>'2010_day1'!$J$2:$J$25</c:f>
              <c:numCache>
                <c:formatCode>General</c:formatCode>
                <c:ptCount val="24"/>
                <c:pt idx="0">
                  <c:v>17.564999999999987</c:v>
                </c:pt>
                <c:pt idx="1">
                  <c:v>16.236250000000005</c:v>
                </c:pt>
                <c:pt idx="2">
                  <c:v>19.017500000000005</c:v>
                </c:pt>
                <c:pt idx="3">
                  <c:v>23.744999999999987</c:v>
                </c:pt>
                <c:pt idx="4">
                  <c:v>24.067499999999917</c:v>
                </c:pt>
                <c:pt idx="5">
                  <c:v>20.477499999999921</c:v>
                </c:pt>
                <c:pt idx="6">
                  <c:v>7.2137499999999992</c:v>
                </c:pt>
                <c:pt idx="7">
                  <c:v>3.9912499999999862</c:v>
                </c:pt>
                <c:pt idx="8">
                  <c:v>2.2337500000000001</c:v>
                </c:pt>
                <c:pt idx="9">
                  <c:v>2.3262499999999839</c:v>
                </c:pt>
                <c:pt idx="10">
                  <c:v>3.2912499999999967</c:v>
                </c:pt>
                <c:pt idx="11">
                  <c:v>6.8387500000000001</c:v>
                </c:pt>
                <c:pt idx="12">
                  <c:v>2.6524999999999967</c:v>
                </c:pt>
                <c:pt idx="13">
                  <c:v>5.2537500000000001</c:v>
                </c:pt>
                <c:pt idx="14">
                  <c:v>7.824999999999978</c:v>
                </c:pt>
                <c:pt idx="15">
                  <c:v>6.7362500000000134</c:v>
                </c:pt>
                <c:pt idx="16">
                  <c:v>2.7887499999999998</c:v>
                </c:pt>
                <c:pt idx="17">
                  <c:v>4.4087500000000004</c:v>
                </c:pt>
                <c:pt idx="18">
                  <c:v>2.0999999999999988</c:v>
                </c:pt>
                <c:pt idx="19">
                  <c:v>18.873750000000001</c:v>
                </c:pt>
                <c:pt idx="20">
                  <c:v>23.58625</c:v>
                </c:pt>
                <c:pt idx="21">
                  <c:v>18.572500000000002</c:v>
                </c:pt>
                <c:pt idx="22">
                  <c:v>15.603750000000002</c:v>
                </c:pt>
                <c:pt idx="23">
                  <c:v>19.138750000000005</c:v>
                </c:pt>
              </c:numCache>
            </c:numRef>
          </c:yVal>
          <c:smooth val="0"/>
        </c:ser>
        <c:dLbls>
          <c:showLegendKey val="0"/>
          <c:showVal val="0"/>
          <c:showCatName val="0"/>
          <c:showSerName val="0"/>
          <c:showPercent val="0"/>
          <c:showBubbleSize val="0"/>
        </c:dLbls>
        <c:axId val="154913408"/>
        <c:axId val="154915584"/>
      </c:scatterChart>
      <c:valAx>
        <c:axId val="154913408"/>
        <c:scaling>
          <c:orientation val="minMax"/>
        </c:scaling>
        <c:delete val="0"/>
        <c:axPos val="b"/>
        <c:title>
          <c:tx>
            <c:rich>
              <a:bodyPr/>
              <a:lstStyle/>
              <a:p>
                <a:pPr>
                  <a:defRPr/>
                </a:pPr>
                <a:r>
                  <a:rPr lang="en-US"/>
                  <a:t>Time</a:t>
                </a:r>
                <a:r>
                  <a:rPr lang="en-US" baseline="0"/>
                  <a:t> (Hours)</a:t>
                </a:r>
                <a:endParaRPr lang="en-US"/>
              </a:p>
            </c:rich>
          </c:tx>
          <c:layout/>
          <c:overlay val="0"/>
        </c:title>
        <c:numFmt formatCode="General" sourceLinked="1"/>
        <c:majorTickMark val="out"/>
        <c:minorTickMark val="none"/>
        <c:tickLblPos val="nextTo"/>
        <c:crossAx val="154915584"/>
        <c:crosses val="autoZero"/>
        <c:crossBetween val="midCat"/>
      </c:valAx>
      <c:valAx>
        <c:axId val="154915584"/>
        <c:scaling>
          <c:orientation val="minMax"/>
        </c:scaling>
        <c:delete val="0"/>
        <c:axPos val="l"/>
        <c:majorGridlines/>
        <c:title>
          <c:tx>
            <c:rich>
              <a:bodyPr rot="-5400000" vert="horz"/>
              <a:lstStyle/>
              <a:p>
                <a:pPr>
                  <a:defRPr/>
                </a:pPr>
                <a:r>
                  <a:rPr lang="en-US"/>
                  <a:t>Ozone VMR</a:t>
                </a:r>
              </a:p>
            </c:rich>
          </c:tx>
          <c:layout/>
          <c:overlay val="0"/>
        </c:title>
        <c:numFmt formatCode="General" sourceLinked="1"/>
        <c:majorTickMark val="out"/>
        <c:minorTickMark val="none"/>
        <c:tickLblPos val="nextTo"/>
        <c:crossAx val="154913408"/>
        <c:crosses val="autoZero"/>
        <c:crossBetween val="midCat"/>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Monthly</a:t>
            </a:r>
            <a:r>
              <a:rPr lang="en-US" baseline="0" dirty="0"/>
              <a:t> </a:t>
            </a:r>
            <a:r>
              <a:rPr lang="en-US" baseline="0" dirty="0" smtClean="0"/>
              <a:t>Average Temperature</a:t>
            </a:r>
            <a:endParaRPr lang="en-US" dirty="0"/>
          </a:p>
        </c:rich>
      </c:tx>
      <c:layout>
        <c:manualLayout>
          <c:xMode val="edge"/>
          <c:yMode val="edge"/>
          <c:x val="0.21173368953880825"/>
          <c:y val="3.1977949483233237E-2"/>
        </c:manualLayout>
      </c:layout>
      <c:overlay val="0"/>
    </c:title>
    <c:autoTitleDeleted val="0"/>
    <c:plotArea>
      <c:layout/>
      <c:scatterChart>
        <c:scatterStyle val="lineMarker"/>
        <c:varyColors val="0"/>
        <c:ser>
          <c:idx val="0"/>
          <c:order val="0"/>
          <c:spPr>
            <a:ln w="28575">
              <a:noFill/>
            </a:ln>
          </c:spPr>
          <c:errBars>
            <c:errDir val="y"/>
            <c:errBarType val="both"/>
            <c:errValType val="cust"/>
            <c:noEndCap val="0"/>
            <c:plus>
              <c:numRef>
                <c:f>Sheet3!$AB$5:$AB$16</c:f>
                <c:numCache>
                  <c:formatCode>General</c:formatCode>
                  <c:ptCount val="12"/>
                  <c:pt idx="0">
                    <c:v>5</c:v>
                  </c:pt>
                  <c:pt idx="1">
                    <c:v>2.4462982238476148</c:v>
                  </c:pt>
                  <c:pt idx="2">
                    <c:v>2.5860201081971512</c:v>
                  </c:pt>
                  <c:pt idx="3">
                    <c:v>2.4206145913796355</c:v>
                  </c:pt>
                  <c:pt idx="4">
                    <c:v>2.9580398915498067</c:v>
                  </c:pt>
                  <c:pt idx="5">
                    <c:v>1.9960899278339224</c:v>
                  </c:pt>
                  <c:pt idx="6">
                    <c:v>2.6457513110645912</c:v>
                  </c:pt>
                  <c:pt idx="7">
                    <c:v>1.8405855323893041</c:v>
                  </c:pt>
                  <c:pt idx="8">
                    <c:v>1.5907898179514348</c:v>
                  </c:pt>
                  <c:pt idx="9">
                    <c:v>2.2677868380553816</c:v>
                  </c:pt>
                  <c:pt idx="10">
                    <c:v>2.3733211036908783</c:v>
                  </c:pt>
                  <c:pt idx="11">
                    <c:v>2.8499910490371452</c:v>
                  </c:pt>
                </c:numCache>
              </c:numRef>
            </c:plus>
            <c:minus>
              <c:numRef>
                <c:f>Sheet3!$AD$5:$AD$16</c:f>
                <c:numCache>
                  <c:formatCode>General</c:formatCode>
                  <c:ptCount val="12"/>
                  <c:pt idx="0">
                    <c:v>5</c:v>
                  </c:pt>
                  <c:pt idx="1">
                    <c:v>2.4462982238476148</c:v>
                  </c:pt>
                  <c:pt idx="2">
                    <c:v>2.5860201081971512</c:v>
                  </c:pt>
                  <c:pt idx="3">
                    <c:v>2.4206145913796355</c:v>
                  </c:pt>
                  <c:pt idx="4">
                    <c:v>2.9580398915498067</c:v>
                  </c:pt>
                  <c:pt idx="5">
                    <c:v>1.9960899278339224</c:v>
                  </c:pt>
                  <c:pt idx="6">
                    <c:v>2.6457513110645912</c:v>
                  </c:pt>
                  <c:pt idx="7">
                    <c:v>1.8405855323893041</c:v>
                  </c:pt>
                  <c:pt idx="8">
                    <c:v>1.5907898179514348</c:v>
                  </c:pt>
                  <c:pt idx="9">
                    <c:v>2.2677868380553816</c:v>
                  </c:pt>
                  <c:pt idx="10">
                    <c:v>2.3733211036908783</c:v>
                  </c:pt>
                  <c:pt idx="11">
                    <c:v>2.8499910490371452</c:v>
                  </c:pt>
                </c:numCache>
              </c:numRef>
            </c:minus>
          </c:errBars>
          <c:yVal>
            <c:numRef>
              <c:f>Sheet3!$Z$5:$Z$16</c:f>
              <c:numCache>
                <c:formatCode>0</c:formatCode>
                <c:ptCount val="12"/>
                <c:pt idx="0">
                  <c:v>25</c:v>
                </c:pt>
                <c:pt idx="1">
                  <c:v>27.375</c:v>
                </c:pt>
                <c:pt idx="2">
                  <c:v>36.25</c:v>
                </c:pt>
                <c:pt idx="3">
                  <c:v>47.875</c:v>
                </c:pt>
                <c:pt idx="4">
                  <c:v>56.5</c:v>
                </c:pt>
                <c:pt idx="5">
                  <c:v>66.374999999999986</c:v>
                </c:pt>
                <c:pt idx="6">
                  <c:v>72</c:v>
                </c:pt>
                <c:pt idx="7">
                  <c:v>70.571428571428243</c:v>
                </c:pt>
                <c:pt idx="8">
                  <c:v>62.428571428571608</c:v>
                </c:pt>
                <c:pt idx="9">
                  <c:v>51</c:v>
                </c:pt>
                <c:pt idx="10">
                  <c:v>42.285714285714285</c:v>
                </c:pt>
                <c:pt idx="11">
                  <c:v>31.142857142857221</c:v>
                </c:pt>
              </c:numCache>
            </c:numRef>
          </c:yVal>
          <c:smooth val="0"/>
        </c:ser>
        <c:dLbls>
          <c:showLegendKey val="0"/>
          <c:showVal val="0"/>
          <c:showCatName val="0"/>
          <c:showSerName val="0"/>
          <c:showPercent val="0"/>
          <c:showBubbleSize val="0"/>
        </c:dLbls>
        <c:axId val="154807680"/>
        <c:axId val="154825856"/>
      </c:scatterChart>
      <c:valAx>
        <c:axId val="154807680"/>
        <c:scaling>
          <c:orientation val="minMax"/>
        </c:scaling>
        <c:delete val="0"/>
        <c:axPos val="b"/>
        <c:majorTickMark val="out"/>
        <c:minorTickMark val="none"/>
        <c:tickLblPos val="nextTo"/>
        <c:crossAx val="154825856"/>
        <c:crosses val="autoZero"/>
        <c:crossBetween val="midCat"/>
      </c:valAx>
      <c:valAx>
        <c:axId val="154825856"/>
        <c:scaling>
          <c:orientation val="minMax"/>
        </c:scaling>
        <c:delete val="0"/>
        <c:axPos val="l"/>
        <c:majorGridlines/>
        <c:title>
          <c:tx>
            <c:rich>
              <a:bodyPr rot="-5400000" vert="horz"/>
              <a:lstStyle/>
              <a:p>
                <a:pPr>
                  <a:defRPr/>
                </a:pPr>
                <a:r>
                  <a:rPr lang="en-US"/>
                  <a:t>Average Daily Temp (°F)</a:t>
                </a:r>
              </a:p>
            </c:rich>
          </c:tx>
          <c:layout/>
          <c:overlay val="0"/>
        </c:title>
        <c:numFmt formatCode="0" sourceLinked="1"/>
        <c:majorTickMark val="out"/>
        <c:minorTickMark val="none"/>
        <c:tickLblPos val="nextTo"/>
        <c:crossAx val="154807680"/>
        <c:crosses val="autoZero"/>
        <c:crossBetween val="midCat"/>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Sheet1!$E$2</c:f>
              <c:strCache>
                <c:ptCount val="1"/>
              </c:strCache>
            </c:strRef>
          </c:tx>
          <c:xVal>
            <c:numRef>
              <c:f>Sheet1!$D$3:$D$8</c:f>
              <c:numCache>
                <c:formatCode>0.00E+00</c:formatCode>
                <c:ptCount val="6"/>
                <c:pt idx="1">
                  <c:v>1.200000000000019E-11</c:v>
                </c:pt>
                <c:pt idx="2">
                  <c:v>1.7800000000000235E-8</c:v>
                </c:pt>
                <c:pt idx="3">
                  <c:v>3.6700000000000314E-6</c:v>
                </c:pt>
                <c:pt idx="4">
                  <c:v>8.6300000000000963E-10</c:v>
                </c:pt>
                <c:pt idx="5">
                  <c:v>6.2400000000000541E-5</c:v>
                </c:pt>
              </c:numCache>
            </c:numRef>
          </c:xVal>
          <c:yVal>
            <c:numRef>
              <c:f>Sheet1!$E$3:$E$8</c:f>
            </c:numRef>
          </c:yVal>
          <c:smooth val="0"/>
        </c:ser>
        <c:ser>
          <c:idx val="1"/>
          <c:order val="1"/>
          <c:tx>
            <c:strRef>
              <c:f>Sheet1!$F$2</c:f>
              <c:strCache>
                <c:ptCount val="1"/>
                <c:pt idx="0">
                  <c:v>decibels (dB)</c:v>
                </c:pt>
              </c:strCache>
            </c:strRef>
          </c:tx>
          <c:spPr>
            <a:ln w="28575">
              <a:noFill/>
            </a:ln>
          </c:spPr>
          <c:xVal>
            <c:numRef>
              <c:f>Sheet1!$D$3:$D$8</c:f>
              <c:numCache>
                <c:formatCode>0.00E+00</c:formatCode>
                <c:ptCount val="6"/>
                <c:pt idx="1">
                  <c:v>1.200000000000019E-11</c:v>
                </c:pt>
                <c:pt idx="2">
                  <c:v>1.7800000000000235E-8</c:v>
                </c:pt>
                <c:pt idx="3">
                  <c:v>3.6700000000000314E-6</c:v>
                </c:pt>
                <c:pt idx="4">
                  <c:v>8.6300000000000963E-10</c:v>
                </c:pt>
                <c:pt idx="5">
                  <c:v>6.2400000000000541E-5</c:v>
                </c:pt>
              </c:numCache>
            </c:numRef>
          </c:xVal>
          <c:yVal>
            <c:numRef>
              <c:f>Sheet1!$F$3:$F$8</c:f>
              <c:numCache>
                <c:formatCode>General</c:formatCode>
                <c:ptCount val="6"/>
                <c:pt idx="1">
                  <c:v>11</c:v>
                </c:pt>
                <c:pt idx="2">
                  <c:v>41</c:v>
                </c:pt>
                <c:pt idx="3">
                  <c:v>66</c:v>
                </c:pt>
                <c:pt idx="4">
                  <c:v>29</c:v>
                </c:pt>
                <c:pt idx="5">
                  <c:v>80</c:v>
                </c:pt>
              </c:numCache>
            </c:numRef>
          </c:yVal>
          <c:smooth val="0"/>
        </c:ser>
        <c:dLbls>
          <c:showLegendKey val="0"/>
          <c:showVal val="0"/>
          <c:showCatName val="0"/>
          <c:showSerName val="0"/>
          <c:showPercent val="0"/>
          <c:showBubbleSize val="0"/>
        </c:dLbls>
        <c:axId val="153079168"/>
        <c:axId val="153081344"/>
      </c:scatterChart>
      <c:valAx>
        <c:axId val="153079168"/>
        <c:scaling>
          <c:logBase val="10"/>
          <c:orientation val="minMax"/>
        </c:scaling>
        <c:delete val="0"/>
        <c:axPos val="b"/>
        <c:title>
          <c:tx>
            <c:rich>
              <a:bodyPr/>
              <a:lstStyle/>
              <a:p>
                <a:pPr>
                  <a:defRPr/>
                </a:pPr>
                <a:r>
                  <a:rPr lang="en-US" dirty="0" smtClean="0"/>
                  <a:t>Intensity (W/m^2)</a:t>
                </a:r>
                <a:endParaRPr lang="en-US" dirty="0"/>
              </a:p>
            </c:rich>
          </c:tx>
          <c:layout/>
          <c:overlay val="0"/>
        </c:title>
        <c:numFmt formatCode="0.00E+00" sourceLinked="1"/>
        <c:majorTickMark val="out"/>
        <c:minorTickMark val="none"/>
        <c:tickLblPos val="nextTo"/>
        <c:crossAx val="153081344"/>
        <c:crosses val="autoZero"/>
        <c:crossBetween val="midCat"/>
      </c:valAx>
      <c:valAx>
        <c:axId val="153081344"/>
        <c:scaling>
          <c:orientation val="minMax"/>
        </c:scaling>
        <c:delete val="0"/>
        <c:axPos val="l"/>
        <c:majorGridlines/>
        <c:title>
          <c:tx>
            <c:rich>
              <a:bodyPr rot="-5400000" vert="horz"/>
              <a:lstStyle/>
              <a:p>
                <a:pPr>
                  <a:defRPr/>
                </a:pPr>
                <a:r>
                  <a:rPr lang="en-US" dirty="0" smtClean="0"/>
                  <a:t>decibels (dB)</a:t>
                </a:r>
                <a:endParaRPr lang="en-US" dirty="0"/>
              </a:p>
            </c:rich>
          </c:tx>
          <c:layout/>
          <c:overlay val="0"/>
        </c:title>
        <c:numFmt formatCode="General" sourceLinked="1"/>
        <c:majorTickMark val="out"/>
        <c:minorTickMark val="none"/>
        <c:tickLblPos val="nextTo"/>
        <c:crossAx val="153079168"/>
        <c:crosses val="autoZero"/>
        <c:crossBetween val="midCat"/>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lineMarker"/>
        <c:varyColors val="0"/>
        <c:ser>
          <c:idx val="0"/>
          <c:order val="0"/>
          <c:tx>
            <c:strRef>
              <c:f>Sheet1!$A$2</c:f>
              <c:strCache>
                <c:ptCount val="1"/>
                <c:pt idx="0">
                  <c:v>Distance (m)</c:v>
                </c:pt>
              </c:strCache>
            </c:strRef>
          </c:tx>
          <c:spPr>
            <a:ln w="28575">
              <a:noFill/>
            </a:ln>
          </c:spPr>
          <c:xVal>
            <c:numRef>
              <c:f>Sheet1!$B$4:$B$9</c:f>
              <c:numCache>
                <c:formatCode>General</c:formatCode>
                <c:ptCount val="6"/>
                <c:pt idx="0">
                  <c:v>1.0000000000000005E-2</c:v>
                </c:pt>
                <c:pt idx="1">
                  <c:v>2.0000000000000011E-2</c:v>
                </c:pt>
                <c:pt idx="2">
                  <c:v>3.0000000000000016E-2</c:v>
                </c:pt>
                <c:pt idx="3">
                  <c:v>4.0000000000000022E-2</c:v>
                </c:pt>
                <c:pt idx="4">
                  <c:v>5.0000000000000024E-2</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3393408"/>
        <c:axId val="153395584"/>
      </c:scatterChart>
      <c:valAx>
        <c:axId val="153393408"/>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3395584"/>
        <c:crosses val="autoZero"/>
        <c:crossBetween val="midCat"/>
      </c:valAx>
      <c:valAx>
        <c:axId val="153395584"/>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3393408"/>
        <c:crosses val="autoZero"/>
        <c:crossBetween val="midCat"/>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plotArea>
      <c:layout/>
      <c:scatterChart>
        <c:scatterStyle val="lineMarker"/>
        <c:varyColors val="0"/>
        <c:ser>
          <c:idx val="0"/>
          <c:order val="0"/>
          <c:tx>
            <c:strRef>
              <c:f>Sheet1!$E$2</c:f>
              <c:strCache>
                <c:ptCount val="1"/>
              </c:strCache>
            </c:strRef>
          </c:tx>
          <c:xVal>
            <c:numRef>
              <c:f>Sheet1!$D$3:$D$8</c:f>
              <c:numCache>
                <c:formatCode>0.00E+00</c:formatCode>
                <c:ptCount val="6"/>
                <c:pt idx="1">
                  <c:v>1.2000000000000235E-11</c:v>
                </c:pt>
                <c:pt idx="2">
                  <c:v>1.7800000000000275E-8</c:v>
                </c:pt>
                <c:pt idx="3">
                  <c:v>3.6700000000000394E-6</c:v>
                </c:pt>
                <c:pt idx="4">
                  <c:v>8.630000000000117E-10</c:v>
                </c:pt>
                <c:pt idx="5">
                  <c:v>6.2400000000000663E-5</c:v>
                </c:pt>
              </c:numCache>
            </c:numRef>
          </c:xVal>
          <c:yVal>
            <c:numRef>
              <c:f>Sheet1!$E$3:$E$8</c:f>
            </c:numRef>
          </c:yVal>
          <c:smooth val="0"/>
        </c:ser>
        <c:ser>
          <c:idx val="1"/>
          <c:order val="1"/>
          <c:tx>
            <c:strRef>
              <c:f>Sheet1!$F$2</c:f>
              <c:strCache>
                <c:ptCount val="1"/>
                <c:pt idx="0">
                  <c:v>decibels (dB)</c:v>
                </c:pt>
              </c:strCache>
            </c:strRef>
          </c:tx>
          <c:spPr>
            <a:ln w="28575">
              <a:noFill/>
            </a:ln>
          </c:spPr>
          <c:xVal>
            <c:numRef>
              <c:f>Sheet1!$D$3:$D$8</c:f>
              <c:numCache>
                <c:formatCode>0.00E+00</c:formatCode>
                <c:ptCount val="6"/>
                <c:pt idx="1">
                  <c:v>1.2000000000000235E-11</c:v>
                </c:pt>
                <c:pt idx="2">
                  <c:v>1.7800000000000275E-8</c:v>
                </c:pt>
                <c:pt idx="3">
                  <c:v>3.6700000000000394E-6</c:v>
                </c:pt>
                <c:pt idx="4">
                  <c:v>8.630000000000117E-10</c:v>
                </c:pt>
                <c:pt idx="5">
                  <c:v>6.2400000000000663E-5</c:v>
                </c:pt>
              </c:numCache>
            </c:numRef>
          </c:xVal>
          <c:yVal>
            <c:numRef>
              <c:f>Sheet1!$F$3:$F$8</c:f>
              <c:numCache>
                <c:formatCode>General</c:formatCode>
                <c:ptCount val="6"/>
                <c:pt idx="1">
                  <c:v>11</c:v>
                </c:pt>
                <c:pt idx="2">
                  <c:v>41</c:v>
                </c:pt>
                <c:pt idx="3">
                  <c:v>66</c:v>
                </c:pt>
                <c:pt idx="4">
                  <c:v>29</c:v>
                </c:pt>
                <c:pt idx="5">
                  <c:v>80</c:v>
                </c:pt>
              </c:numCache>
            </c:numRef>
          </c:yVal>
          <c:smooth val="0"/>
        </c:ser>
        <c:dLbls>
          <c:showLegendKey val="0"/>
          <c:showVal val="0"/>
          <c:showCatName val="0"/>
          <c:showSerName val="0"/>
          <c:showPercent val="0"/>
          <c:showBubbleSize val="0"/>
        </c:dLbls>
        <c:axId val="153416832"/>
        <c:axId val="153418752"/>
      </c:scatterChart>
      <c:valAx>
        <c:axId val="153416832"/>
        <c:scaling>
          <c:orientation val="minMax"/>
        </c:scaling>
        <c:delete val="0"/>
        <c:axPos val="b"/>
        <c:title>
          <c:tx>
            <c:rich>
              <a:bodyPr/>
              <a:lstStyle/>
              <a:p>
                <a:pPr>
                  <a:defRPr/>
                </a:pPr>
                <a:r>
                  <a:rPr lang="en-US"/>
                  <a:t>Intensity (W/m^2)</a:t>
                </a:r>
              </a:p>
            </c:rich>
          </c:tx>
          <c:layout/>
          <c:overlay val="0"/>
        </c:title>
        <c:numFmt formatCode="0.00E+00" sourceLinked="1"/>
        <c:majorTickMark val="out"/>
        <c:minorTickMark val="none"/>
        <c:tickLblPos val="nextTo"/>
        <c:crossAx val="153418752"/>
        <c:crosses val="autoZero"/>
        <c:crossBetween val="midCat"/>
      </c:valAx>
      <c:valAx>
        <c:axId val="153418752"/>
        <c:scaling>
          <c:orientation val="minMax"/>
        </c:scaling>
        <c:delete val="0"/>
        <c:axPos val="l"/>
        <c:majorGridlines/>
        <c:title>
          <c:tx>
            <c:rich>
              <a:bodyPr rot="-5400000" vert="horz"/>
              <a:lstStyle/>
              <a:p>
                <a:pPr>
                  <a:defRPr/>
                </a:pPr>
                <a:r>
                  <a:rPr lang="en-US"/>
                  <a:t>decibels</a:t>
                </a:r>
                <a:r>
                  <a:rPr lang="en-US" baseline="0"/>
                  <a:t> (dB)</a:t>
                </a:r>
              </a:p>
            </c:rich>
          </c:tx>
          <c:layout/>
          <c:overlay val="0"/>
        </c:title>
        <c:numFmt formatCode="General" sourceLinked="1"/>
        <c:majorTickMark val="out"/>
        <c:minorTickMark val="none"/>
        <c:tickLblPos val="nextTo"/>
        <c:crossAx val="153416832"/>
        <c:crosses val="autoZero"/>
        <c:crossBetween val="midCat"/>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Sheet1!$A$2</c:f>
              <c:strCache>
                <c:ptCount val="1"/>
                <c:pt idx="0">
                  <c:v>Distance (m)</c:v>
                </c:pt>
              </c:strCache>
            </c:strRef>
          </c:tx>
          <c:spPr>
            <a:ln w="28575">
              <a:noFill/>
            </a:ln>
          </c:spPr>
          <c:trendline>
            <c:trendlineType val="linear"/>
            <c:dispRSqr val="0"/>
            <c:dispEq val="0"/>
          </c:trendline>
          <c:xVal>
            <c:numRef>
              <c:f>Sheet1!$B$4:$B$9</c:f>
              <c:numCache>
                <c:formatCode>General</c:formatCode>
                <c:ptCount val="6"/>
                <c:pt idx="0">
                  <c:v>1.0000000000000005E-2</c:v>
                </c:pt>
                <c:pt idx="1">
                  <c:v>2.0000000000000011E-2</c:v>
                </c:pt>
                <c:pt idx="2">
                  <c:v>3.0000000000000016E-2</c:v>
                </c:pt>
                <c:pt idx="3">
                  <c:v>4.0000000000000022E-2</c:v>
                </c:pt>
                <c:pt idx="4">
                  <c:v>5.0000000000000024E-2</c:v>
                </c:pt>
                <c:pt idx="5">
                  <c:v>6.0000000000000032E-2</c:v>
                </c:pt>
              </c:numCache>
            </c:numRef>
          </c:xVal>
          <c:yVal>
            <c:numRef>
              <c:f>Sheet1!$A$4:$A$9</c:f>
              <c:numCache>
                <c:formatCode>General</c:formatCode>
                <c:ptCount val="6"/>
                <c:pt idx="0">
                  <c:v>1.4</c:v>
                </c:pt>
                <c:pt idx="1">
                  <c:v>2.7</c:v>
                </c:pt>
                <c:pt idx="2">
                  <c:v>4.3</c:v>
                </c:pt>
                <c:pt idx="3">
                  <c:v>5.5</c:v>
                </c:pt>
                <c:pt idx="4">
                  <c:v>7.9</c:v>
                </c:pt>
                <c:pt idx="5">
                  <c:v>9.5</c:v>
                </c:pt>
              </c:numCache>
            </c:numRef>
          </c:yVal>
          <c:smooth val="0"/>
        </c:ser>
        <c:dLbls>
          <c:showLegendKey val="0"/>
          <c:showVal val="0"/>
          <c:showCatName val="0"/>
          <c:showSerName val="0"/>
          <c:showPercent val="0"/>
          <c:showBubbleSize val="0"/>
        </c:dLbls>
        <c:axId val="153851776"/>
        <c:axId val="153853952"/>
      </c:scatterChart>
      <c:valAx>
        <c:axId val="153851776"/>
        <c:scaling>
          <c:orientation val="minMax"/>
        </c:scaling>
        <c:delete val="0"/>
        <c:axPos val="b"/>
        <c:title>
          <c:tx>
            <c:rich>
              <a:bodyPr/>
              <a:lstStyle/>
              <a:p>
                <a:pPr>
                  <a:defRPr/>
                </a:pPr>
                <a:r>
                  <a:rPr lang="en-US"/>
                  <a:t>Time (s)</a:t>
                </a:r>
              </a:p>
            </c:rich>
          </c:tx>
          <c:layout/>
          <c:overlay val="0"/>
        </c:title>
        <c:numFmt formatCode="General" sourceLinked="1"/>
        <c:majorTickMark val="out"/>
        <c:minorTickMark val="none"/>
        <c:tickLblPos val="nextTo"/>
        <c:crossAx val="153853952"/>
        <c:crosses val="autoZero"/>
        <c:crossBetween val="midCat"/>
      </c:valAx>
      <c:valAx>
        <c:axId val="153853952"/>
        <c:scaling>
          <c:orientation val="minMax"/>
        </c:scaling>
        <c:delete val="0"/>
        <c:axPos val="l"/>
        <c:majorGridlines/>
        <c:title>
          <c:tx>
            <c:rich>
              <a:bodyPr rot="-5400000" vert="horz"/>
              <a:lstStyle/>
              <a:p>
                <a:pPr>
                  <a:defRPr/>
                </a:pPr>
                <a:r>
                  <a:rPr lang="en-US"/>
                  <a:t>Distance</a:t>
                </a:r>
                <a:r>
                  <a:rPr lang="en-US" baseline="0"/>
                  <a:t> (m)</a:t>
                </a:r>
                <a:endParaRPr lang="en-US"/>
              </a:p>
            </c:rich>
          </c:tx>
          <c:layout/>
          <c:overlay val="0"/>
        </c:title>
        <c:numFmt formatCode="General" sourceLinked="1"/>
        <c:majorTickMark val="out"/>
        <c:minorTickMark val="none"/>
        <c:tickLblPos val="nextTo"/>
        <c:crossAx val="153851776"/>
        <c:crosses val="autoZero"/>
        <c:crossBetween val="midCat"/>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dirty="0"/>
              <a:t>Intensity</a:t>
            </a:r>
            <a:r>
              <a:rPr lang="en-US" sz="1200" baseline="0" dirty="0"/>
              <a:t> of Light vs. Distance from Source</a:t>
            </a:r>
            <a:endParaRPr lang="en-US" sz="1200" dirty="0"/>
          </a:p>
        </c:rich>
      </c:tx>
      <c:layout>
        <c:manualLayout>
          <c:xMode val="edge"/>
          <c:yMode val="edge"/>
          <c:x val="0.1992666666666667"/>
          <c:y val="3.4482758620689655E-2"/>
        </c:manualLayout>
      </c:layout>
      <c:overlay val="0"/>
    </c:title>
    <c:autoTitleDeleted val="0"/>
    <c:plotArea>
      <c:layout>
        <c:manualLayout>
          <c:layoutTarget val="inner"/>
          <c:xMode val="edge"/>
          <c:yMode val="edge"/>
          <c:x val="0.16248747315676498"/>
          <c:y val="0.16533612733892131"/>
          <c:w val="0.80255810069195732"/>
          <c:h val="0.52452459571585641"/>
        </c:manualLayout>
      </c:layout>
      <c:scatterChart>
        <c:scatterStyle val="lineMarker"/>
        <c:varyColors val="0"/>
        <c:ser>
          <c:idx val="0"/>
          <c:order val="0"/>
          <c:spPr>
            <a:ln w="28575">
              <a:noFill/>
            </a:ln>
          </c:spPr>
          <c:trendline>
            <c:trendlineType val="power"/>
            <c:dispRSqr val="1"/>
            <c:dispEq val="1"/>
            <c:trendlineLbl>
              <c:layout>
                <c:manualLayout>
                  <c:x val="5.5701574803149842E-2"/>
                  <c:y val="-0.14556008623922062"/>
                </c:manualLayout>
              </c:layout>
              <c:numFmt formatCode="General" sourceLinked="0"/>
              <c:txPr>
                <a:bodyPr/>
                <a:lstStyle/>
                <a:p>
                  <a:pPr>
                    <a:defRPr sz="1100"/>
                  </a:pPr>
                  <a:endParaRPr lang="en-US"/>
                </a:p>
              </c:txPr>
            </c:trendlineLbl>
          </c:trendline>
          <c:xVal>
            <c:numRef>
              <c:f>Sheet4!$J$30:$J$35</c:f>
              <c:numCache>
                <c:formatCode>General</c:formatCode>
                <c:ptCount val="6"/>
                <c:pt idx="0">
                  <c:v>0.5</c:v>
                </c:pt>
                <c:pt idx="1">
                  <c:v>0.75000000000000167</c:v>
                </c:pt>
                <c:pt idx="2">
                  <c:v>1</c:v>
                </c:pt>
                <c:pt idx="3">
                  <c:v>1.25</c:v>
                </c:pt>
                <c:pt idx="4">
                  <c:v>1.5</c:v>
                </c:pt>
                <c:pt idx="5">
                  <c:v>1.75</c:v>
                </c:pt>
              </c:numCache>
            </c:numRef>
          </c:xVal>
          <c:yVal>
            <c:numRef>
              <c:f>Sheet4!$I$30:$I$35</c:f>
              <c:numCache>
                <c:formatCode>General</c:formatCode>
                <c:ptCount val="6"/>
                <c:pt idx="0">
                  <c:v>32</c:v>
                </c:pt>
                <c:pt idx="1">
                  <c:v>14</c:v>
                </c:pt>
                <c:pt idx="2">
                  <c:v>8</c:v>
                </c:pt>
                <c:pt idx="3">
                  <c:v>5</c:v>
                </c:pt>
                <c:pt idx="4">
                  <c:v>3.5</c:v>
                </c:pt>
                <c:pt idx="5">
                  <c:v>2.7</c:v>
                </c:pt>
              </c:numCache>
            </c:numRef>
          </c:yVal>
          <c:smooth val="0"/>
        </c:ser>
        <c:dLbls>
          <c:showLegendKey val="0"/>
          <c:showVal val="0"/>
          <c:showCatName val="0"/>
          <c:showSerName val="0"/>
          <c:showPercent val="0"/>
          <c:showBubbleSize val="0"/>
        </c:dLbls>
        <c:axId val="154162688"/>
        <c:axId val="154164608"/>
      </c:scatterChart>
      <c:valAx>
        <c:axId val="154162688"/>
        <c:scaling>
          <c:orientation val="minMax"/>
        </c:scaling>
        <c:delete val="0"/>
        <c:axPos val="b"/>
        <c:title>
          <c:tx>
            <c:rich>
              <a:bodyPr/>
              <a:lstStyle/>
              <a:p>
                <a:pPr>
                  <a:defRPr/>
                </a:pPr>
                <a:r>
                  <a:rPr lang="en-US"/>
                  <a:t>Distance (m)</a:t>
                </a:r>
              </a:p>
            </c:rich>
          </c:tx>
          <c:layout/>
          <c:overlay val="0"/>
        </c:title>
        <c:numFmt formatCode="General" sourceLinked="1"/>
        <c:majorTickMark val="out"/>
        <c:minorTickMark val="none"/>
        <c:tickLblPos val="nextTo"/>
        <c:crossAx val="154164608"/>
        <c:crosses val="autoZero"/>
        <c:crossBetween val="midCat"/>
      </c:valAx>
      <c:valAx>
        <c:axId val="154164608"/>
        <c:scaling>
          <c:orientation val="minMax"/>
        </c:scaling>
        <c:delete val="0"/>
        <c:axPos val="l"/>
        <c:majorGridlines/>
        <c:title>
          <c:tx>
            <c:rich>
              <a:bodyPr rot="-5400000" vert="horz"/>
              <a:lstStyle/>
              <a:p>
                <a:pPr>
                  <a:defRPr/>
                </a:pPr>
                <a:r>
                  <a:rPr lang="en-US"/>
                  <a:t>Intensity</a:t>
                </a:r>
                <a:r>
                  <a:rPr lang="en-US" baseline="0"/>
                  <a:t> of Light (W/m</a:t>
                </a:r>
                <a:r>
                  <a:rPr lang="en-US" baseline="30000"/>
                  <a:t>2</a:t>
                </a:r>
                <a:r>
                  <a:rPr lang="en-US" baseline="0"/>
                  <a:t>)</a:t>
                </a:r>
                <a:endParaRPr lang="en-US"/>
              </a:p>
            </c:rich>
          </c:tx>
          <c:layout>
            <c:manualLayout>
              <c:xMode val="edge"/>
              <c:yMode val="edge"/>
              <c:x val="3.6666666666666681E-2"/>
              <c:y val="0.18620547431571091"/>
            </c:manualLayout>
          </c:layout>
          <c:overlay val="0"/>
        </c:title>
        <c:numFmt formatCode="General" sourceLinked="1"/>
        <c:majorTickMark val="out"/>
        <c:minorTickMark val="none"/>
        <c:tickLblPos val="nextTo"/>
        <c:crossAx val="154162688"/>
        <c:crosses val="autoZero"/>
        <c:crossBetween val="midCat"/>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Far Point</a:t>
            </a:r>
            <a:r>
              <a:rPr lang="en-US" sz="1200" baseline="0"/>
              <a:t> vs. (-) Prescription for Myopia </a:t>
            </a:r>
            <a:endParaRPr lang="en-US" sz="1200"/>
          </a:p>
        </c:rich>
      </c:tx>
      <c:layout/>
      <c:overlay val="0"/>
    </c:title>
    <c:autoTitleDeleted val="0"/>
    <c:plotArea>
      <c:layout/>
      <c:scatterChart>
        <c:scatterStyle val="lineMarker"/>
        <c:varyColors val="0"/>
        <c:ser>
          <c:idx val="0"/>
          <c:order val="0"/>
          <c:tx>
            <c:strRef>
              <c:f>Sheet4!$J$3</c:f>
              <c:strCache>
                <c:ptCount val="1"/>
                <c:pt idx="0">
                  <c:v>Far Point (cm)</c:v>
                </c:pt>
              </c:strCache>
            </c:strRef>
          </c:tx>
          <c:spPr>
            <a:ln w="28575">
              <a:noFill/>
            </a:ln>
          </c:spPr>
          <c:trendline>
            <c:trendlineType val="power"/>
            <c:dispRSqr val="1"/>
            <c:dispEq val="1"/>
            <c:trendlineLbl>
              <c:layout>
                <c:manualLayout>
                  <c:x val="1.6568678915135672E-2"/>
                  <c:y val="-0.30466243802857984"/>
                </c:manualLayout>
              </c:layout>
              <c:numFmt formatCode="General" sourceLinked="0"/>
            </c:trendlineLbl>
          </c:trendline>
          <c:xVal>
            <c:numRef>
              <c:f>Sheet4!$I$4:$I$10</c:f>
              <c:numCache>
                <c:formatCode>General</c:formatCode>
                <c:ptCount val="7"/>
                <c:pt idx="0">
                  <c:v>1</c:v>
                </c:pt>
                <c:pt idx="1">
                  <c:v>1.5</c:v>
                </c:pt>
                <c:pt idx="2">
                  <c:v>2</c:v>
                </c:pt>
                <c:pt idx="3">
                  <c:v>2.5</c:v>
                </c:pt>
                <c:pt idx="4">
                  <c:v>3</c:v>
                </c:pt>
                <c:pt idx="5">
                  <c:v>3.5</c:v>
                </c:pt>
                <c:pt idx="6">
                  <c:v>4</c:v>
                </c:pt>
              </c:numCache>
            </c:numRef>
          </c:xVal>
          <c:yVal>
            <c:numRef>
              <c:f>Sheet4!$J$4:$J$10</c:f>
              <c:numCache>
                <c:formatCode>General</c:formatCode>
                <c:ptCount val="7"/>
                <c:pt idx="0">
                  <c:v>100</c:v>
                </c:pt>
                <c:pt idx="1">
                  <c:v>65</c:v>
                </c:pt>
                <c:pt idx="2">
                  <c:v>50</c:v>
                </c:pt>
                <c:pt idx="3">
                  <c:v>40</c:v>
                </c:pt>
                <c:pt idx="4">
                  <c:v>35</c:v>
                </c:pt>
                <c:pt idx="5">
                  <c:v>30</c:v>
                </c:pt>
                <c:pt idx="6">
                  <c:v>25</c:v>
                </c:pt>
              </c:numCache>
            </c:numRef>
          </c:yVal>
          <c:smooth val="0"/>
        </c:ser>
        <c:dLbls>
          <c:showLegendKey val="0"/>
          <c:showVal val="0"/>
          <c:showCatName val="0"/>
          <c:showSerName val="0"/>
          <c:showPercent val="0"/>
          <c:showBubbleSize val="0"/>
        </c:dLbls>
        <c:axId val="154206592"/>
        <c:axId val="154208512"/>
      </c:scatterChart>
      <c:valAx>
        <c:axId val="154206592"/>
        <c:scaling>
          <c:orientation val="minMax"/>
        </c:scaling>
        <c:delete val="0"/>
        <c:axPos val="b"/>
        <c:title>
          <c:tx>
            <c:rich>
              <a:bodyPr/>
              <a:lstStyle/>
              <a:p>
                <a:pPr>
                  <a:defRPr/>
                </a:pPr>
                <a:r>
                  <a:rPr lang="en-US"/>
                  <a:t>Absolute Value of Prescription (D)</a:t>
                </a:r>
              </a:p>
            </c:rich>
          </c:tx>
          <c:layout/>
          <c:overlay val="0"/>
        </c:title>
        <c:numFmt formatCode="General" sourceLinked="1"/>
        <c:majorTickMark val="out"/>
        <c:minorTickMark val="none"/>
        <c:tickLblPos val="nextTo"/>
        <c:crossAx val="154208512"/>
        <c:crosses val="autoZero"/>
        <c:crossBetween val="midCat"/>
      </c:valAx>
      <c:valAx>
        <c:axId val="154208512"/>
        <c:scaling>
          <c:orientation val="minMax"/>
        </c:scaling>
        <c:delete val="0"/>
        <c:axPos val="l"/>
        <c:majorGridlines/>
        <c:title>
          <c:tx>
            <c:rich>
              <a:bodyPr rot="-5400000" vert="horz"/>
              <a:lstStyle/>
              <a:p>
                <a:pPr>
                  <a:defRPr/>
                </a:pPr>
                <a:r>
                  <a:rPr lang="en-US"/>
                  <a:t>Far Point</a:t>
                </a:r>
                <a:r>
                  <a:rPr lang="en-US" baseline="0"/>
                  <a:t> (cm)</a:t>
                </a:r>
                <a:endParaRPr lang="en-US"/>
              </a:p>
            </c:rich>
          </c:tx>
          <c:layout/>
          <c:overlay val="0"/>
        </c:title>
        <c:numFmt formatCode="General" sourceLinked="1"/>
        <c:majorTickMark val="out"/>
        <c:minorTickMark val="none"/>
        <c:tickLblPos val="nextTo"/>
        <c:crossAx val="154206592"/>
        <c:crosses val="autoZero"/>
        <c:crossBetween val="midCat"/>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n-US" sz="1200"/>
              <a:t>Tension vs. Tangential</a:t>
            </a:r>
            <a:r>
              <a:rPr lang="en-US" sz="1200" baseline="0"/>
              <a:t> Speed for Rotating Object</a:t>
            </a:r>
            <a:endParaRPr lang="en-US" sz="1200"/>
          </a:p>
        </c:rich>
      </c:tx>
      <c:layout/>
      <c:overlay val="0"/>
    </c:title>
    <c:autoTitleDeleted val="0"/>
    <c:plotArea>
      <c:layout/>
      <c:scatterChart>
        <c:scatterStyle val="lineMarker"/>
        <c:varyColors val="0"/>
        <c:ser>
          <c:idx val="0"/>
          <c:order val="0"/>
          <c:tx>
            <c:strRef>
              <c:f>Sheet4!$A$29</c:f>
              <c:strCache>
                <c:ptCount val="1"/>
                <c:pt idx="0">
                  <c:v>Tension (N)</c:v>
                </c:pt>
              </c:strCache>
            </c:strRef>
          </c:tx>
          <c:spPr>
            <a:ln w="28575">
              <a:noFill/>
            </a:ln>
          </c:spPr>
          <c:trendline>
            <c:trendlineType val="power"/>
            <c:dispRSqr val="1"/>
            <c:dispEq val="1"/>
            <c:trendlineLbl>
              <c:layout>
                <c:manualLayout>
                  <c:x val="-8.8911636045494347E-2"/>
                  <c:y val="-2.866907261592317E-2"/>
                </c:manualLayout>
              </c:layout>
              <c:numFmt formatCode="General" sourceLinked="0"/>
              <c:txPr>
                <a:bodyPr/>
                <a:lstStyle/>
                <a:p>
                  <a:pPr>
                    <a:defRPr sz="1100"/>
                  </a:pPr>
                  <a:endParaRPr lang="en-US"/>
                </a:p>
              </c:txPr>
            </c:trendlineLbl>
          </c:trendline>
          <c:xVal>
            <c:numRef>
              <c:f>Sheet4!$B$30:$B$36</c:f>
              <c:numCache>
                <c:formatCode>General</c:formatCode>
                <c:ptCount val="7"/>
                <c:pt idx="0">
                  <c:v>10</c:v>
                </c:pt>
                <c:pt idx="1">
                  <c:v>12</c:v>
                </c:pt>
                <c:pt idx="2">
                  <c:v>14</c:v>
                </c:pt>
                <c:pt idx="3">
                  <c:v>16</c:v>
                </c:pt>
                <c:pt idx="4">
                  <c:v>17</c:v>
                </c:pt>
                <c:pt idx="5">
                  <c:v>19</c:v>
                </c:pt>
              </c:numCache>
            </c:numRef>
          </c:xVal>
          <c:yVal>
            <c:numRef>
              <c:f>Sheet4!$A$30:$A$35</c:f>
              <c:numCache>
                <c:formatCode>General</c:formatCode>
                <c:ptCount val="6"/>
                <c:pt idx="0">
                  <c:v>1</c:v>
                </c:pt>
                <c:pt idx="1">
                  <c:v>1.5</c:v>
                </c:pt>
                <c:pt idx="2">
                  <c:v>2</c:v>
                </c:pt>
                <c:pt idx="3">
                  <c:v>2.5</c:v>
                </c:pt>
                <c:pt idx="4">
                  <c:v>3</c:v>
                </c:pt>
                <c:pt idx="5">
                  <c:v>3.5</c:v>
                </c:pt>
              </c:numCache>
            </c:numRef>
          </c:yVal>
          <c:smooth val="0"/>
        </c:ser>
        <c:dLbls>
          <c:showLegendKey val="0"/>
          <c:showVal val="0"/>
          <c:showCatName val="0"/>
          <c:showSerName val="0"/>
          <c:showPercent val="0"/>
          <c:showBubbleSize val="0"/>
        </c:dLbls>
        <c:axId val="154233856"/>
        <c:axId val="154256512"/>
      </c:scatterChart>
      <c:valAx>
        <c:axId val="154233856"/>
        <c:scaling>
          <c:orientation val="minMax"/>
        </c:scaling>
        <c:delete val="0"/>
        <c:axPos val="b"/>
        <c:title>
          <c:tx>
            <c:rich>
              <a:bodyPr/>
              <a:lstStyle/>
              <a:p>
                <a:pPr>
                  <a:defRPr/>
                </a:pPr>
                <a:r>
                  <a:rPr lang="en-US"/>
                  <a:t>Tangential</a:t>
                </a:r>
                <a:r>
                  <a:rPr lang="en-US" baseline="0"/>
                  <a:t> </a:t>
                </a:r>
                <a:r>
                  <a:rPr lang="en-US"/>
                  <a:t>Speed (m/s)</a:t>
                </a:r>
              </a:p>
            </c:rich>
          </c:tx>
          <c:layout/>
          <c:overlay val="0"/>
        </c:title>
        <c:numFmt formatCode="General" sourceLinked="1"/>
        <c:majorTickMark val="out"/>
        <c:minorTickMark val="none"/>
        <c:tickLblPos val="nextTo"/>
        <c:crossAx val="154256512"/>
        <c:crosses val="autoZero"/>
        <c:crossBetween val="midCat"/>
      </c:valAx>
      <c:valAx>
        <c:axId val="154256512"/>
        <c:scaling>
          <c:orientation val="minMax"/>
        </c:scaling>
        <c:delete val="0"/>
        <c:axPos val="l"/>
        <c:majorGridlines/>
        <c:title>
          <c:tx>
            <c:rich>
              <a:bodyPr rot="-5400000" vert="horz"/>
              <a:lstStyle/>
              <a:p>
                <a:pPr>
                  <a:defRPr/>
                </a:pPr>
                <a:r>
                  <a:rPr lang="en-US"/>
                  <a:t>Tension (N)</a:t>
                </a:r>
              </a:p>
            </c:rich>
          </c:tx>
          <c:layout/>
          <c:overlay val="0"/>
        </c:title>
        <c:numFmt formatCode="General" sourceLinked="1"/>
        <c:majorTickMark val="out"/>
        <c:minorTickMark val="none"/>
        <c:tickLblPos val="nextTo"/>
        <c:crossAx val="154233856"/>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endParaRPr lang="en-US" dirty="0"/>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F7EE6E77-E2C3-46B4-BFE6-B66F9609CF7F}" type="slidenum">
              <a:rPr lang="en-US" smtClean="0"/>
              <a:pPr/>
              <a:t>‹#›</a:t>
            </a:fld>
            <a:endParaRPr lang="en-US"/>
          </a:p>
        </p:txBody>
      </p:sp>
    </p:spTree>
    <p:extLst>
      <p:ext uri="{BB962C8B-B14F-4D97-AF65-F5344CB8AC3E}">
        <p14:creationId xmlns:p14="http://schemas.microsoft.com/office/powerpoint/2010/main" val="42798187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vl1pPr>
          </a:lstStyle>
          <a:p>
            <a:fld id="{5C5A69B4-3841-49F0-80CA-407F793F4364}" type="datetime1">
              <a:rPr lang="en-US" smtClean="0"/>
              <a:t>7/27/2011</a:t>
            </a:fld>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vl1pPr>
          </a:lstStyle>
          <a:p>
            <a:fld id="{054058EF-09A3-436F-88CB-5C6267A8FD02}" type="slidenum">
              <a:rPr lang="en-US" smtClean="0"/>
              <a:pPr/>
              <a:t>‹#›</a:t>
            </a:fld>
            <a:endParaRPr lang="en-US"/>
          </a:p>
        </p:txBody>
      </p:sp>
    </p:spTree>
    <p:extLst>
      <p:ext uri="{BB962C8B-B14F-4D97-AF65-F5344CB8AC3E}">
        <p14:creationId xmlns:p14="http://schemas.microsoft.com/office/powerpoint/2010/main" val="1921685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54058EF-09A3-436F-88CB-5C6267A8FD0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Bill:  independent</a:t>
            </a:r>
            <a:r>
              <a:rPr lang="en-US" baseline="0" dirty="0" smtClean="0"/>
              <a:t> = time, dependent = weight</a:t>
            </a:r>
          </a:p>
          <a:p>
            <a:r>
              <a:rPr lang="en-US" baseline="0" dirty="0" smtClean="0"/>
              <a:t>Bethany:  independent = position on court, dependent = # shots made</a:t>
            </a:r>
          </a:p>
          <a:p>
            <a:r>
              <a:rPr lang="en-US" dirty="0" smtClean="0"/>
              <a:t>Gustavo: could be interpreted</a:t>
            </a:r>
            <a:r>
              <a:rPr lang="en-US" baseline="0" dirty="0" smtClean="0"/>
              <a:t> in different ways, but probably independent = hours watching </a:t>
            </a:r>
            <a:r>
              <a:rPr lang="en-US" baseline="0" dirty="0" err="1" smtClean="0"/>
              <a:t>tv</a:t>
            </a:r>
            <a:r>
              <a:rPr lang="en-US" baseline="0" dirty="0" smtClean="0"/>
              <a:t>, dependent = pages read</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a:t>
            </a:r>
            <a:r>
              <a:rPr lang="en-US" baseline="0" dirty="0" smtClean="0"/>
              <a:t> teaching these relationships, you may want students to complete the “Data Analysis Activity #1” to practice identifying these trends and making graphs.</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10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graph was originally created to demonstrate the effect of noise, so the black line represents the “true” line from which the data were generated.  </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a:t>
            </a:r>
            <a:r>
              <a:rPr lang="en-US" baseline="0" dirty="0" smtClean="0"/>
              <a:t> should be considered an optional extension into the actual mechanism of deriving a slope (and associated uncertainty) for a straight line.  Most students will be familiar with simply having Excel fit a linear model, but it may be more meaningful in some cases for students to derive the values themselves.</a:t>
            </a:r>
          </a:p>
          <a:p>
            <a:endParaRPr lang="en-US" baseline="0" dirty="0" smtClean="0"/>
          </a:p>
          <a:p>
            <a:r>
              <a:rPr lang="en-US" baseline="0" dirty="0" smtClean="0"/>
              <a:t>The equation for s is essential the </a:t>
            </a:r>
            <a:r>
              <a:rPr lang="en-US" baseline="0" dirty="0" err="1" smtClean="0"/>
              <a:t>rms</a:t>
            </a:r>
            <a:r>
              <a:rPr lang="en-US" baseline="0" dirty="0" smtClean="0"/>
              <a:t> of the residuals, divided by the number of degrees of freedom, which is equal to (n-2), since two parameters (m, b) have already </a:t>
            </a:r>
            <a:r>
              <a:rPr lang="en-US" baseline="0" smtClean="0"/>
              <a:t>been fit.  </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first graph, 164</a:t>
            </a:r>
            <a:r>
              <a:rPr lang="en-US" baseline="0" dirty="0" smtClean="0"/>
              <a:t> represents the speed of the object.  The units of that constant are m/s.</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19</a:t>
            </a:fld>
            <a:endParaRPr lang="en-US"/>
          </a:p>
        </p:txBody>
      </p:sp>
    </p:spTree>
    <p:extLst>
      <p:ext uri="{BB962C8B-B14F-4D97-AF65-F5344CB8AC3E}">
        <p14:creationId xmlns:p14="http://schemas.microsoft.com/office/powerpoint/2010/main" val="2987054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question is meant to be rhetorical.</a:t>
            </a:r>
            <a:r>
              <a:rPr lang="en-US" baseline="0" dirty="0" smtClean="0"/>
              <a:t>  While it may be plausible to consider constants with units of m/s or even m/s^2, the first term’s m/s^5 is hard to imagine a physical representation for.</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21</a:t>
            </a:fld>
            <a:endParaRPr lang="en-US"/>
          </a:p>
        </p:txBody>
      </p:sp>
    </p:spTree>
    <p:extLst>
      <p:ext uri="{BB962C8B-B14F-4D97-AF65-F5344CB8AC3E}">
        <p14:creationId xmlns:p14="http://schemas.microsoft.com/office/powerpoint/2010/main" val="3051056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Encourage students</a:t>
            </a:r>
            <a:r>
              <a:rPr lang="en-US" baseline="0" dirty="0" smtClean="0"/>
              <a:t> to consider the dramatic growth of distance that would occur at increasing times with this </a:t>
            </a:r>
            <a:r>
              <a:rPr lang="en-US" baseline="0" dirty="0" err="1" smtClean="0"/>
              <a:t>trendline</a:t>
            </a:r>
            <a:r>
              <a:rPr lang="en-US" baseline="0" dirty="0" smtClean="0"/>
              <a:t>.  Thus, the exponential </a:t>
            </a:r>
            <a:r>
              <a:rPr lang="en-US" baseline="0" dirty="0" err="1" smtClean="0"/>
              <a:t>trendline</a:t>
            </a:r>
            <a:r>
              <a:rPr lang="en-US" baseline="0" dirty="0" smtClean="0"/>
              <a:t> is unlikely to reflect the situation at work in these data.</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22</a:t>
            </a:fld>
            <a:endParaRPr lang="en-US"/>
          </a:p>
        </p:txBody>
      </p:sp>
    </p:spTree>
    <p:extLst>
      <p:ext uri="{BB962C8B-B14F-4D97-AF65-F5344CB8AC3E}">
        <p14:creationId xmlns:p14="http://schemas.microsoft.com/office/powerpoint/2010/main" val="24668049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three superimposed graphs from Excel on the bottom</a:t>
            </a:r>
            <a:r>
              <a:rPr lang="en-US" baseline="0" dirty="0" smtClean="0"/>
              <a:t> left of this slide.  The idea would be to animate this in such a way that students first see the data without a </a:t>
            </a:r>
            <a:r>
              <a:rPr lang="en-US" baseline="0" dirty="0" err="1" smtClean="0"/>
              <a:t>trendline</a:t>
            </a:r>
            <a:r>
              <a:rPr lang="en-US" baseline="0" dirty="0" smtClean="0"/>
              <a:t>, then see it with a linear trend, then see the data as a line graph with the variations emphasized.  Finally, display the graph with error bars and ask students if there is a significant seasonal variation trend.</a:t>
            </a:r>
            <a:endParaRPr lang="en-US" dirty="0"/>
          </a:p>
        </p:txBody>
      </p:sp>
      <p:sp>
        <p:nvSpPr>
          <p:cNvPr id="4" name="Slide Number Placeholder 3"/>
          <p:cNvSpPr>
            <a:spLocks noGrp="1"/>
          </p:cNvSpPr>
          <p:nvPr>
            <p:ph type="sldNum" sz="quarter" idx="10"/>
          </p:nvPr>
        </p:nvSpPr>
        <p:spPr/>
        <p:txBody>
          <a:bodyPr/>
          <a:lstStyle/>
          <a:p>
            <a:fld id="{054058EF-09A3-436F-88CB-5C6267A8FD02}" type="slidenum">
              <a:rPr lang="en-US" smtClean="0"/>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868DD9-5362-4F77-8995-6564F23508D6}"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68DD9-5362-4F77-8995-6564F23508D6}"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68DD9-5362-4F77-8995-6564F23508D6}"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68DD9-5362-4F77-8995-6564F23508D6}"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868DD9-5362-4F77-8995-6564F23508D6}" type="datetimeFigureOut">
              <a:rPr lang="en-US" smtClean="0"/>
              <a:pPr/>
              <a:t>7/27/2011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868DD9-5362-4F77-8995-6564F23508D6}"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868DD9-5362-4F77-8995-6564F23508D6}" type="datetimeFigureOut">
              <a:rPr lang="en-US" smtClean="0"/>
              <a:pPr/>
              <a:t>7/27/2011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868DD9-5362-4F77-8995-6564F23508D6}" type="datetimeFigureOut">
              <a:rPr lang="en-US" smtClean="0"/>
              <a:pPr/>
              <a:t>7/27/2011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68DD9-5362-4F77-8995-6564F23508D6}" type="datetimeFigureOut">
              <a:rPr lang="en-US" smtClean="0"/>
              <a:pPr/>
              <a:t>7/27/2011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68DD9-5362-4F77-8995-6564F23508D6}"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68DD9-5362-4F77-8995-6564F23508D6}" type="datetimeFigureOut">
              <a:rPr lang="en-US" smtClean="0"/>
              <a:pPr/>
              <a:t>7/27/2011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266D7B-33DF-4D25-B2AA-871911687AC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868DD9-5362-4F77-8995-6564F23508D6}" type="datetimeFigureOut">
              <a:rPr lang="en-US" smtClean="0"/>
              <a:pPr/>
              <a:t>7/27/2011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66D7B-33DF-4D25-B2AA-871911687AC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5.xml"/><Relationship Id="rId7" Type="http://schemas.openxmlformats.org/officeDocument/2006/relationships/image" Target="../media/image12.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4.wmf"/><Relationship Id="rId5" Type="http://schemas.openxmlformats.org/officeDocument/2006/relationships/image" Target="../media/image1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3.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6.xml"/><Relationship Id="rId5" Type="http://schemas.openxmlformats.org/officeDocument/2006/relationships/chart" Target="../charts/chart10.xml"/><Relationship Id="rId4" Type="http://schemas.openxmlformats.org/officeDocument/2006/relationships/chart" Target="../charts/chart9.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chart" Target="../charts/char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hyperlink" Target="http://www.wunderground.com/" TargetMode="External"/></Relationships>
</file>

<file path=ppt/slides/_rels/slide2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chart" Target="../charts/chart19.xml"/><Relationship Id="rId4" Type="http://schemas.openxmlformats.org/officeDocument/2006/relationships/chart" Target="../charts/chart18.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chart" Target="../charts/chart21.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www.haystack.mit.edu/ozone" TargetMode="Externa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60000" contrast="-28000"/>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905001"/>
            <a:ext cx="8382000" cy="1695450"/>
          </a:xfrm>
        </p:spPr>
        <p:txBody>
          <a:bodyPr>
            <a:normAutofit/>
          </a:bodyPr>
          <a:lstStyle/>
          <a:p>
            <a:r>
              <a:rPr lang="en-US" dirty="0" smtClean="0"/>
              <a:t>Data Analysis for Physics:</a:t>
            </a:r>
            <a:br>
              <a:rPr lang="en-US" dirty="0" smtClean="0"/>
            </a:br>
            <a:r>
              <a:rPr lang="en-US" dirty="0" smtClean="0"/>
              <a:t>What do we do with all this data?</a:t>
            </a:r>
            <a:endParaRPr lang="en-US" dirty="0"/>
          </a:p>
        </p:txBody>
      </p:sp>
      <p:sp>
        <p:nvSpPr>
          <p:cNvPr id="3" name="Subtitle 2"/>
          <p:cNvSpPr>
            <a:spLocks noGrp="1"/>
          </p:cNvSpPr>
          <p:nvPr>
            <p:ph type="subTitle" idx="1"/>
          </p:nvPr>
        </p:nvSpPr>
        <p:spPr/>
        <p:txBody>
          <a:bodyPr/>
          <a:lstStyle/>
          <a:p>
            <a:r>
              <a:rPr lang="en-US" dirty="0" smtClean="0">
                <a:solidFill>
                  <a:schemeClr val="tx1">
                    <a:lumMod val="65000"/>
                    <a:lumOff val="35000"/>
                  </a:schemeClr>
                </a:solidFill>
              </a:rPr>
              <a:t>A Physics MOSAIC</a:t>
            </a:r>
          </a:p>
          <a:p>
            <a:r>
              <a:rPr lang="en-US" dirty="0" smtClean="0">
                <a:solidFill>
                  <a:schemeClr val="tx1">
                    <a:lumMod val="65000"/>
                    <a:lumOff val="35000"/>
                  </a:schemeClr>
                </a:solidFill>
              </a:rPr>
              <a:t>MIT Haystack Observatory </a:t>
            </a:r>
            <a:r>
              <a:rPr lang="en-US" dirty="0" smtClean="0">
                <a:solidFill>
                  <a:schemeClr val="tx1">
                    <a:lumMod val="65000"/>
                    <a:lumOff val="35000"/>
                  </a:schemeClr>
                </a:solidFill>
              </a:rPr>
              <a:t>RET</a:t>
            </a:r>
          </a:p>
          <a:p>
            <a:r>
              <a:rPr lang="en-US" sz="2000" dirty="0" smtClean="0">
                <a:solidFill>
                  <a:schemeClr val="tx1">
                    <a:lumMod val="65000"/>
                    <a:lumOff val="35000"/>
                  </a:schemeClr>
                </a:solidFill>
              </a:rPr>
              <a:t>Revised 2011</a:t>
            </a:r>
            <a:endParaRPr lang="en-US" sz="2000" dirty="0">
              <a:solidFill>
                <a:schemeClr val="tx1">
                  <a:lumMod val="65000"/>
                  <a:lumOff val="35000"/>
                </a:schemeClr>
              </a:solidFill>
            </a:endParaRPr>
          </a:p>
        </p:txBody>
      </p:sp>
      <p:sp>
        <p:nvSpPr>
          <p:cNvPr id="4" name="TextBox 3"/>
          <p:cNvSpPr txBox="1"/>
          <p:nvPr/>
        </p:nvSpPr>
        <p:spPr>
          <a:xfrm>
            <a:off x="76200" y="6553200"/>
            <a:ext cx="4191000" cy="246221"/>
          </a:xfrm>
          <a:prstGeom prst="rect">
            <a:avLst/>
          </a:prstGeom>
          <a:noFill/>
        </p:spPr>
        <p:txBody>
          <a:bodyPr wrap="square" rtlCol="0">
            <a:spAutoFit/>
          </a:bodyPr>
          <a:lstStyle/>
          <a:p>
            <a:r>
              <a:rPr lang="en-US" sz="1000" dirty="0" smtClean="0"/>
              <a:t>Background Picture by Chris Clements</a:t>
            </a:r>
            <a:endParaRPr lang="en-US"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smtClean="0"/>
              <a:t>Identifying Trends</a:t>
            </a:r>
            <a:endParaRPr lang="en-US" dirty="0"/>
          </a:p>
        </p:txBody>
      </p:sp>
      <p:sp>
        <p:nvSpPr>
          <p:cNvPr id="3" name="TextBox 2"/>
          <p:cNvSpPr txBox="1"/>
          <p:nvPr/>
        </p:nvSpPr>
        <p:spPr>
          <a:xfrm>
            <a:off x="76200" y="1219200"/>
            <a:ext cx="8915400" cy="4524315"/>
          </a:xfrm>
          <a:prstGeom prst="rect">
            <a:avLst/>
          </a:prstGeom>
          <a:noFill/>
        </p:spPr>
        <p:txBody>
          <a:bodyPr wrap="square" rtlCol="0">
            <a:spAutoFit/>
          </a:bodyPr>
          <a:lstStyle/>
          <a:p>
            <a:r>
              <a:rPr lang="en-US" dirty="0" smtClean="0"/>
              <a:t>The relationship between two variables is often the first clue of the physical law or laws at work in an experiment.  Identifying these relationships and expressing them in words is an important part of physics.</a:t>
            </a:r>
          </a:p>
          <a:p>
            <a:endParaRPr lang="en-US" dirty="0" smtClean="0"/>
          </a:p>
          <a:p>
            <a:r>
              <a:rPr lang="en-US" dirty="0" smtClean="0"/>
              <a:t>Specifically, you should be very comfortable identifying the following relationships between variables:</a:t>
            </a:r>
          </a:p>
          <a:p>
            <a:endParaRPr lang="en-US" dirty="0" smtClean="0"/>
          </a:p>
          <a:p>
            <a:r>
              <a:rPr lang="en-US" dirty="0" smtClean="0"/>
              <a:t>DIRECT:  the two variables are proportional.  If one is doubled, the other is doubled. </a:t>
            </a:r>
          </a:p>
          <a:p>
            <a:endParaRPr lang="en-US" dirty="0" smtClean="0"/>
          </a:p>
          <a:p>
            <a:r>
              <a:rPr lang="en-US" dirty="0" smtClean="0"/>
              <a:t>INDIRECT:  the two variables are inversely proportional.  If one is doubled, the other is halved.</a:t>
            </a:r>
          </a:p>
          <a:p>
            <a:endParaRPr lang="en-US" dirty="0" smtClean="0"/>
          </a:p>
          <a:p>
            <a:r>
              <a:rPr lang="en-US" dirty="0" smtClean="0"/>
              <a:t>QUADRATIC :  one variable is proportional to the square of the other variable.  If one variable is </a:t>
            </a:r>
            <a:r>
              <a:rPr lang="en-US" dirty="0" smtClean="0"/>
              <a:t>doubled, </a:t>
            </a:r>
            <a:r>
              <a:rPr lang="en-US" dirty="0" smtClean="0"/>
              <a:t>the other is quadrupled.</a:t>
            </a:r>
          </a:p>
          <a:p>
            <a:endParaRPr lang="en-US" dirty="0" smtClean="0"/>
          </a:p>
          <a:p>
            <a:r>
              <a:rPr lang="en-US" dirty="0" smtClean="0"/>
              <a:t>INVERSE SQUARE:  one variable is inversely proportional to the square of the other variable.  If one variable is doubled, the other is quartered.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dirty="0" smtClean="0"/>
              <a:t>Identifying a Trend</a:t>
            </a:r>
            <a:endParaRPr lang="en-US" dirty="0"/>
          </a:p>
        </p:txBody>
      </p:sp>
      <p:sp>
        <p:nvSpPr>
          <p:cNvPr id="3" name="Rectangle 2"/>
          <p:cNvSpPr/>
          <p:nvPr/>
        </p:nvSpPr>
        <p:spPr>
          <a:xfrm>
            <a:off x="228600" y="1143000"/>
            <a:ext cx="8686800" cy="1200329"/>
          </a:xfrm>
          <a:prstGeom prst="rect">
            <a:avLst/>
          </a:prstGeom>
        </p:spPr>
        <p:txBody>
          <a:bodyPr wrap="square">
            <a:spAutoFit/>
          </a:bodyPr>
          <a:lstStyle/>
          <a:p>
            <a:r>
              <a:rPr lang="en-US" dirty="0" smtClean="0"/>
              <a:t>Once your data is graphed, you will want to identify any trends that are apparent in the data.  This can often be qualitatively determined with just a cursory glance at the data.  To be quantitative, we will use computing power to identify the equation that best describes the data.  </a:t>
            </a:r>
          </a:p>
        </p:txBody>
      </p:sp>
      <p:graphicFrame>
        <p:nvGraphicFramePr>
          <p:cNvPr id="4" name="Chart 3"/>
          <p:cNvGraphicFramePr/>
          <p:nvPr/>
        </p:nvGraphicFramePr>
        <p:xfrm>
          <a:off x="533400" y="2438400"/>
          <a:ext cx="3581400" cy="21336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114800" y="3048000"/>
            <a:ext cx="4724400" cy="923330"/>
          </a:xfrm>
          <a:prstGeom prst="rect">
            <a:avLst/>
          </a:prstGeom>
          <a:noFill/>
        </p:spPr>
        <p:txBody>
          <a:bodyPr wrap="square" rtlCol="0">
            <a:spAutoFit/>
          </a:bodyPr>
          <a:lstStyle/>
          <a:p>
            <a:r>
              <a:rPr lang="en-US" dirty="0" smtClean="0"/>
              <a:t>Appears to be linear; distance </a:t>
            </a:r>
            <a:r>
              <a:rPr lang="en-US" dirty="0" smtClean="0"/>
              <a:t>increases linearly with time.  Or, there is a DIRECT relationship between distance and time.</a:t>
            </a:r>
            <a:endParaRPr lang="en-US" dirty="0"/>
          </a:p>
        </p:txBody>
      </p:sp>
      <p:graphicFrame>
        <p:nvGraphicFramePr>
          <p:cNvPr id="6" name="Chart 5"/>
          <p:cNvGraphicFramePr/>
          <p:nvPr/>
        </p:nvGraphicFramePr>
        <p:xfrm>
          <a:off x="609600" y="4419600"/>
          <a:ext cx="3505200" cy="2286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4191000" y="4953000"/>
            <a:ext cx="4495800" cy="1477328"/>
          </a:xfrm>
          <a:prstGeom prst="rect">
            <a:avLst/>
          </a:prstGeom>
          <a:noFill/>
        </p:spPr>
        <p:txBody>
          <a:bodyPr wrap="square" rtlCol="0">
            <a:spAutoFit/>
          </a:bodyPr>
          <a:lstStyle/>
          <a:p>
            <a:r>
              <a:rPr lang="en-US" dirty="0" smtClean="0"/>
              <a:t>Not linear; decibels increase as intensity increases, but at what seems to be a decreasing rate.  From just this graph </a:t>
            </a:r>
            <a:r>
              <a:rPr lang="en-US" dirty="0" smtClean="0"/>
              <a:t>it isn’t clear </a:t>
            </a:r>
            <a:r>
              <a:rPr lang="en-US" dirty="0" smtClean="0"/>
              <a:t>what the exact relationship is, but it looks like it might be logarithmic.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r>
              <a:rPr lang="en-US" dirty="0" smtClean="0"/>
              <a:t>Rationale for </a:t>
            </a:r>
            <a:r>
              <a:rPr lang="en-US" dirty="0" err="1" smtClean="0"/>
              <a:t>Trendline</a:t>
            </a:r>
            <a:endParaRPr lang="en-US" dirty="0"/>
          </a:p>
        </p:txBody>
      </p:sp>
      <p:sp>
        <p:nvSpPr>
          <p:cNvPr id="3" name="TextBox 2"/>
          <p:cNvSpPr txBox="1"/>
          <p:nvPr/>
        </p:nvSpPr>
        <p:spPr>
          <a:xfrm>
            <a:off x="228600" y="1295400"/>
            <a:ext cx="8534400" cy="5078313"/>
          </a:xfrm>
          <a:prstGeom prst="rect">
            <a:avLst/>
          </a:prstGeom>
          <a:noFill/>
        </p:spPr>
        <p:txBody>
          <a:bodyPr wrap="square" rtlCol="0">
            <a:spAutoFit/>
          </a:bodyPr>
          <a:lstStyle/>
          <a:p>
            <a:r>
              <a:rPr lang="en-US" dirty="0" smtClean="0"/>
              <a:t>Once the data is graphed, there are many good reasons to “fit” the data to an line (or curve) of best-fit.   The equation of this best-fit line or curve is sometimes called the mathematical model for the data.</a:t>
            </a:r>
          </a:p>
          <a:p>
            <a:endParaRPr lang="en-US" dirty="0" smtClean="0"/>
          </a:p>
          <a:p>
            <a:r>
              <a:rPr lang="en-US" b="1" i="1" dirty="0" smtClean="0"/>
              <a:t>Insight into general relationships</a:t>
            </a:r>
            <a:r>
              <a:rPr lang="en-US" dirty="0" smtClean="0"/>
              <a:t>:  you may discover (or verify) a relationship between variables that is generally true in a variety of situations.  </a:t>
            </a:r>
          </a:p>
          <a:p>
            <a:endParaRPr lang="en-US" dirty="0" smtClean="0"/>
          </a:p>
          <a:p>
            <a:r>
              <a:rPr lang="en-US" b="1" i="1" dirty="0" smtClean="0"/>
              <a:t>Insight into physical quantities not measured</a:t>
            </a:r>
            <a:r>
              <a:rPr lang="en-US" dirty="0" smtClean="0"/>
              <a:t>:  The equation of best fit often provides includes parameters that correspond to physical properties of the system not directly observed.</a:t>
            </a:r>
          </a:p>
          <a:p>
            <a:endParaRPr lang="en-US" dirty="0" smtClean="0"/>
          </a:p>
          <a:p>
            <a:r>
              <a:rPr lang="en-US" b="1" i="1" dirty="0" smtClean="0"/>
              <a:t>Inferences</a:t>
            </a:r>
            <a:r>
              <a:rPr lang="en-US" dirty="0" smtClean="0"/>
              <a:t>: Using the equation of best fit, you can solve for a value for your dependent variable for a value of the independent variable not observed through a trial.  When this interference takes place between observed data points, it is </a:t>
            </a:r>
            <a:r>
              <a:rPr lang="en-US" b="1" dirty="0" smtClean="0"/>
              <a:t>interpolation</a:t>
            </a:r>
            <a:r>
              <a:rPr lang="en-US" dirty="0" smtClean="0"/>
              <a:t>.  When it takes place outside of the data points, it is </a:t>
            </a:r>
            <a:r>
              <a:rPr lang="en-US" b="1" dirty="0" smtClean="0"/>
              <a:t>extrapolation</a:t>
            </a:r>
            <a:r>
              <a:rPr lang="en-US" dirty="0" smtClean="0"/>
              <a:t>. </a:t>
            </a:r>
          </a:p>
          <a:p>
            <a:endParaRPr lang="en-US" dirty="0" smtClean="0"/>
          </a:p>
          <a:p>
            <a:r>
              <a:rPr lang="en-US" dirty="0" smtClean="0"/>
              <a:t>BEWARE:  you must consider whether your equation of best fit is valid for the range of data being inferred, especially for extrapolation.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lstStyle/>
          <a:p>
            <a:r>
              <a:rPr lang="en-US" dirty="0" smtClean="0"/>
              <a:t>Fitting a </a:t>
            </a:r>
            <a:r>
              <a:rPr lang="en-US" dirty="0" err="1" smtClean="0"/>
              <a:t>Trendline</a:t>
            </a:r>
            <a:r>
              <a:rPr lang="en-US" dirty="0" smtClean="0"/>
              <a:t>: Basics</a:t>
            </a:r>
            <a:endParaRPr lang="en-US" dirty="0"/>
          </a:p>
        </p:txBody>
      </p:sp>
      <p:sp>
        <p:nvSpPr>
          <p:cNvPr id="3" name="Rectangle 2"/>
          <p:cNvSpPr/>
          <p:nvPr/>
        </p:nvSpPr>
        <p:spPr>
          <a:xfrm>
            <a:off x="304800" y="1219200"/>
            <a:ext cx="8610600" cy="5355312"/>
          </a:xfrm>
          <a:prstGeom prst="rect">
            <a:avLst/>
          </a:prstGeom>
        </p:spPr>
        <p:txBody>
          <a:bodyPr wrap="square">
            <a:spAutoFit/>
          </a:bodyPr>
          <a:lstStyle/>
          <a:p>
            <a:r>
              <a:rPr lang="en-US" dirty="0" smtClean="0"/>
              <a:t>It will be necessary to have a hypothesis (based on physics or a cursory analysis of the data) as to what type of relationship exists between the variables before you start fitting.</a:t>
            </a:r>
          </a:p>
          <a:p>
            <a:endParaRPr lang="en-US" dirty="0" smtClean="0"/>
          </a:p>
          <a:p>
            <a:r>
              <a:rPr lang="en-US" dirty="0" smtClean="0"/>
              <a:t>To use a graphing program (or calculator) to produce the </a:t>
            </a:r>
            <a:r>
              <a:rPr lang="en-US" dirty="0" err="1" smtClean="0"/>
              <a:t>trendline</a:t>
            </a:r>
            <a:r>
              <a:rPr lang="en-US" dirty="0" smtClean="0"/>
              <a:t> (and accompanying equation) you first need to input what form you expect the </a:t>
            </a:r>
            <a:r>
              <a:rPr lang="en-US" dirty="0" err="1" smtClean="0"/>
              <a:t>trendline</a:t>
            </a:r>
            <a:r>
              <a:rPr lang="en-US" dirty="0" smtClean="0"/>
              <a:t> to take.  </a:t>
            </a:r>
          </a:p>
          <a:p>
            <a:pPr marL="342900"/>
            <a:endParaRPr lang="en-US" dirty="0" smtClean="0"/>
          </a:p>
          <a:p>
            <a:r>
              <a:rPr lang="en-US" dirty="0" smtClean="0"/>
              <a:t>This form will have at least one (often two or three) parameters that are unknown.  </a:t>
            </a:r>
          </a:p>
          <a:p>
            <a:endParaRPr lang="en-US" dirty="0" smtClean="0"/>
          </a:p>
          <a:p>
            <a:r>
              <a:rPr lang="en-US" dirty="0" smtClean="0"/>
              <a:t>EXAMPLE:  the form for a linear equation is y = </a:t>
            </a:r>
            <a:r>
              <a:rPr lang="en-US" dirty="0" err="1" smtClean="0"/>
              <a:t>mx</a:t>
            </a:r>
            <a:r>
              <a:rPr lang="en-US" dirty="0" smtClean="0"/>
              <a:t> + b. </a:t>
            </a:r>
          </a:p>
          <a:p>
            <a:r>
              <a:rPr lang="en-US" dirty="0" smtClean="0"/>
              <a:t>Because y and x represent the dependent and independent variables, the parameters that need to be fit in this equation are m (the slope) and b (the y-intercept).   </a:t>
            </a:r>
          </a:p>
          <a:p>
            <a:endParaRPr lang="en-US" dirty="0" smtClean="0"/>
          </a:p>
          <a:p>
            <a:r>
              <a:rPr lang="en-US" dirty="0" smtClean="0"/>
              <a:t>BEWARE: the more parameters the software is allowed to adjust, the better the fit will be, but this does NOT necessarily correspond to any physical situation.</a:t>
            </a:r>
          </a:p>
          <a:p>
            <a:endParaRPr lang="en-US" dirty="0" smtClean="0"/>
          </a:p>
          <a:p>
            <a:r>
              <a:rPr lang="en-US" dirty="0" smtClean="0"/>
              <a:t>Next, you will allow the software to “fit” the data, finding the “best” values of the unknown parameters.  The software does this by trial and error, changing the parameters slightly, computing the residuals (more on this </a:t>
            </a:r>
            <a:r>
              <a:rPr lang="en-US" dirty="0" smtClean="0"/>
              <a:t>to come), </a:t>
            </a:r>
            <a:r>
              <a:rPr lang="en-US" dirty="0" smtClean="0"/>
              <a:t>and repeating until the residuals are a minimum.</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a:bodyPr>
          <a:lstStyle/>
          <a:p>
            <a:r>
              <a:rPr lang="en-US" dirty="0" smtClean="0"/>
              <a:t>Residuals</a:t>
            </a:r>
            <a:endParaRPr lang="en-US" dirty="0"/>
          </a:p>
        </p:txBody>
      </p:sp>
      <p:pic>
        <p:nvPicPr>
          <p:cNvPr id="1026" name="Picture 2"/>
          <p:cNvPicPr>
            <a:picLocks noChangeAspect="1" noChangeArrowheads="1"/>
          </p:cNvPicPr>
          <p:nvPr/>
        </p:nvPicPr>
        <p:blipFill>
          <a:blip r:embed="rId3" cstate="print"/>
          <a:srcRect l="4082" t="4861" r="6122" b="5178"/>
          <a:stretch>
            <a:fillRect/>
          </a:stretch>
        </p:blipFill>
        <p:spPr bwMode="auto">
          <a:xfrm>
            <a:off x="152400" y="4253345"/>
            <a:ext cx="3581400" cy="2604655"/>
          </a:xfrm>
          <a:prstGeom prst="rect">
            <a:avLst/>
          </a:prstGeom>
          <a:noFill/>
          <a:ln w="9525">
            <a:noFill/>
            <a:miter lim="800000"/>
            <a:headEnd/>
            <a:tailEnd/>
          </a:ln>
          <a:effectLst/>
        </p:spPr>
      </p:pic>
      <p:sp>
        <p:nvSpPr>
          <p:cNvPr id="4" name="TextBox 3"/>
          <p:cNvSpPr txBox="1"/>
          <p:nvPr/>
        </p:nvSpPr>
        <p:spPr>
          <a:xfrm>
            <a:off x="228600" y="6477000"/>
            <a:ext cx="3581400" cy="215444"/>
          </a:xfrm>
          <a:prstGeom prst="rect">
            <a:avLst/>
          </a:prstGeom>
          <a:noFill/>
        </p:spPr>
        <p:txBody>
          <a:bodyPr wrap="square" rtlCol="0">
            <a:spAutoFit/>
          </a:bodyPr>
          <a:lstStyle/>
          <a:p>
            <a:r>
              <a:rPr lang="en-US" sz="800" dirty="0" smtClean="0"/>
              <a:t>Image from VSRT Memo #59, V. Fish</a:t>
            </a:r>
          </a:p>
        </p:txBody>
      </p:sp>
      <p:sp>
        <p:nvSpPr>
          <p:cNvPr id="5" name="TextBox 4"/>
          <p:cNvSpPr txBox="1"/>
          <p:nvPr/>
        </p:nvSpPr>
        <p:spPr>
          <a:xfrm>
            <a:off x="152400" y="914400"/>
            <a:ext cx="8839200" cy="3416320"/>
          </a:xfrm>
          <a:prstGeom prst="rect">
            <a:avLst/>
          </a:prstGeom>
          <a:noFill/>
        </p:spPr>
        <p:txBody>
          <a:bodyPr wrap="square" rtlCol="0">
            <a:spAutoFit/>
          </a:bodyPr>
          <a:lstStyle/>
          <a:p>
            <a:r>
              <a:rPr lang="en-US" dirty="0" smtClean="0"/>
              <a:t>The </a:t>
            </a:r>
            <a:r>
              <a:rPr lang="en-US" b="1" dirty="0" smtClean="0"/>
              <a:t>residual</a:t>
            </a:r>
            <a:r>
              <a:rPr lang="en-US" dirty="0" smtClean="0"/>
              <a:t> for any data point is the difference between it and the value predicted by the best-fit equation. </a:t>
            </a:r>
          </a:p>
          <a:p>
            <a:endParaRPr lang="en-US" dirty="0" smtClean="0"/>
          </a:p>
          <a:p>
            <a:r>
              <a:rPr lang="en-US" dirty="0" smtClean="0"/>
              <a:t>When a best fit line (or curve) is created, the average</a:t>
            </a:r>
            <a:r>
              <a:rPr lang="en-US" baseline="30000" dirty="0" smtClean="0"/>
              <a:t>*</a:t>
            </a:r>
            <a:r>
              <a:rPr lang="en-US" dirty="0" smtClean="0"/>
              <a:t> of the magnitude of the residuals for all data points is minimized.  </a:t>
            </a:r>
          </a:p>
          <a:p>
            <a:endParaRPr lang="en-US" dirty="0" smtClean="0"/>
          </a:p>
          <a:p>
            <a:r>
              <a:rPr lang="en-US" dirty="0" smtClean="0"/>
              <a:t>Excel (and most other software that creates </a:t>
            </a:r>
            <a:r>
              <a:rPr lang="en-US" dirty="0" err="1" smtClean="0"/>
              <a:t>trendlines</a:t>
            </a:r>
            <a:r>
              <a:rPr lang="en-US" dirty="0" smtClean="0"/>
              <a:t>) will also compute some number that describes the </a:t>
            </a:r>
            <a:r>
              <a:rPr lang="en-US" dirty="0" smtClean="0"/>
              <a:t>closeness of </a:t>
            </a:r>
            <a:r>
              <a:rPr lang="en-US" dirty="0" smtClean="0"/>
              <a:t>the fit.  For Excel, this is the R</a:t>
            </a:r>
            <a:r>
              <a:rPr lang="en-US" baseline="30000" dirty="0" smtClean="0"/>
              <a:t>2</a:t>
            </a:r>
            <a:r>
              <a:rPr lang="en-US" dirty="0" smtClean="0"/>
              <a:t> value.  An R</a:t>
            </a:r>
            <a:r>
              <a:rPr lang="en-US" baseline="30000" dirty="0" smtClean="0"/>
              <a:t>2</a:t>
            </a:r>
            <a:r>
              <a:rPr lang="en-US" dirty="0" smtClean="0"/>
              <a:t> value of 1 means that all data points lie exactly along the </a:t>
            </a:r>
            <a:r>
              <a:rPr lang="en-US" dirty="0" err="1" smtClean="0"/>
              <a:t>trendline</a:t>
            </a:r>
            <a:r>
              <a:rPr lang="en-US" dirty="0" smtClean="0"/>
              <a:t>.</a:t>
            </a:r>
          </a:p>
          <a:p>
            <a:endParaRPr lang="en-US" dirty="0" smtClean="0"/>
          </a:p>
          <a:p>
            <a:r>
              <a:rPr lang="en-US" dirty="0" smtClean="0"/>
              <a:t>If you compute the slope and intercept “by hand,” you can </a:t>
            </a:r>
            <a:r>
              <a:rPr lang="en-US" dirty="0" smtClean="0"/>
              <a:t>compute </a:t>
            </a:r>
            <a:r>
              <a:rPr lang="en-US" dirty="0" smtClean="0"/>
              <a:t>the uncertainty associated with each.</a:t>
            </a:r>
            <a:endParaRPr lang="en-US" dirty="0"/>
          </a:p>
        </p:txBody>
      </p:sp>
      <p:sp>
        <p:nvSpPr>
          <p:cNvPr id="6" name="TextBox 5"/>
          <p:cNvSpPr txBox="1"/>
          <p:nvPr/>
        </p:nvSpPr>
        <p:spPr>
          <a:xfrm>
            <a:off x="3733800" y="6320135"/>
            <a:ext cx="5257800" cy="461665"/>
          </a:xfrm>
          <a:prstGeom prst="rect">
            <a:avLst/>
          </a:prstGeom>
          <a:noFill/>
        </p:spPr>
        <p:txBody>
          <a:bodyPr wrap="square" rtlCol="0">
            <a:spAutoFit/>
          </a:bodyPr>
          <a:lstStyle/>
          <a:p>
            <a:r>
              <a:rPr lang="en-US" sz="1200" dirty="0" smtClean="0"/>
              <a:t>* Technically, it is usually the RMS of the residuals that is minimized, or the square root of the mean of the square of the errors.</a:t>
            </a:r>
            <a:endParaRPr lang="en-US" sz="1200" dirty="0"/>
          </a:p>
        </p:txBody>
      </p:sp>
      <p:sp>
        <p:nvSpPr>
          <p:cNvPr id="7" name="TextBox 6"/>
          <p:cNvSpPr txBox="1"/>
          <p:nvPr/>
        </p:nvSpPr>
        <p:spPr>
          <a:xfrm>
            <a:off x="3733800" y="4724400"/>
            <a:ext cx="5257800" cy="1200329"/>
          </a:xfrm>
          <a:prstGeom prst="rect">
            <a:avLst/>
          </a:prstGeom>
          <a:noFill/>
        </p:spPr>
        <p:txBody>
          <a:bodyPr wrap="square" rtlCol="0">
            <a:spAutoFit/>
          </a:bodyPr>
          <a:lstStyle/>
          <a:p>
            <a:r>
              <a:rPr lang="en-US" dirty="0" smtClean="0"/>
              <a:t>The blue dots represent data points, while the red line represents the line of best fit.  Note the residuals, represented by the length of the blue lines extending from the data points to the best fit line.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on Fitting a </a:t>
            </a:r>
            <a:r>
              <a:rPr lang="en-US" dirty="0" err="1" smtClean="0"/>
              <a:t>Trendline</a:t>
            </a:r>
            <a:r>
              <a:rPr lang="en-US" dirty="0" smtClean="0"/>
              <a:t>: </a:t>
            </a:r>
            <a:br>
              <a:rPr lang="en-US" dirty="0" smtClean="0"/>
            </a:br>
            <a:r>
              <a:rPr lang="en-US" dirty="0" smtClean="0"/>
              <a:t>Formulas</a:t>
            </a:r>
            <a:endParaRPr lang="en-US" dirty="0"/>
          </a:p>
        </p:txBody>
      </p:sp>
      <p:sp>
        <p:nvSpPr>
          <p:cNvPr id="3" name="TextBox 2"/>
          <p:cNvSpPr txBox="1"/>
          <p:nvPr/>
        </p:nvSpPr>
        <p:spPr>
          <a:xfrm>
            <a:off x="152400" y="1447800"/>
            <a:ext cx="8763000" cy="2677656"/>
          </a:xfrm>
          <a:prstGeom prst="rect">
            <a:avLst/>
          </a:prstGeom>
          <a:noFill/>
        </p:spPr>
        <p:txBody>
          <a:bodyPr wrap="square" rtlCol="0">
            <a:spAutoFit/>
          </a:bodyPr>
          <a:lstStyle/>
          <a:p>
            <a:r>
              <a:rPr lang="en-US" sz="2400" dirty="0" smtClean="0"/>
              <a:t>In order to find a linear equation of best fit (form is y = </a:t>
            </a:r>
            <a:r>
              <a:rPr lang="en-US" sz="2400" dirty="0" err="1" smtClean="0"/>
              <a:t>mx</a:t>
            </a:r>
            <a:r>
              <a:rPr lang="en-US" sz="2400" dirty="0" smtClean="0"/>
              <a:t> + b) for a set of data, we will want to employ the following formulas to minimize the residuals. </a:t>
            </a:r>
          </a:p>
          <a:p>
            <a:endParaRPr lang="en-US" sz="2400" dirty="0" smtClean="0"/>
          </a:p>
          <a:p>
            <a:r>
              <a:rPr lang="en-US" sz="2400" dirty="0" smtClean="0"/>
              <a:t>In these formulas, x and y refer to the actual data, n refers to the number of data points, s is the standard error of the residuals, and </a:t>
            </a:r>
            <a:r>
              <a:rPr lang="en-US" sz="2400" dirty="0" smtClean="0">
                <a:latin typeface="Symbol" pitchFamily="18" charset="2"/>
              </a:rPr>
              <a:t>D</a:t>
            </a:r>
            <a:r>
              <a:rPr lang="en-US" sz="2400" dirty="0" smtClean="0"/>
              <a:t>m is the standard uncertainty associated with the slope.</a:t>
            </a:r>
          </a:p>
        </p:txBody>
      </p:sp>
      <p:graphicFrame>
        <p:nvGraphicFramePr>
          <p:cNvPr id="4" name="Object 3"/>
          <p:cNvGraphicFramePr>
            <a:graphicFrameLocks noChangeAspect="1"/>
          </p:cNvGraphicFramePr>
          <p:nvPr/>
        </p:nvGraphicFramePr>
        <p:xfrm>
          <a:off x="838200" y="4191000"/>
          <a:ext cx="3202510" cy="1066800"/>
        </p:xfrm>
        <a:graphic>
          <a:graphicData uri="http://schemas.openxmlformats.org/presentationml/2006/ole">
            <mc:AlternateContent xmlns:mc="http://schemas.openxmlformats.org/markup-compatibility/2006">
              <mc:Choice xmlns:v="urn:schemas-microsoft-com:vml" Requires="v">
                <p:oleObj spid="_x0000_s1050" name="Equation" r:id="rId4" imgW="1523880" imgH="507960" progId="Equation.3">
                  <p:embed/>
                </p:oleObj>
              </mc:Choice>
              <mc:Fallback>
                <p:oleObj name="Equation" r:id="rId4" imgW="1523880" imgH="50796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191000"/>
                        <a:ext cx="320251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838200" y="5486400"/>
          <a:ext cx="3371850" cy="1143000"/>
        </p:xfrm>
        <a:graphic>
          <a:graphicData uri="http://schemas.openxmlformats.org/presentationml/2006/ole">
            <mc:AlternateContent xmlns:mc="http://schemas.openxmlformats.org/markup-compatibility/2006">
              <mc:Choice xmlns:v="urn:schemas-microsoft-com:vml" Requires="v">
                <p:oleObj spid="_x0000_s1051" name="Equation" r:id="rId6" imgW="1460160" imgH="495000" progId="Equation.3">
                  <p:embed/>
                </p:oleObj>
              </mc:Choice>
              <mc:Fallback>
                <p:oleObj name="Equation" r:id="rId6" imgW="1460160" imgH="4950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5486400"/>
                        <a:ext cx="3371850" cy="114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nvGraphicFramePr>
        <p:xfrm>
          <a:off x="5257800" y="4267200"/>
          <a:ext cx="3352800" cy="857107"/>
        </p:xfrm>
        <a:graphic>
          <a:graphicData uri="http://schemas.openxmlformats.org/presentationml/2006/ole">
            <mc:AlternateContent xmlns:mc="http://schemas.openxmlformats.org/markup-compatibility/2006">
              <mc:Choice xmlns:v="urn:schemas-microsoft-com:vml" Requires="v">
                <p:oleObj spid="_x0000_s1052" name="Equation" r:id="rId8" imgW="1688760" imgH="431640" progId="Equation.3">
                  <p:embed/>
                </p:oleObj>
              </mc:Choice>
              <mc:Fallback>
                <p:oleObj name="Equation" r:id="rId8" imgW="1688760" imgH="4316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7800" y="4267200"/>
                        <a:ext cx="3352800" cy="8571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nvGraphicFramePr>
        <p:xfrm>
          <a:off x="5181600" y="5334000"/>
          <a:ext cx="2895600" cy="1383739"/>
        </p:xfrm>
        <a:graphic>
          <a:graphicData uri="http://schemas.openxmlformats.org/presentationml/2006/ole">
            <mc:AlternateContent xmlns:mc="http://schemas.openxmlformats.org/markup-compatibility/2006">
              <mc:Choice xmlns:v="urn:schemas-microsoft-com:vml" Requires="v">
                <p:oleObj spid="_x0000_s1053" name="Equation" r:id="rId10" imgW="1434960" imgH="685800" progId="Equation.3">
                  <p:embed/>
                </p:oleObj>
              </mc:Choice>
              <mc:Fallback>
                <p:oleObj name="Equation" r:id="rId10" imgW="1434960" imgH="68580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81600" y="5334000"/>
                        <a:ext cx="2895600" cy="13837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685802" y="3505200"/>
          <a:ext cx="8458198" cy="2823428"/>
        </p:xfrm>
        <a:graphic>
          <a:graphicData uri="http://schemas.openxmlformats.org/drawingml/2006/table">
            <a:tbl>
              <a:tblPr/>
              <a:tblGrid>
                <a:gridCol w="609598"/>
                <a:gridCol w="2362200"/>
                <a:gridCol w="1066800"/>
                <a:gridCol w="762000"/>
                <a:gridCol w="762000"/>
                <a:gridCol w="2200098"/>
                <a:gridCol w="695502"/>
              </a:tblGrid>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x</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y</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x^2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xy</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resid</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1" i="0" u="none" strike="noStrike">
                          <a:solidFill>
                            <a:srgbClr val="000000"/>
                          </a:solidFill>
                          <a:latin typeface="Calibri"/>
                        </a:rPr>
                        <a:t>resid^2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0.01</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1.4</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=B2^2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=C2*B2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=C2-($B$14*B2+$B$15)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=F2^2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2.7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=B3^2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=C3*B3</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=C3-($B$14*B3+$B$15)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=F3^2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0.03</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4.3</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=B4^2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=C4*B4</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=C4-($B$14*B4+$B$15)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=F4^2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0.04</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5.5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=B5^2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=C5*B5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=C5-($B$14*B5+$B$15)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=F5^2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7.9</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=B6^2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=C6*B6</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=C6-($B$14*B6+$B$15)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=F6^2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0.06</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9.5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=B7^2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=C7*B7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=C7-($B$14*B7+$B$15)</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=F7^2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Sum:</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=SUM(B2:B9)</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=SUM(C2:C8)</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=SUM(D2:D7)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=SUM(E2:E7)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Average:</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=AVERAGE(B2:B7)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=AVERAGE(C2:C7)</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n:</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=COUNT(B2:B9)</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m</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=(B12*E10-B10*C10)/(B12*D10-B10*B10)</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b</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=C11-B14*B11</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s</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=SQRT(SUM(G2:G9)/(B12-2))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21273">
                <a:tc>
                  <a:txBody>
                    <a:bodyPr/>
                    <a:lstStyle/>
                    <a:p>
                      <a:pPr algn="l" fontAlgn="b"/>
                      <a:r>
                        <a:rPr lang="en-US" sz="1050" b="1" i="0" u="none" strike="noStrike">
                          <a:solidFill>
                            <a:srgbClr val="000000"/>
                          </a:solidFill>
                          <a:latin typeface="Calibri"/>
                        </a:rPr>
                        <a:t>delta m</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050" b="0" i="0" u="none" strike="noStrike">
                          <a:solidFill>
                            <a:srgbClr val="000000"/>
                          </a:solidFill>
                          <a:latin typeface="Calibri"/>
                        </a:rPr>
                        <a:t>=B16/SQRT(D10-B10^2/B12)</a:t>
                      </a: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050" b="0" i="0" u="none" strike="noStrike" dirty="0">
                        <a:solidFill>
                          <a:srgbClr val="000000"/>
                        </a:solidFill>
                        <a:latin typeface="Calibri"/>
                      </a:endParaRPr>
                    </a:p>
                  </a:txBody>
                  <a:tcPr marL="6064" marR="6064" marT="6064"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bl>
          </a:graphicData>
        </a:graphic>
      </p:graphicFrame>
      <p:sp>
        <p:nvSpPr>
          <p:cNvPr id="2" name="Title 1"/>
          <p:cNvSpPr>
            <a:spLocks noGrp="1"/>
          </p:cNvSpPr>
          <p:nvPr>
            <p:ph type="title"/>
          </p:nvPr>
        </p:nvSpPr>
        <p:spPr/>
        <p:txBody>
          <a:bodyPr>
            <a:normAutofit fontScale="90000"/>
          </a:bodyPr>
          <a:lstStyle/>
          <a:p>
            <a:r>
              <a:rPr lang="en-US" dirty="0" smtClean="0"/>
              <a:t>Example: Fitting a </a:t>
            </a:r>
            <a:r>
              <a:rPr lang="en-US" dirty="0" err="1" smtClean="0"/>
              <a:t>Trendline</a:t>
            </a:r>
            <a:r>
              <a:rPr lang="en-US" dirty="0" smtClean="0"/>
              <a:t> with Formulas</a:t>
            </a:r>
            <a:endParaRPr lang="en-US" dirty="0"/>
          </a:p>
        </p:txBody>
      </p:sp>
      <p:sp>
        <p:nvSpPr>
          <p:cNvPr id="7" name="TextBox 6"/>
          <p:cNvSpPr txBox="1"/>
          <p:nvPr/>
        </p:nvSpPr>
        <p:spPr>
          <a:xfrm>
            <a:off x="228600" y="1600200"/>
            <a:ext cx="8763000" cy="1754326"/>
          </a:xfrm>
          <a:prstGeom prst="rect">
            <a:avLst/>
          </a:prstGeom>
          <a:noFill/>
        </p:spPr>
        <p:txBody>
          <a:bodyPr wrap="square" rtlCol="0">
            <a:spAutoFit/>
          </a:bodyPr>
          <a:lstStyle/>
          <a:p>
            <a:r>
              <a:rPr lang="en-US" dirty="0" smtClean="0"/>
              <a:t>Here is an example of using Excel to find the slope, intercept, and associated uncertainty via the formulas given on the previous slide.</a:t>
            </a:r>
          </a:p>
          <a:p>
            <a:endParaRPr lang="en-US" dirty="0" smtClean="0"/>
          </a:p>
          <a:p>
            <a:r>
              <a:rPr lang="en-US" dirty="0" smtClean="0"/>
              <a:t>While the slope and intercept could be more easily obtained by simply plotting the data and fitting a curve in Excel, this method allows the uncertainty associated with the slope to be calculated.   </a:t>
            </a:r>
            <a:endParaRPr lang="en-US" dirty="0"/>
          </a:p>
        </p:txBody>
      </p:sp>
      <p:sp>
        <p:nvSpPr>
          <p:cNvPr id="8" name="Rectangle 7"/>
          <p:cNvSpPr/>
          <p:nvPr/>
        </p:nvSpPr>
        <p:spPr>
          <a:xfrm>
            <a:off x="1219200" y="3657600"/>
            <a:ext cx="3124200" cy="10668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57200" y="3733800"/>
            <a:ext cx="838200" cy="954107"/>
          </a:xfrm>
          <a:prstGeom prst="rect">
            <a:avLst/>
          </a:prstGeom>
          <a:noFill/>
        </p:spPr>
        <p:txBody>
          <a:bodyPr wrap="square" rtlCol="0">
            <a:spAutoFit/>
          </a:bodyPr>
          <a:lstStyle/>
          <a:p>
            <a:r>
              <a:rPr lang="en-US" sz="1400" b="1" dirty="0" smtClean="0">
                <a:solidFill>
                  <a:srgbClr val="FF0000"/>
                </a:solidFill>
              </a:rPr>
              <a:t>Raw Data Goes Here</a:t>
            </a:r>
            <a:endParaRPr lang="en-US" sz="1400" b="1"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Fitting a </a:t>
            </a:r>
            <a:r>
              <a:rPr lang="en-US" dirty="0" err="1" smtClean="0"/>
              <a:t>Trendline</a:t>
            </a:r>
            <a:r>
              <a:rPr lang="en-US" dirty="0" smtClean="0"/>
              <a:t> with Formulas, Continued</a:t>
            </a:r>
            <a:endParaRPr lang="en-US" dirty="0"/>
          </a:p>
        </p:txBody>
      </p:sp>
      <p:sp>
        <p:nvSpPr>
          <p:cNvPr id="4" name="TextBox 3"/>
          <p:cNvSpPr txBox="1"/>
          <p:nvPr/>
        </p:nvSpPr>
        <p:spPr>
          <a:xfrm>
            <a:off x="5181600" y="1828800"/>
            <a:ext cx="3733800" cy="1200329"/>
          </a:xfrm>
          <a:prstGeom prst="rect">
            <a:avLst/>
          </a:prstGeom>
          <a:noFill/>
        </p:spPr>
        <p:txBody>
          <a:bodyPr wrap="square" rtlCol="0">
            <a:spAutoFit/>
          </a:bodyPr>
          <a:lstStyle/>
          <a:p>
            <a:r>
              <a:rPr lang="en-US" dirty="0" smtClean="0"/>
              <a:t>The best fit linear </a:t>
            </a:r>
            <a:r>
              <a:rPr lang="en-US" dirty="0" err="1" smtClean="0"/>
              <a:t>trendline</a:t>
            </a:r>
            <a:r>
              <a:rPr lang="en-US" dirty="0" smtClean="0"/>
              <a:t> for this set of data is</a:t>
            </a:r>
          </a:p>
          <a:p>
            <a:endParaRPr lang="en-US" dirty="0" smtClean="0"/>
          </a:p>
          <a:p>
            <a:r>
              <a:rPr lang="en-US" dirty="0" smtClean="0"/>
              <a:t>y = 164 (± 8.1) x – 0.513.</a:t>
            </a:r>
          </a:p>
        </p:txBody>
      </p:sp>
      <p:graphicFrame>
        <p:nvGraphicFramePr>
          <p:cNvPr id="6" name="Table 5"/>
          <p:cNvGraphicFramePr>
            <a:graphicFrameLocks noGrp="1"/>
          </p:cNvGraphicFramePr>
          <p:nvPr/>
        </p:nvGraphicFramePr>
        <p:xfrm>
          <a:off x="152400" y="1600200"/>
          <a:ext cx="4698999" cy="3429000"/>
        </p:xfrm>
        <a:graphic>
          <a:graphicData uri="http://schemas.openxmlformats.org/drawingml/2006/table">
            <a:tbl>
              <a:tblPr/>
              <a:tblGrid>
                <a:gridCol w="888400"/>
                <a:gridCol w="786868"/>
                <a:gridCol w="609188"/>
                <a:gridCol w="609188"/>
                <a:gridCol w="609188"/>
                <a:gridCol w="558423"/>
                <a:gridCol w="637744"/>
              </a:tblGrid>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0" i="0" u="none" strike="noStrike">
                          <a:solidFill>
                            <a:srgbClr val="000000"/>
                          </a:solidFill>
                          <a:latin typeface="Calibri"/>
                        </a:rPr>
                        <a:t>Time (s)</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gridSpan="2">
                  <a:txBody>
                    <a:bodyPr/>
                    <a:lstStyle/>
                    <a:p>
                      <a:pPr algn="l" fontAlgn="b"/>
                      <a:r>
                        <a:rPr lang="en-US" sz="1100" b="0" i="0" u="none" strike="noStrike">
                          <a:solidFill>
                            <a:srgbClr val="000000"/>
                          </a:solidFill>
                          <a:latin typeface="Calibri"/>
                        </a:rPr>
                        <a:t>Distance (m)</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hMerge="1">
                  <a:txBody>
                    <a:bodyPr/>
                    <a:lstStyle/>
                    <a:p>
                      <a:endParaRPr lang="en-US"/>
                    </a:p>
                  </a:txBody>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x</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y</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x^2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xy</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resid</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r>
                        <a:rPr lang="en-US" sz="1100" b="1" i="0" u="none" strike="noStrike">
                          <a:solidFill>
                            <a:srgbClr val="000000"/>
                          </a:solidFill>
                          <a:latin typeface="Calibri"/>
                        </a:rPr>
                        <a:t>resid^2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0.01</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1.4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0.0001</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0.014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0.27619</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0.07628</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2.7</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0.0004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0.054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-0.06095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0.00372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0.03</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4.3</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0.0009</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0.129</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-0.09810</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0.00962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5.5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0.0016</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0.22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-0.53524</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0.28648</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7.9</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0.0025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0.395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0.22762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0.05181</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0.06</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9.5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0.0036</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0.57</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0.19048</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0.03628</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Sum:</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0.21</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31.3</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0.0091</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1.382</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Average:</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0.035</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5.217</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n:</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6</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m</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163.7</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b</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-0.5133</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s</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0.3407</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r h="190500">
                <a:tc>
                  <a:txBody>
                    <a:bodyPr/>
                    <a:lstStyle/>
                    <a:p>
                      <a:pPr algn="l" fontAlgn="b"/>
                      <a:r>
                        <a:rPr lang="en-US" sz="1100" b="1" i="0" u="none" strike="noStrike">
                          <a:solidFill>
                            <a:srgbClr val="000000"/>
                          </a:solidFill>
                          <a:latin typeface="Calibri"/>
                        </a:rPr>
                        <a:t>delta m</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r" fontAlgn="b"/>
                      <a:r>
                        <a:rPr lang="en-US" sz="1100" b="0" i="0" u="none" strike="noStrike">
                          <a:solidFill>
                            <a:srgbClr val="000000"/>
                          </a:solidFill>
                          <a:latin typeface="Calibri"/>
                        </a:rPr>
                        <a:t>8.143</a:t>
                      </a: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c>
                  <a:txBody>
                    <a:bodyPr/>
                    <a:lstStyle/>
                    <a:p>
                      <a:pPr algn="l" fontAlgn="b"/>
                      <a:endParaRPr lang="en-US" sz="1100" b="0" i="0" u="none" strike="noStrike" dirty="0">
                        <a:solidFill>
                          <a:srgbClr val="000000"/>
                        </a:solidFill>
                        <a:latin typeface="Calibri"/>
                      </a:endParaRPr>
                    </a:p>
                  </a:txBody>
                  <a:tcPr marL="9525" marR="9525" marT="9525" marB="0" anchor="b">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lumMod val="85000"/>
                      </a:schemeClr>
                    </a:solidFill>
                  </a:tcPr>
                </a:tc>
              </a:tr>
            </a:tbl>
          </a:graphicData>
        </a:graphic>
      </p:graphicFrame>
      <p:graphicFrame>
        <p:nvGraphicFramePr>
          <p:cNvPr id="7" name="Chart 6"/>
          <p:cNvGraphicFramePr/>
          <p:nvPr/>
        </p:nvGraphicFramePr>
        <p:xfrm>
          <a:off x="4876800" y="3657600"/>
          <a:ext cx="4038600" cy="2971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a:bodyPr>
          <a:lstStyle/>
          <a:p>
            <a:r>
              <a:rPr lang="en-US" dirty="0" smtClean="0"/>
              <a:t>Four Trends in Graphical Form</a:t>
            </a:r>
            <a:endParaRPr lang="en-US" dirty="0"/>
          </a:p>
        </p:txBody>
      </p:sp>
      <p:sp>
        <p:nvSpPr>
          <p:cNvPr id="3" name="TextBox 2"/>
          <p:cNvSpPr txBox="1"/>
          <p:nvPr/>
        </p:nvSpPr>
        <p:spPr>
          <a:xfrm>
            <a:off x="1066800" y="2895600"/>
            <a:ext cx="2895600" cy="738664"/>
          </a:xfrm>
          <a:prstGeom prst="rect">
            <a:avLst/>
          </a:prstGeom>
          <a:noFill/>
        </p:spPr>
        <p:txBody>
          <a:bodyPr wrap="square" rtlCol="0">
            <a:spAutoFit/>
          </a:bodyPr>
          <a:lstStyle/>
          <a:p>
            <a:r>
              <a:rPr lang="en-US" sz="1400" dirty="0" smtClean="0"/>
              <a:t>Trend:  DIRECT</a:t>
            </a:r>
          </a:p>
          <a:p>
            <a:r>
              <a:rPr lang="en-US" sz="1400" dirty="0" err="1" smtClean="0"/>
              <a:t>Trendline</a:t>
            </a:r>
            <a:r>
              <a:rPr lang="en-US" sz="1400" dirty="0" smtClean="0"/>
              <a:t>:  Linear</a:t>
            </a:r>
          </a:p>
          <a:p>
            <a:r>
              <a:rPr lang="en-US" sz="1400" dirty="0" smtClean="0"/>
              <a:t>Equation Form:  y = mx + </a:t>
            </a:r>
            <a:r>
              <a:rPr lang="en-US" sz="1400" dirty="0" smtClean="0"/>
              <a:t>b</a:t>
            </a:r>
            <a:endParaRPr lang="en-US" sz="1400" dirty="0" smtClean="0"/>
          </a:p>
        </p:txBody>
      </p:sp>
      <p:sp>
        <p:nvSpPr>
          <p:cNvPr id="4" name="TextBox 3"/>
          <p:cNvSpPr txBox="1"/>
          <p:nvPr/>
        </p:nvSpPr>
        <p:spPr>
          <a:xfrm>
            <a:off x="5791200" y="2971800"/>
            <a:ext cx="2895600" cy="738664"/>
          </a:xfrm>
          <a:prstGeom prst="rect">
            <a:avLst/>
          </a:prstGeom>
          <a:noFill/>
        </p:spPr>
        <p:txBody>
          <a:bodyPr wrap="square" rtlCol="0">
            <a:spAutoFit/>
          </a:bodyPr>
          <a:lstStyle/>
          <a:p>
            <a:r>
              <a:rPr lang="en-US" sz="1400" dirty="0" smtClean="0"/>
              <a:t>Trend:  INDIRECT</a:t>
            </a:r>
          </a:p>
          <a:p>
            <a:r>
              <a:rPr lang="en-US" sz="1400" dirty="0" err="1" smtClean="0"/>
              <a:t>Trendline</a:t>
            </a:r>
            <a:r>
              <a:rPr lang="en-US" sz="1400" dirty="0" smtClean="0"/>
              <a:t>: Hyperbolic (Power)</a:t>
            </a:r>
          </a:p>
          <a:p>
            <a:r>
              <a:rPr lang="en-US" sz="1400" dirty="0" smtClean="0"/>
              <a:t>Equation Form: y = k/x + </a:t>
            </a:r>
            <a:r>
              <a:rPr lang="en-US" sz="1400" dirty="0" smtClean="0"/>
              <a:t>b</a:t>
            </a:r>
            <a:endParaRPr lang="en-US" sz="1400" dirty="0" smtClean="0"/>
          </a:p>
        </p:txBody>
      </p:sp>
      <p:sp>
        <p:nvSpPr>
          <p:cNvPr id="5" name="TextBox 4"/>
          <p:cNvSpPr txBox="1"/>
          <p:nvPr/>
        </p:nvSpPr>
        <p:spPr>
          <a:xfrm>
            <a:off x="990600" y="5903893"/>
            <a:ext cx="2895600" cy="738664"/>
          </a:xfrm>
          <a:prstGeom prst="rect">
            <a:avLst/>
          </a:prstGeom>
          <a:noFill/>
        </p:spPr>
        <p:txBody>
          <a:bodyPr wrap="square" rtlCol="0">
            <a:spAutoFit/>
          </a:bodyPr>
          <a:lstStyle/>
          <a:p>
            <a:r>
              <a:rPr lang="en-US" sz="1400" dirty="0" smtClean="0"/>
              <a:t>Trend:  QUADRATIC</a:t>
            </a:r>
          </a:p>
          <a:p>
            <a:r>
              <a:rPr lang="en-US" sz="1400" dirty="0" err="1" smtClean="0"/>
              <a:t>Trendline</a:t>
            </a:r>
            <a:r>
              <a:rPr lang="en-US" sz="1400" dirty="0" smtClean="0"/>
              <a:t>:  Parabolic (Power)</a:t>
            </a:r>
          </a:p>
          <a:p>
            <a:r>
              <a:rPr lang="en-US" sz="1400" dirty="0" smtClean="0"/>
              <a:t>Equation Form: y = ax</a:t>
            </a:r>
            <a:r>
              <a:rPr lang="en-US" sz="1400" baseline="30000" dirty="0" smtClean="0"/>
              <a:t>2</a:t>
            </a:r>
            <a:r>
              <a:rPr lang="en-US" sz="1400" dirty="0" smtClean="0"/>
              <a:t> + </a:t>
            </a:r>
            <a:r>
              <a:rPr lang="en-US" sz="1400" dirty="0" smtClean="0"/>
              <a:t>b</a:t>
            </a:r>
            <a:endParaRPr lang="en-US" sz="1400" dirty="0" smtClean="0"/>
          </a:p>
        </p:txBody>
      </p:sp>
      <p:sp>
        <p:nvSpPr>
          <p:cNvPr id="6" name="TextBox 5"/>
          <p:cNvSpPr txBox="1"/>
          <p:nvPr/>
        </p:nvSpPr>
        <p:spPr>
          <a:xfrm>
            <a:off x="5867400" y="5903893"/>
            <a:ext cx="2895600" cy="738664"/>
          </a:xfrm>
          <a:prstGeom prst="rect">
            <a:avLst/>
          </a:prstGeom>
          <a:noFill/>
        </p:spPr>
        <p:txBody>
          <a:bodyPr wrap="square" rtlCol="0">
            <a:spAutoFit/>
          </a:bodyPr>
          <a:lstStyle/>
          <a:p>
            <a:r>
              <a:rPr lang="en-US" sz="1400" dirty="0" smtClean="0"/>
              <a:t>Trend:  INVERSE SQUARE</a:t>
            </a:r>
          </a:p>
          <a:p>
            <a:r>
              <a:rPr lang="en-US" sz="1400" dirty="0" err="1" smtClean="0"/>
              <a:t>Trendline</a:t>
            </a:r>
            <a:r>
              <a:rPr lang="en-US" sz="1400" dirty="0" smtClean="0"/>
              <a:t>: Inverse Quadratic</a:t>
            </a:r>
          </a:p>
          <a:p>
            <a:r>
              <a:rPr lang="en-US" sz="1400" dirty="0" smtClean="0"/>
              <a:t>Equation Form: y = c/x</a:t>
            </a:r>
            <a:r>
              <a:rPr lang="en-US" sz="1400" baseline="30000" dirty="0" smtClean="0"/>
              <a:t>2</a:t>
            </a:r>
            <a:r>
              <a:rPr lang="en-US" sz="1400" dirty="0" smtClean="0"/>
              <a:t> + b</a:t>
            </a:r>
            <a:r>
              <a:rPr lang="en-US" sz="1400" baseline="30000" dirty="0" smtClean="0"/>
              <a:t> </a:t>
            </a:r>
            <a:endParaRPr lang="en-US" sz="1400" dirty="0" smtClean="0"/>
          </a:p>
        </p:txBody>
      </p:sp>
      <p:graphicFrame>
        <p:nvGraphicFramePr>
          <p:cNvPr id="9" name="Chart 8"/>
          <p:cNvGraphicFramePr/>
          <p:nvPr/>
        </p:nvGraphicFramePr>
        <p:xfrm>
          <a:off x="4800600" y="3810000"/>
          <a:ext cx="4191000" cy="2362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p:cNvGraphicFramePr/>
          <p:nvPr/>
        </p:nvGraphicFramePr>
        <p:xfrm>
          <a:off x="4800600" y="762000"/>
          <a:ext cx="4191000" cy="2362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p:nvPr/>
        </p:nvGraphicFramePr>
        <p:xfrm>
          <a:off x="228600" y="3886200"/>
          <a:ext cx="4114800" cy="2209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hart 10"/>
          <p:cNvGraphicFramePr/>
          <p:nvPr/>
        </p:nvGraphicFramePr>
        <p:xfrm>
          <a:off x="228600" y="914400"/>
          <a:ext cx="4038600" cy="21336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944562"/>
          </a:xfrm>
        </p:spPr>
        <p:txBody>
          <a:bodyPr/>
          <a:lstStyle/>
          <a:p>
            <a:r>
              <a:rPr lang="en-US" dirty="0" smtClean="0"/>
              <a:t>More Examples</a:t>
            </a:r>
            <a:endParaRPr lang="en-US" dirty="0"/>
          </a:p>
        </p:txBody>
      </p:sp>
      <p:graphicFrame>
        <p:nvGraphicFramePr>
          <p:cNvPr id="3" name="Chart 2"/>
          <p:cNvGraphicFramePr/>
          <p:nvPr/>
        </p:nvGraphicFramePr>
        <p:xfrm>
          <a:off x="0" y="1143000"/>
          <a:ext cx="4800600" cy="31242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5029200" y="1371600"/>
            <a:ext cx="3962400" cy="2308324"/>
          </a:xfrm>
          <a:prstGeom prst="rect">
            <a:avLst/>
          </a:prstGeom>
          <a:noFill/>
        </p:spPr>
        <p:txBody>
          <a:bodyPr wrap="square" rtlCol="0">
            <a:spAutoFit/>
          </a:bodyPr>
          <a:lstStyle/>
          <a:p>
            <a:r>
              <a:rPr lang="en-US" dirty="0" smtClean="0"/>
              <a:t>For the distance vs. time graph, a linear fit is selected and fit to the data.  Excel finds a slope of 164 and a y-intercept of -.51 provide the best fit to the data.</a:t>
            </a:r>
          </a:p>
          <a:p>
            <a:endParaRPr lang="en-US" dirty="0" smtClean="0"/>
          </a:p>
          <a:p>
            <a:r>
              <a:rPr lang="en-US" dirty="0" smtClean="0"/>
              <a:t>What does the slope represent, physically</a:t>
            </a:r>
            <a:r>
              <a:rPr lang="en-US" dirty="0" smtClean="0"/>
              <a:t>?  What are the units of the slope?</a:t>
            </a:r>
            <a:endParaRPr lang="en-US" dirty="0"/>
          </a:p>
        </p:txBody>
      </p:sp>
      <p:graphicFrame>
        <p:nvGraphicFramePr>
          <p:cNvPr id="6" name="Chart 5"/>
          <p:cNvGraphicFramePr/>
          <p:nvPr/>
        </p:nvGraphicFramePr>
        <p:xfrm>
          <a:off x="4343400" y="3581400"/>
          <a:ext cx="4800600" cy="32766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160361" y="4572000"/>
            <a:ext cx="4419600" cy="1477328"/>
          </a:xfrm>
          <a:prstGeom prst="rect">
            <a:avLst/>
          </a:prstGeom>
          <a:noFill/>
        </p:spPr>
        <p:txBody>
          <a:bodyPr wrap="square" rtlCol="0">
            <a:spAutoFit/>
          </a:bodyPr>
          <a:lstStyle/>
          <a:p>
            <a:r>
              <a:rPr lang="en-US" dirty="0" smtClean="0"/>
              <a:t>For the decibels vs. intensity graph, a logarithmic fit is selected to fit the data.  Excel finds a coefficient of 4.5 and an intercept of 122 provide the best fit for the data</a:t>
            </a:r>
            <a:r>
              <a:rPr lang="en-US" dirty="0" smtClean="0"/>
              <a:t>.</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38200"/>
          </a:xfrm>
        </p:spPr>
        <p:txBody>
          <a:bodyPr/>
          <a:lstStyle/>
          <a:p>
            <a:r>
              <a:rPr lang="en-US" dirty="0" smtClean="0"/>
              <a:t>The Goal</a:t>
            </a:r>
            <a:endParaRPr lang="en-US" dirty="0"/>
          </a:p>
        </p:txBody>
      </p:sp>
      <p:sp>
        <p:nvSpPr>
          <p:cNvPr id="3" name="TextBox 2"/>
          <p:cNvSpPr txBox="1"/>
          <p:nvPr/>
        </p:nvSpPr>
        <p:spPr>
          <a:xfrm>
            <a:off x="304800" y="990600"/>
            <a:ext cx="8610600" cy="440120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dirty="0" smtClean="0"/>
              <a:t>Our goal in physics is to describe the physical world using as many means as possible.  This includes…</a:t>
            </a:r>
          </a:p>
          <a:p>
            <a:r>
              <a:rPr lang="en-US" sz="2000" dirty="0"/>
              <a:t>	</a:t>
            </a:r>
            <a:r>
              <a:rPr lang="en-US" sz="2000" dirty="0" smtClean="0"/>
              <a:t>words</a:t>
            </a:r>
          </a:p>
          <a:p>
            <a:r>
              <a:rPr lang="en-US" sz="2000" dirty="0"/>
              <a:t>	</a:t>
            </a:r>
            <a:r>
              <a:rPr lang="en-US" sz="2000" dirty="0" smtClean="0"/>
              <a:t>data</a:t>
            </a:r>
          </a:p>
          <a:p>
            <a:r>
              <a:rPr lang="en-US" sz="2000" dirty="0"/>
              <a:t>	</a:t>
            </a:r>
            <a:r>
              <a:rPr lang="en-US" sz="2000" dirty="0" smtClean="0"/>
              <a:t>graphs</a:t>
            </a:r>
          </a:p>
          <a:p>
            <a:r>
              <a:rPr lang="en-US" sz="2000" dirty="0"/>
              <a:t>	</a:t>
            </a:r>
            <a:r>
              <a:rPr lang="en-US" sz="2000" dirty="0" smtClean="0"/>
              <a:t>trends</a:t>
            </a:r>
          </a:p>
          <a:p>
            <a:r>
              <a:rPr lang="en-US" sz="2000" dirty="0"/>
              <a:t>	</a:t>
            </a:r>
            <a:r>
              <a:rPr lang="en-US" sz="2000" dirty="0" smtClean="0"/>
              <a:t>equation of best-fit/mathematical model</a:t>
            </a:r>
          </a:p>
          <a:p>
            <a:r>
              <a:rPr lang="en-US" sz="2000" dirty="0"/>
              <a:t>	</a:t>
            </a:r>
            <a:r>
              <a:rPr lang="en-US" sz="2000" dirty="0" smtClean="0"/>
              <a:t>“laws”</a:t>
            </a:r>
            <a:endParaRPr lang="en-US" sz="2000" dirty="0"/>
          </a:p>
          <a:p>
            <a:r>
              <a:rPr lang="en-US" sz="2000" dirty="0" smtClean="0"/>
              <a:t>In order to reach this goal, we need to be good observers of the physical world and careful collectors of data.  In general, we use our carefully collected data to make a graph, which allows us to identify a trend, which we formalize with an equation (or mathematical model).  With enough confirmation of a trend from repeated experiments from many physicists, this equation may be considered a “law.”</a:t>
            </a:r>
            <a:endParaRPr lang="en-US" sz="2000" dirty="0"/>
          </a:p>
        </p:txBody>
      </p:sp>
      <p:sp>
        <p:nvSpPr>
          <p:cNvPr id="4" name="TextBox 3"/>
          <p:cNvSpPr txBox="1"/>
          <p:nvPr/>
        </p:nvSpPr>
        <p:spPr>
          <a:xfrm>
            <a:off x="304800" y="5562600"/>
            <a:ext cx="8382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DATA</a:t>
            </a:r>
            <a:endParaRPr lang="en-US" dirty="0"/>
          </a:p>
        </p:txBody>
      </p:sp>
      <p:cxnSp>
        <p:nvCxnSpPr>
          <p:cNvPr id="6" name="Straight Arrow Connector 5"/>
          <p:cNvCxnSpPr/>
          <p:nvPr/>
        </p:nvCxnSpPr>
        <p:spPr>
          <a:xfrm>
            <a:off x="1295400" y="5715000"/>
            <a:ext cx="5334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057400" y="5562600"/>
            <a:ext cx="9144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GRAPH</a:t>
            </a:r>
            <a:endParaRPr lang="en-US" dirty="0"/>
          </a:p>
        </p:txBody>
      </p:sp>
      <p:cxnSp>
        <p:nvCxnSpPr>
          <p:cNvPr id="9" name="Straight Arrow Connector 8"/>
          <p:cNvCxnSpPr/>
          <p:nvPr/>
        </p:nvCxnSpPr>
        <p:spPr>
          <a:xfrm>
            <a:off x="3200400" y="5715000"/>
            <a:ext cx="6096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038600" y="5562600"/>
            <a:ext cx="838200"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TREND</a:t>
            </a:r>
            <a:endParaRPr lang="en-US" dirty="0"/>
          </a:p>
        </p:txBody>
      </p:sp>
      <p:cxnSp>
        <p:nvCxnSpPr>
          <p:cNvPr id="12" name="Straight Arrow Connector 11"/>
          <p:cNvCxnSpPr/>
          <p:nvPr/>
        </p:nvCxnSpPr>
        <p:spPr>
          <a:xfrm>
            <a:off x="5105400" y="5715000"/>
            <a:ext cx="5334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867400" y="5562600"/>
            <a:ext cx="12192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EQUATION</a:t>
            </a:r>
            <a:endParaRPr lang="en-US" dirty="0"/>
          </a:p>
        </p:txBody>
      </p:sp>
      <p:cxnSp>
        <p:nvCxnSpPr>
          <p:cNvPr id="17" name="Straight Arrow Connector 16"/>
          <p:cNvCxnSpPr/>
          <p:nvPr/>
        </p:nvCxnSpPr>
        <p:spPr>
          <a:xfrm>
            <a:off x="7239000" y="5715000"/>
            <a:ext cx="4572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7315200" y="6019800"/>
            <a:ext cx="381000" cy="2286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239000" y="5105400"/>
            <a:ext cx="457200" cy="3810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8305800" y="5029200"/>
            <a:ext cx="381000" cy="3810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7849394" y="5180806"/>
            <a:ext cx="4572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8458200" y="5791200"/>
            <a:ext cx="457200"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6200000" flipV="1">
            <a:off x="8267700" y="6134100"/>
            <a:ext cx="304800" cy="2286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flipH="1" flipV="1">
            <a:off x="7887097" y="6209903"/>
            <a:ext cx="381000" cy="794"/>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7772400" y="5562600"/>
            <a:ext cx="609600" cy="38100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LAW</a:t>
            </a:r>
            <a:endParaRPr lang="en-US" dirty="0"/>
          </a:p>
        </p:txBody>
      </p:sp>
      <p:cxnSp>
        <p:nvCxnSpPr>
          <p:cNvPr id="36" name="Straight Arrow Connector 35"/>
          <p:cNvCxnSpPr/>
          <p:nvPr/>
        </p:nvCxnSpPr>
        <p:spPr>
          <a:xfrm rot="5400000" flipH="1" flipV="1">
            <a:off x="7620000" y="6172200"/>
            <a:ext cx="304800" cy="1524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6200000" flipH="1">
            <a:off x="7620000" y="5181600"/>
            <a:ext cx="304800" cy="1524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0800000" flipV="1">
            <a:off x="8534400" y="5410200"/>
            <a:ext cx="381000" cy="1524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0800000">
            <a:off x="8534400" y="5943600"/>
            <a:ext cx="381000" cy="2286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838200" y="6019800"/>
            <a:ext cx="1447800" cy="6096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657600" y="6400800"/>
            <a:ext cx="9144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WORDS</a:t>
            </a:r>
            <a:endParaRPr lang="en-US" dirty="0"/>
          </a:p>
        </p:txBody>
      </p:sp>
      <p:cxnSp>
        <p:nvCxnSpPr>
          <p:cNvPr id="55" name="Straight Arrow Connector 54"/>
          <p:cNvCxnSpPr/>
          <p:nvPr/>
        </p:nvCxnSpPr>
        <p:spPr>
          <a:xfrm>
            <a:off x="2667000" y="6019800"/>
            <a:ext cx="685800" cy="5334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rot="10800000" flipV="1">
            <a:off x="4876800" y="6096000"/>
            <a:ext cx="1447800" cy="4572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rot="5400000">
            <a:off x="4153297" y="6209903"/>
            <a:ext cx="227806" cy="1588"/>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10800000" flipV="1">
            <a:off x="5638800" y="6324600"/>
            <a:ext cx="1752600" cy="304800"/>
          </a:xfrm>
          <a:prstGeom prst="straightConnector1">
            <a:avLst/>
          </a:prstGeom>
          <a:ln w="19050">
            <a:solidFill>
              <a:srgbClr val="00206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Clarity in Variables</a:t>
            </a:r>
            <a:endParaRPr lang="en-US" dirty="0"/>
          </a:p>
        </p:txBody>
      </p:sp>
      <p:sp>
        <p:nvSpPr>
          <p:cNvPr id="3" name="TextBox 2"/>
          <p:cNvSpPr txBox="1"/>
          <p:nvPr/>
        </p:nvSpPr>
        <p:spPr>
          <a:xfrm>
            <a:off x="304800" y="1219200"/>
            <a:ext cx="8610600" cy="1477328"/>
          </a:xfrm>
          <a:prstGeom prst="rect">
            <a:avLst/>
          </a:prstGeom>
          <a:noFill/>
        </p:spPr>
        <p:txBody>
          <a:bodyPr wrap="square" rtlCol="0">
            <a:spAutoFit/>
          </a:bodyPr>
          <a:lstStyle/>
          <a:p>
            <a:r>
              <a:rPr lang="en-US" dirty="0" smtClean="0"/>
              <a:t>Because x and y represent physical quantities that have been measured, it is often useful to write the equation of your </a:t>
            </a:r>
            <a:r>
              <a:rPr lang="en-US" dirty="0" err="1" smtClean="0"/>
              <a:t>trendline</a:t>
            </a:r>
            <a:r>
              <a:rPr lang="en-US" dirty="0" smtClean="0"/>
              <a:t> not in terms of x and y but in terms of the symbols associated with the quantities being graphed.  </a:t>
            </a:r>
          </a:p>
          <a:p>
            <a:endParaRPr lang="en-US" dirty="0" smtClean="0"/>
          </a:p>
          <a:p>
            <a:r>
              <a:rPr lang="en-US" dirty="0" smtClean="0"/>
              <a:t>For example,</a:t>
            </a:r>
            <a:endParaRPr lang="en-US" dirty="0"/>
          </a:p>
        </p:txBody>
      </p:sp>
      <p:graphicFrame>
        <p:nvGraphicFramePr>
          <p:cNvPr id="4" name="Chart 3"/>
          <p:cNvGraphicFramePr/>
          <p:nvPr/>
        </p:nvGraphicFramePr>
        <p:xfrm>
          <a:off x="1600200" y="2743200"/>
          <a:ext cx="5867400" cy="3810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What NOT to do</a:t>
            </a:r>
            <a:endParaRPr lang="en-US" dirty="0"/>
          </a:p>
        </p:txBody>
      </p:sp>
      <p:graphicFrame>
        <p:nvGraphicFramePr>
          <p:cNvPr id="3" name="Chart 2"/>
          <p:cNvGraphicFramePr/>
          <p:nvPr/>
        </p:nvGraphicFramePr>
        <p:xfrm>
          <a:off x="152400" y="1676400"/>
          <a:ext cx="5257800" cy="34290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5410200" y="2312075"/>
            <a:ext cx="3581400" cy="2031325"/>
          </a:xfrm>
          <a:prstGeom prst="rect">
            <a:avLst/>
          </a:prstGeom>
          <a:noFill/>
        </p:spPr>
        <p:txBody>
          <a:bodyPr wrap="square" rtlCol="0">
            <a:spAutoFit/>
          </a:bodyPr>
          <a:lstStyle/>
          <a:p>
            <a:r>
              <a:rPr lang="en-US" dirty="0" smtClean="0"/>
              <a:t>With a polynomial of order 5, Excel is able to fit 6 different parameters, resulting in a nearly perfect fit.  This does NOT provide any useful scientific insight to the system, however.  What would these constants represent, physically?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Example: Use Common Sense</a:t>
            </a:r>
            <a:endParaRPr lang="en-US" dirty="0"/>
          </a:p>
        </p:txBody>
      </p:sp>
      <p:graphicFrame>
        <p:nvGraphicFramePr>
          <p:cNvPr id="5" name="Chart 4"/>
          <p:cNvGraphicFramePr/>
          <p:nvPr/>
        </p:nvGraphicFramePr>
        <p:xfrm>
          <a:off x="76200" y="1981200"/>
          <a:ext cx="5486400" cy="3352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5715000" y="1752600"/>
            <a:ext cx="3124200" cy="4247317"/>
          </a:xfrm>
          <a:prstGeom prst="rect">
            <a:avLst/>
          </a:prstGeom>
          <a:noFill/>
        </p:spPr>
        <p:txBody>
          <a:bodyPr wrap="square" rtlCol="0">
            <a:spAutoFit/>
          </a:bodyPr>
          <a:lstStyle/>
          <a:p>
            <a:r>
              <a:rPr lang="en-US" dirty="0" smtClean="0"/>
              <a:t>Here, I have fit an exponential trend to our data for distance vs. time.  The fit, as demonstrated by the R</a:t>
            </a:r>
            <a:r>
              <a:rPr lang="en-US" baseline="30000" dirty="0" smtClean="0"/>
              <a:t>2</a:t>
            </a:r>
            <a:r>
              <a:rPr lang="en-US" dirty="0" smtClean="0"/>
              <a:t> value of 0.9588, isn’t bad.</a:t>
            </a:r>
          </a:p>
          <a:p>
            <a:endParaRPr lang="en-US" dirty="0" smtClean="0"/>
          </a:p>
          <a:p>
            <a:r>
              <a:rPr lang="en-US" dirty="0" smtClean="0"/>
              <a:t>BUT--- consider what will happen for large values of time.  Does this make sense? </a:t>
            </a:r>
          </a:p>
          <a:p>
            <a:endParaRPr lang="en-US" dirty="0" smtClean="0"/>
          </a:p>
          <a:p>
            <a:r>
              <a:rPr lang="en-US" dirty="0" smtClean="0"/>
              <a:t>Picture extending the curve drawn in the graph below.  Does it approximate the continuation of the data collected?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dirty="0" smtClean="0"/>
              <a:t>Cyclic Trends without </a:t>
            </a:r>
            <a:r>
              <a:rPr lang="en-US" dirty="0" err="1" smtClean="0"/>
              <a:t>Trendlines</a:t>
            </a:r>
            <a:endParaRPr lang="en-US" dirty="0"/>
          </a:p>
        </p:txBody>
      </p:sp>
      <p:sp>
        <p:nvSpPr>
          <p:cNvPr id="3" name="TextBox 2"/>
          <p:cNvSpPr txBox="1"/>
          <p:nvPr/>
        </p:nvSpPr>
        <p:spPr>
          <a:xfrm>
            <a:off x="228600" y="1143000"/>
            <a:ext cx="8763000" cy="1754326"/>
          </a:xfrm>
          <a:prstGeom prst="rect">
            <a:avLst/>
          </a:prstGeom>
          <a:noFill/>
        </p:spPr>
        <p:txBody>
          <a:bodyPr wrap="square" rtlCol="0">
            <a:spAutoFit/>
          </a:bodyPr>
          <a:lstStyle/>
          <a:p>
            <a:r>
              <a:rPr lang="en-US" dirty="0" smtClean="0"/>
              <a:t>When the data being graphed is cyclic (repeats itself with a predictable period), it often will not have a </a:t>
            </a:r>
            <a:r>
              <a:rPr lang="en-US" dirty="0" err="1" smtClean="0"/>
              <a:t>trendline</a:t>
            </a:r>
            <a:r>
              <a:rPr lang="en-US" dirty="0" smtClean="0"/>
              <a:t> that is easily fit associated with it.  Instead, the following parameters are often extracted by looking at the data:</a:t>
            </a:r>
          </a:p>
          <a:p>
            <a:pPr marL="342900" indent="-342900">
              <a:buAutoNum type="arabicPeriod"/>
            </a:pPr>
            <a:r>
              <a:rPr lang="en-US" dirty="0" smtClean="0"/>
              <a:t>Period of cycle</a:t>
            </a:r>
          </a:p>
          <a:p>
            <a:pPr marL="342900" indent="-342900">
              <a:buAutoNum type="arabicPeriod"/>
            </a:pPr>
            <a:r>
              <a:rPr lang="en-US" dirty="0" smtClean="0"/>
              <a:t>Amplitude of the cycle (difference between highest or lowest points and the midpoint)</a:t>
            </a:r>
          </a:p>
          <a:p>
            <a:pPr marL="342900" indent="-342900">
              <a:buAutoNum type="arabicPeriod"/>
            </a:pPr>
            <a:r>
              <a:rPr lang="en-US" dirty="0" smtClean="0"/>
              <a:t>Changes in the amplitude (cycles?)</a:t>
            </a:r>
          </a:p>
        </p:txBody>
      </p:sp>
      <p:pic>
        <p:nvPicPr>
          <p:cNvPr id="1026" name="Picture 2"/>
          <p:cNvPicPr>
            <a:picLocks noChangeAspect="1" noChangeArrowheads="1"/>
          </p:cNvPicPr>
          <p:nvPr/>
        </p:nvPicPr>
        <p:blipFill>
          <a:blip r:embed="rId2" cstate="print"/>
          <a:srcRect/>
          <a:stretch>
            <a:fillRect/>
          </a:stretch>
        </p:blipFill>
        <p:spPr bwMode="auto">
          <a:xfrm>
            <a:off x="381000" y="2971800"/>
            <a:ext cx="3154043" cy="3422092"/>
          </a:xfrm>
          <a:prstGeom prst="rect">
            <a:avLst/>
          </a:prstGeom>
          <a:noFill/>
          <a:ln w="9525">
            <a:noFill/>
            <a:miter lim="800000"/>
            <a:headEnd/>
            <a:tailEnd/>
          </a:ln>
        </p:spPr>
      </p:pic>
      <p:sp>
        <p:nvSpPr>
          <p:cNvPr id="5" name="TextBox 4"/>
          <p:cNvSpPr txBox="1"/>
          <p:nvPr/>
        </p:nvSpPr>
        <p:spPr>
          <a:xfrm>
            <a:off x="228600" y="6365557"/>
            <a:ext cx="3657600" cy="461665"/>
          </a:xfrm>
          <a:prstGeom prst="rect">
            <a:avLst/>
          </a:prstGeom>
          <a:noFill/>
        </p:spPr>
        <p:txBody>
          <a:bodyPr wrap="square" rtlCol="0">
            <a:spAutoFit/>
          </a:bodyPr>
          <a:lstStyle/>
          <a:p>
            <a:r>
              <a:rPr lang="en-US" sz="1600" dirty="0" smtClean="0"/>
              <a:t>Example: Sunspot Cycle (1610 – 1976)</a:t>
            </a:r>
          </a:p>
          <a:p>
            <a:r>
              <a:rPr lang="en-US" sz="800" dirty="0" smtClean="0"/>
              <a:t>Image from NASA</a:t>
            </a:r>
            <a:endParaRPr lang="en-US" sz="800" dirty="0"/>
          </a:p>
        </p:txBody>
      </p:sp>
      <p:graphicFrame>
        <p:nvGraphicFramePr>
          <p:cNvPr id="6" name="Chart 5"/>
          <p:cNvGraphicFramePr>
            <a:graphicFrameLocks noGrp="1"/>
          </p:cNvGraphicFramePr>
          <p:nvPr/>
        </p:nvGraphicFramePr>
        <p:xfrm>
          <a:off x="3886201" y="3200400"/>
          <a:ext cx="4648200" cy="3068692"/>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862168" y="6255549"/>
            <a:ext cx="5181600" cy="584775"/>
          </a:xfrm>
          <a:prstGeom prst="rect">
            <a:avLst/>
          </a:prstGeom>
          <a:noFill/>
        </p:spPr>
        <p:txBody>
          <a:bodyPr wrap="square" rtlCol="0">
            <a:spAutoFit/>
          </a:bodyPr>
          <a:lstStyle/>
          <a:p>
            <a:r>
              <a:rPr lang="en-US" sz="1600" dirty="0" smtClean="0"/>
              <a:t>Example: Temperature Data from Bedford, MA (2003- 2010)</a:t>
            </a:r>
          </a:p>
          <a:p>
            <a:r>
              <a:rPr lang="en-US" sz="1600" dirty="0" smtClean="0"/>
              <a:t>Data from </a:t>
            </a:r>
            <a:r>
              <a:rPr lang="en-US" sz="1600" dirty="0" smtClean="0">
                <a:hlinkClick r:id="rId4"/>
              </a:rPr>
              <a:t>www.wunderground.com</a:t>
            </a:r>
            <a:r>
              <a:rPr lang="en-US" sz="1600" dirty="0" smtClean="0"/>
              <a:t> </a:t>
            </a:r>
            <a:endParaRPr lang="en-US"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a:graphicFrameLocks noGrp="1"/>
          </p:cNvGraphicFramePr>
          <p:nvPr/>
        </p:nvGraphicFramePr>
        <p:xfrm>
          <a:off x="1" y="3886200"/>
          <a:ext cx="4648199" cy="2971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noGrp="1"/>
          </p:cNvGraphicFramePr>
          <p:nvPr/>
        </p:nvGraphicFramePr>
        <p:xfrm>
          <a:off x="1" y="3886200"/>
          <a:ext cx="4648200" cy="2971800"/>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a:xfrm>
            <a:off x="381000" y="152400"/>
            <a:ext cx="8229600" cy="944562"/>
          </a:xfrm>
        </p:spPr>
        <p:txBody>
          <a:bodyPr>
            <a:normAutofit/>
          </a:bodyPr>
          <a:lstStyle/>
          <a:p>
            <a:r>
              <a:rPr lang="en-US" dirty="0" smtClean="0"/>
              <a:t>Cyclic Trends: Ambiguity</a:t>
            </a:r>
            <a:endParaRPr lang="en-US" dirty="0"/>
          </a:p>
        </p:txBody>
      </p:sp>
      <p:sp>
        <p:nvSpPr>
          <p:cNvPr id="3" name="TextBox 2"/>
          <p:cNvSpPr txBox="1"/>
          <p:nvPr/>
        </p:nvSpPr>
        <p:spPr>
          <a:xfrm>
            <a:off x="152400" y="1295400"/>
            <a:ext cx="8839200" cy="2554545"/>
          </a:xfrm>
          <a:prstGeom prst="rect">
            <a:avLst/>
          </a:prstGeom>
          <a:noFill/>
        </p:spPr>
        <p:txBody>
          <a:bodyPr wrap="square" rtlCol="0">
            <a:spAutoFit/>
          </a:bodyPr>
          <a:lstStyle/>
          <a:p>
            <a:r>
              <a:rPr lang="en-US" sz="2000" dirty="0" smtClean="0"/>
              <a:t>Of course, the inherent uncertainty in the data will lead to uncertainty in the equation.  There may be times the trend is ambiguous and therefore uncertain.  In these cases, you should consider each trend in relation to the errors.  Error bars are useful for this.  (See “Numbers in Physics” for more on error bars.)</a:t>
            </a:r>
          </a:p>
          <a:p>
            <a:endParaRPr lang="en-US" sz="2000" dirty="0" smtClean="0"/>
          </a:p>
          <a:p>
            <a:r>
              <a:rPr lang="en-US" sz="2000" dirty="0" smtClean="0"/>
              <a:t>This is demonstrated with MOSAIC data for 2009 below.  Is this evidence of a seasonal variation in mesospheric ozone concentrations?  What other data would you want to see to confirm or deny your conclusion?</a:t>
            </a:r>
          </a:p>
        </p:txBody>
      </p:sp>
      <p:graphicFrame>
        <p:nvGraphicFramePr>
          <p:cNvPr id="9" name="Chart 8"/>
          <p:cNvGraphicFramePr/>
          <p:nvPr/>
        </p:nvGraphicFramePr>
        <p:xfrm>
          <a:off x="0" y="3886200"/>
          <a:ext cx="4648199" cy="2971800"/>
        </p:xfrm>
        <a:graphic>
          <a:graphicData uri="http://schemas.openxmlformats.org/drawingml/2006/chart">
            <c:chart xmlns:c="http://schemas.openxmlformats.org/drawingml/2006/chart" xmlns:r="http://schemas.openxmlformats.org/officeDocument/2006/relationships" r:id="rId5"/>
          </a:graphicData>
        </a:graphic>
      </p:graphicFrame>
      <p:pic>
        <p:nvPicPr>
          <p:cNvPr id="4" name="Picture 2"/>
          <p:cNvPicPr>
            <a:picLocks noChangeAspect="1" noChangeArrowheads="1"/>
          </p:cNvPicPr>
          <p:nvPr/>
        </p:nvPicPr>
        <p:blipFill>
          <a:blip r:embed="rId6" cstate="print"/>
          <a:srcRect l="5882" t="39063" r="19608" b="10937"/>
          <a:stretch>
            <a:fillRect/>
          </a:stretch>
        </p:blipFill>
        <p:spPr bwMode="auto">
          <a:xfrm>
            <a:off x="4724400" y="4267200"/>
            <a:ext cx="4343400" cy="2438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Graphic spid="9"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Observing Cyclic Trends</a:t>
            </a:r>
            <a:endParaRPr lang="en-US" dirty="0"/>
          </a:p>
        </p:txBody>
      </p:sp>
      <p:sp>
        <p:nvSpPr>
          <p:cNvPr id="4" name="TextBox 3"/>
          <p:cNvSpPr txBox="1"/>
          <p:nvPr/>
        </p:nvSpPr>
        <p:spPr>
          <a:xfrm>
            <a:off x="228600" y="1295400"/>
            <a:ext cx="8686800" cy="646331"/>
          </a:xfrm>
          <a:prstGeom prst="rect">
            <a:avLst/>
          </a:prstGeom>
          <a:noFill/>
        </p:spPr>
        <p:txBody>
          <a:bodyPr wrap="square" rtlCol="0">
            <a:spAutoFit/>
          </a:bodyPr>
          <a:lstStyle/>
          <a:p>
            <a:r>
              <a:rPr lang="en-US" dirty="0" smtClean="0"/>
              <a:t>Scientists agree that in order to conclude a cyclic trend exists, you must observe two full cycles.  Does the mesospheric ozone data have a seasonal variation?</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97" t="41251" r="18876" b="10335"/>
          <a:stretch/>
        </p:blipFill>
        <p:spPr bwMode="auto">
          <a:xfrm>
            <a:off x="533400" y="2133600"/>
            <a:ext cx="7680338"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Observing Cyclic Trends</a:t>
            </a:r>
            <a:endParaRPr lang="en-US" dirty="0"/>
          </a:p>
        </p:txBody>
      </p:sp>
      <p:graphicFrame>
        <p:nvGraphicFramePr>
          <p:cNvPr id="3" name="Chart 2"/>
          <p:cNvGraphicFramePr>
            <a:graphicFrameLocks noGrp="1"/>
          </p:cNvGraphicFramePr>
          <p:nvPr/>
        </p:nvGraphicFramePr>
        <p:xfrm>
          <a:off x="1143000" y="2590800"/>
          <a:ext cx="6858000" cy="4079984"/>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152400" y="1295400"/>
            <a:ext cx="8763000" cy="923330"/>
          </a:xfrm>
          <a:prstGeom prst="rect">
            <a:avLst/>
          </a:prstGeom>
          <a:noFill/>
        </p:spPr>
        <p:txBody>
          <a:bodyPr wrap="square" rtlCol="0">
            <a:spAutoFit/>
          </a:bodyPr>
          <a:lstStyle/>
          <a:p>
            <a:r>
              <a:rPr lang="en-US" dirty="0" smtClean="0"/>
              <a:t>Another trend to consider is the effect of the day/night cycle on mesospheric ozone production.  Data for one week is graphed below.  Is there a cyclic trend? How could you reduce the noise and make the trend more clear?</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Observing Cyclic Trends by Averaging</a:t>
            </a:r>
            <a:endParaRPr lang="en-US" dirty="0"/>
          </a:p>
        </p:txBody>
      </p:sp>
      <p:graphicFrame>
        <p:nvGraphicFramePr>
          <p:cNvPr id="3" name="Chart 2"/>
          <p:cNvGraphicFramePr>
            <a:graphicFrameLocks noGrp="1"/>
          </p:cNvGraphicFramePr>
          <p:nvPr/>
        </p:nvGraphicFramePr>
        <p:xfrm>
          <a:off x="4419600" y="4114800"/>
          <a:ext cx="4572000" cy="261149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p:cNvGraphicFramePr>
            <a:graphicFrameLocks noGrp="1"/>
          </p:cNvGraphicFramePr>
          <p:nvPr/>
        </p:nvGraphicFramePr>
        <p:xfrm>
          <a:off x="152400" y="4267200"/>
          <a:ext cx="4267200" cy="238289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152400" y="1600200"/>
            <a:ext cx="4137678" cy="2585323"/>
          </a:xfrm>
          <a:prstGeom prst="rect">
            <a:avLst/>
          </a:prstGeom>
          <a:noFill/>
        </p:spPr>
        <p:txBody>
          <a:bodyPr wrap="square" rtlCol="0">
            <a:spAutoFit/>
          </a:bodyPr>
          <a:lstStyle/>
          <a:p>
            <a:r>
              <a:rPr lang="en-US" dirty="0" smtClean="0"/>
              <a:t>Once the period of the trend you are interested in observing has been determined by identifying two full cycles, it is often useful to average data from many cycles to more easily characterize the size of the fluctuation.</a:t>
            </a:r>
          </a:p>
          <a:p>
            <a:endParaRPr lang="en-US" dirty="0" smtClean="0"/>
          </a:p>
          <a:p>
            <a:r>
              <a:rPr lang="en-US" dirty="0" smtClean="0"/>
              <a:t>Note that any information about cycle to cycle variation is lost with the averaging.</a:t>
            </a:r>
            <a:endParaRPr lang="en-US" dirty="0"/>
          </a:p>
        </p:txBody>
      </p:sp>
      <p:pic>
        <p:nvPicPr>
          <p:cNvPr id="4098"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5751" t="42095" r="19095" b="11170"/>
          <a:stretch/>
        </p:blipFill>
        <p:spPr bwMode="auto">
          <a:xfrm>
            <a:off x="4290078" y="1600200"/>
            <a:ext cx="483345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MOSAIC</a:t>
            </a:r>
            <a:endParaRPr lang="en-US" dirty="0"/>
          </a:p>
        </p:txBody>
      </p:sp>
      <p:sp>
        <p:nvSpPr>
          <p:cNvPr id="3" name="Rectangle 2"/>
          <p:cNvSpPr/>
          <p:nvPr/>
        </p:nvSpPr>
        <p:spPr>
          <a:xfrm>
            <a:off x="304800" y="1066800"/>
            <a:ext cx="8534400" cy="2585323"/>
          </a:xfrm>
          <a:prstGeom prst="rect">
            <a:avLst/>
          </a:prstGeom>
        </p:spPr>
        <p:txBody>
          <a:bodyPr wrap="square">
            <a:spAutoFit/>
          </a:bodyPr>
          <a:lstStyle/>
          <a:p>
            <a:r>
              <a:rPr lang="en-US" dirty="0" smtClean="0"/>
              <a:t>MOSAIC stands for </a:t>
            </a:r>
            <a:r>
              <a:rPr lang="en-US" b="1" dirty="0" smtClean="0"/>
              <a:t>M</a:t>
            </a:r>
            <a:r>
              <a:rPr lang="en-US" dirty="0" smtClean="0"/>
              <a:t>esospheric </a:t>
            </a:r>
            <a:r>
              <a:rPr lang="en-US" b="1" dirty="0" smtClean="0"/>
              <a:t>O</a:t>
            </a:r>
            <a:r>
              <a:rPr lang="en-US" dirty="0" smtClean="0"/>
              <a:t>zone </a:t>
            </a:r>
            <a:r>
              <a:rPr lang="en-US" b="1" dirty="0" smtClean="0"/>
              <a:t>S</a:t>
            </a:r>
            <a:r>
              <a:rPr lang="en-US" dirty="0" smtClean="0"/>
              <a:t>ystem for </a:t>
            </a:r>
            <a:r>
              <a:rPr lang="en-US" b="1" dirty="0" smtClean="0"/>
              <a:t>A</a:t>
            </a:r>
            <a:r>
              <a:rPr lang="en-US" dirty="0" smtClean="0"/>
              <a:t>tmospheric </a:t>
            </a:r>
            <a:r>
              <a:rPr lang="en-US" b="1" dirty="0" smtClean="0"/>
              <a:t>I</a:t>
            </a:r>
            <a:r>
              <a:rPr lang="en-US" dirty="0" smtClean="0"/>
              <a:t>nvestigations in the </a:t>
            </a:r>
            <a:r>
              <a:rPr lang="en-US" b="1" dirty="0" smtClean="0"/>
              <a:t>C</a:t>
            </a:r>
            <a:r>
              <a:rPr lang="en-US" dirty="0" smtClean="0"/>
              <a:t>lassroom.  MOSAIC data </a:t>
            </a:r>
            <a:r>
              <a:rPr lang="en-US" dirty="0" smtClean="0"/>
              <a:t>are collected </a:t>
            </a:r>
            <a:r>
              <a:rPr lang="en-US" dirty="0" smtClean="0"/>
              <a:t>by </a:t>
            </a:r>
            <a:r>
              <a:rPr lang="en-US" dirty="0" smtClean="0"/>
              <a:t>several small </a:t>
            </a:r>
            <a:r>
              <a:rPr lang="en-US" dirty="0" smtClean="0"/>
              <a:t>satellite dishes with electronics designed to make observations of the ozone located in Earth’s mesosphere.  This is NOT the “good” ozone located in the stratosphere or the “bad” ozone located in the troposphere.</a:t>
            </a:r>
          </a:p>
          <a:p>
            <a:endParaRPr lang="en-US" dirty="0" smtClean="0"/>
          </a:p>
          <a:p>
            <a:r>
              <a:rPr lang="en-US" dirty="0" smtClean="0"/>
              <a:t>The layers of the atmosphere are shown to the left.</a:t>
            </a:r>
          </a:p>
          <a:p>
            <a:endParaRPr lang="en-US" dirty="0" smtClean="0"/>
          </a:p>
          <a:p>
            <a:r>
              <a:rPr lang="en-US" dirty="0" smtClean="0"/>
              <a:t>Ozone’s structure is shown below.</a:t>
            </a:r>
          </a:p>
        </p:txBody>
      </p:sp>
      <p:pic>
        <p:nvPicPr>
          <p:cNvPr id="5" name="Picture 4" descr="Ozone-resonance-Lewis-2D.png"/>
          <p:cNvPicPr>
            <a:picLocks noChangeAspect="1"/>
          </p:cNvPicPr>
          <p:nvPr/>
        </p:nvPicPr>
        <p:blipFill>
          <a:blip r:embed="rId2" cstate="print"/>
          <a:stretch>
            <a:fillRect/>
          </a:stretch>
        </p:blipFill>
        <p:spPr>
          <a:xfrm>
            <a:off x="76200" y="3857105"/>
            <a:ext cx="5562600" cy="1491789"/>
          </a:xfrm>
          <a:prstGeom prst="rect">
            <a:avLst/>
          </a:prstGeom>
        </p:spPr>
      </p:pic>
      <p:sp>
        <p:nvSpPr>
          <p:cNvPr id="6" name="TextBox 5"/>
          <p:cNvSpPr txBox="1"/>
          <p:nvPr/>
        </p:nvSpPr>
        <p:spPr>
          <a:xfrm>
            <a:off x="51179" y="5273723"/>
            <a:ext cx="3657600" cy="246221"/>
          </a:xfrm>
          <a:prstGeom prst="rect">
            <a:avLst/>
          </a:prstGeom>
          <a:noFill/>
        </p:spPr>
        <p:txBody>
          <a:bodyPr wrap="square" rtlCol="0">
            <a:spAutoFit/>
          </a:bodyPr>
          <a:lstStyle/>
          <a:p>
            <a:r>
              <a:rPr lang="en-US" sz="1000" dirty="0" smtClean="0"/>
              <a:t>Image from Wikipedia, public domain</a:t>
            </a:r>
            <a:endParaRPr lang="en-US" sz="1000" dirty="0"/>
          </a:p>
        </p:txBody>
      </p:sp>
      <p:pic>
        <p:nvPicPr>
          <p:cNvPr id="7" name="Picture 6" descr="52281main_earth_atmosphere.gif"/>
          <p:cNvPicPr>
            <a:picLocks noChangeAspect="1"/>
          </p:cNvPicPr>
          <p:nvPr/>
        </p:nvPicPr>
        <p:blipFill>
          <a:blip r:embed="rId3" cstate="print"/>
          <a:stretch>
            <a:fillRect/>
          </a:stretch>
        </p:blipFill>
        <p:spPr>
          <a:xfrm>
            <a:off x="5791200" y="2057400"/>
            <a:ext cx="3200400" cy="4662836"/>
          </a:xfrm>
          <a:prstGeom prst="rect">
            <a:avLst/>
          </a:prstGeom>
        </p:spPr>
      </p:pic>
      <p:sp>
        <p:nvSpPr>
          <p:cNvPr id="8" name="TextBox 7"/>
          <p:cNvSpPr txBox="1"/>
          <p:nvPr/>
        </p:nvSpPr>
        <p:spPr>
          <a:xfrm>
            <a:off x="6248400" y="6629400"/>
            <a:ext cx="2514600" cy="246221"/>
          </a:xfrm>
          <a:prstGeom prst="rect">
            <a:avLst/>
          </a:prstGeom>
          <a:noFill/>
        </p:spPr>
        <p:txBody>
          <a:bodyPr wrap="square" rtlCol="0">
            <a:spAutoFit/>
          </a:bodyPr>
          <a:lstStyle/>
          <a:p>
            <a:r>
              <a:rPr lang="en-US" sz="1000" dirty="0" smtClean="0"/>
              <a:t>Image from NASA</a:t>
            </a:r>
            <a:endParaRPr lang="en-US" sz="1000" dirty="0"/>
          </a:p>
        </p:txBody>
      </p:sp>
      <p:sp>
        <p:nvSpPr>
          <p:cNvPr id="4" name="Oval 3"/>
          <p:cNvSpPr/>
          <p:nvPr/>
        </p:nvSpPr>
        <p:spPr>
          <a:xfrm>
            <a:off x="6705600" y="5621179"/>
            <a:ext cx="1676400" cy="2462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5791200" y="5621179"/>
            <a:ext cx="6858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Data at a Distance</a:t>
            </a:r>
            <a:endParaRPr lang="en-US" dirty="0"/>
          </a:p>
        </p:txBody>
      </p:sp>
      <p:sp>
        <p:nvSpPr>
          <p:cNvPr id="3" name="TextBox 2"/>
          <p:cNvSpPr txBox="1"/>
          <p:nvPr/>
        </p:nvSpPr>
        <p:spPr>
          <a:xfrm>
            <a:off x="152400" y="1219200"/>
            <a:ext cx="8686800" cy="1200329"/>
          </a:xfrm>
          <a:prstGeom prst="rect">
            <a:avLst/>
          </a:prstGeom>
          <a:noFill/>
        </p:spPr>
        <p:txBody>
          <a:bodyPr wrap="square" rtlCol="0">
            <a:spAutoFit/>
          </a:bodyPr>
          <a:lstStyle/>
          <a:p>
            <a:r>
              <a:rPr lang="en-US" dirty="0" smtClean="0"/>
              <a:t>With the use of technology, the collection and analysis of data need not take place in the same physical place or even by the same group of people.  The MOSAIC system for detecting mesospheric ozone is one example of data collected at a variety of sites and available for analysis by anyone via the internet.</a:t>
            </a:r>
            <a:endParaRPr lang="en-US" dirty="0"/>
          </a:p>
        </p:txBody>
      </p:sp>
      <p:sp>
        <p:nvSpPr>
          <p:cNvPr id="42" name="TextBox 41"/>
          <p:cNvSpPr txBox="1"/>
          <p:nvPr/>
        </p:nvSpPr>
        <p:spPr>
          <a:xfrm>
            <a:off x="5366438" y="5733765"/>
            <a:ext cx="2971800" cy="523220"/>
          </a:xfrm>
          <a:prstGeom prst="rect">
            <a:avLst/>
          </a:prstGeom>
          <a:noFill/>
        </p:spPr>
        <p:txBody>
          <a:bodyPr wrap="square" rtlCol="0">
            <a:spAutoFit/>
          </a:bodyPr>
          <a:lstStyle/>
          <a:p>
            <a:pPr algn="ctr"/>
            <a:r>
              <a:rPr lang="en-US" sz="1400" dirty="0" smtClean="0">
                <a:hlinkClick r:id="rId2"/>
              </a:rPr>
              <a:t>www.haystack.mit.edu/ozone</a:t>
            </a:r>
            <a:endParaRPr lang="en-US" sz="1400" dirty="0" smtClean="0"/>
          </a:p>
          <a:p>
            <a:pPr algn="ctr"/>
            <a:endParaRPr lang="en-US" sz="1400" dirty="0" smtClean="0"/>
          </a:p>
        </p:txBody>
      </p:sp>
      <p:sp>
        <p:nvSpPr>
          <p:cNvPr id="19" name="TextBox 18"/>
          <p:cNvSpPr txBox="1"/>
          <p:nvPr/>
        </p:nvSpPr>
        <p:spPr>
          <a:xfrm>
            <a:off x="123717" y="5683616"/>
            <a:ext cx="3200400" cy="215444"/>
          </a:xfrm>
          <a:prstGeom prst="rect">
            <a:avLst/>
          </a:prstGeom>
          <a:noFill/>
        </p:spPr>
        <p:txBody>
          <a:bodyPr wrap="square" rtlCol="0">
            <a:spAutoFit/>
          </a:bodyPr>
          <a:lstStyle/>
          <a:p>
            <a:r>
              <a:rPr lang="en-US" sz="800" dirty="0" smtClean="0"/>
              <a:t>Image from Haystack</a:t>
            </a:r>
            <a:endParaRPr lang="en-US" sz="8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4752" y="3051642"/>
            <a:ext cx="3690135" cy="2457165"/>
          </a:xfrm>
          <a:prstGeom prst="rect">
            <a:avLst/>
          </a:prstGeom>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717" y="2876834"/>
            <a:ext cx="4822885" cy="2806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dirty="0" smtClean="0"/>
              <a:t>Mesospheric Ozone Questions</a:t>
            </a:r>
            <a:endParaRPr lang="en-US" dirty="0"/>
          </a:p>
        </p:txBody>
      </p:sp>
      <p:sp>
        <p:nvSpPr>
          <p:cNvPr id="3" name="Rectangle 2"/>
          <p:cNvSpPr/>
          <p:nvPr/>
        </p:nvSpPr>
        <p:spPr>
          <a:xfrm>
            <a:off x="152400" y="1139588"/>
            <a:ext cx="8763000" cy="4955203"/>
          </a:xfrm>
          <a:prstGeom prst="rect">
            <a:avLst/>
          </a:prstGeom>
        </p:spPr>
        <p:txBody>
          <a:bodyPr wrap="square">
            <a:spAutoFit/>
          </a:bodyPr>
          <a:lstStyle/>
          <a:p>
            <a:r>
              <a:rPr lang="en-US" sz="2000" u="sng" dirty="0" smtClean="0"/>
              <a:t>Things you </a:t>
            </a:r>
            <a:r>
              <a:rPr lang="en-US" sz="2000" u="sng" dirty="0" smtClean="0"/>
              <a:t>(and </a:t>
            </a:r>
            <a:r>
              <a:rPr lang="en-US" sz="2000" u="sng" dirty="0" smtClean="0"/>
              <a:t>many scientists) </a:t>
            </a:r>
            <a:r>
              <a:rPr lang="en-US" sz="2000" u="sng" dirty="0" smtClean="0"/>
              <a:t>may </a:t>
            </a:r>
            <a:r>
              <a:rPr lang="en-US" sz="2000" u="sng" dirty="0" smtClean="0"/>
              <a:t>not know about Mesospheric Ozone</a:t>
            </a:r>
            <a:r>
              <a:rPr lang="en-US" sz="2000" dirty="0" smtClean="0"/>
              <a:t>: </a:t>
            </a:r>
            <a:r>
              <a:rPr lang="en-US" sz="1600" dirty="0" smtClean="0"/>
              <a:t>(an incomplete list)</a:t>
            </a:r>
          </a:p>
          <a:p>
            <a:pPr marL="342900" indent="-342900">
              <a:buAutoNum type="arabicPeriod"/>
            </a:pPr>
            <a:r>
              <a:rPr lang="en-US" sz="2000" dirty="0" smtClean="0"/>
              <a:t>What </a:t>
            </a:r>
            <a:r>
              <a:rPr lang="en-US" sz="2000" dirty="0" smtClean="0"/>
              <a:t>happens to it every day?</a:t>
            </a:r>
          </a:p>
          <a:p>
            <a:pPr marL="342900" indent="-342900">
              <a:buAutoNum type="arabicPeriod"/>
            </a:pPr>
            <a:r>
              <a:rPr lang="en-US" sz="2000" dirty="0" smtClean="0"/>
              <a:t>Why can we detect it from Earth?</a:t>
            </a:r>
          </a:p>
          <a:p>
            <a:pPr marL="342900" indent="-342900">
              <a:buAutoNum type="arabicPeriod"/>
            </a:pPr>
            <a:r>
              <a:rPr lang="en-US" sz="2000" dirty="0" smtClean="0"/>
              <a:t>What happens to it over the course of a year?</a:t>
            </a:r>
          </a:p>
          <a:p>
            <a:pPr marL="342900" indent="-342900">
              <a:buAutoNum type="arabicPeriod"/>
            </a:pPr>
            <a:r>
              <a:rPr lang="en-US" sz="2000" dirty="0" smtClean="0"/>
              <a:t>How does </a:t>
            </a:r>
            <a:r>
              <a:rPr lang="en-US" sz="2000" dirty="0" smtClean="0"/>
              <a:t>mesospheric ozone get </a:t>
            </a:r>
            <a:r>
              <a:rPr lang="en-US" sz="2000" dirty="0" smtClean="0"/>
              <a:t>created and destroyed?  </a:t>
            </a:r>
          </a:p>
          <a:p>
            <a:pPr marL="342900" indent="-342900">
              <a:buFont typeface="+mj-lt"/>
              <a:buAutoNum type="arabicPeriod"/>
            </a:pPr>
            <a:r>
              <a:rPr lang="en-US" sz="2000" dirty="0" smtClean="0"/>
              <a:t>What </a:t>
            </a:r>
            <a:r>
              <a:rPr lang="en-US" sz="2000" dirty="0" smtClean="0"/>
              <a:t>is the effect of solar activity on mesospheric ozone?</a:t>
            </a:r>
          </a:p>
          <a:p>
            <a:pPr marL="342900" indent="-342900">
              <a:buFont typeface="+mj-lt"/>
              <a:buAutoNum type="arabicPeriod"/>
            </a:pPr>
            <a:r>
              <a:rPr lang="en-US" sz="2000" dirty="0" smtClean="0"/>
              <a:t>What causes the seasonal variation in the mesospheric ozone concentration?</a:t>
            </a:r>
          </a:p>
          <a:p>
            <a:pPr marL="342900" indent="-342900">
              <a:buFont typeface="+mj-lt"/>
              <a:buAutoNum type="arabicPeriod"/>
            </a:pPr>
            <a:r>
              <a:rPr lang="en-US" sz="2000" dirty="0" smtClean="0"/>
              <a:t>What happens to mesospheric ozone over the poles, where the length of day and night is much more extreme?</a:t>
            </a:r>
          </a:p>
          <a:p>
            <a:pPr marL="342900" indent="-342900">
              <a:buFont typeface="+mj-lt"/>
              <a:buAutoNum type="arabicPeriod"/>
            </a:pPr>
            <a:r>
              <a:rPr lang="en-US" sz="2000" dirty="0" smtClean="0"/>
              <a:t>Do tides </a:t>
            </a:r>
            <a:r>
              <a:rPr lang="en-US" sz="2000" dirty="0" smtClean="0"/>
              <a:t>affect </a:t>
            </a:r>
            <a:r>
              <a:rPr lang="en-US" sz="2000" dirty="0" smtClean="0"/>
              <a:t>the mesospheric ozone?</a:t>
            </a:r>
          </a:p>
          <a:p>
            <a:pPr marL="342900" indent="-342900">
              <a:buFont typeface="+mj-lt"/>
              <a:buAutoNum type="arabicPeriod"/>
            </a:pPr>
            <a:r>
              <a:rPr lang="en-US" sz="2000" dirty="0" smtClean="0"/>
              <a:t>How does mesospheric temperature provide clues as to climate trends on Earth?</a:t>
            </a:r>
          </a:p>
          <a:p>
            <a:pPr marL="342900" indent="-342900"/>
            <a:endParaRPr lang="en-US" sz="2000" dirty="0" smtClean="0"/>
          </a:p>
          <a:p>
            <a:r>
              <a:rPr lang="en-US" sz="2000" dirty="0" smtClean="0"/>
              <a:t>The answer to these questions (and others like it) will be discovered, at least in part, through the graphing and subsequent analysis of data.</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lstStyle/>
          <a:p>
            <a:r>
              <a:rPr lang="en-US" dirty="0" smtClean="0"/>
              <a:t>Questions without Answers</a:t>
            </a:r>
            <a:endParaRPr lang="en-US" dirty="0"/>
          </a:p>
        </p:txBody>
      </p:sp>
      <p:sp>
        <p:nvSpPr>
          <p:cNvPr id="3" name="TextBox 2"/>
          <p:cNvSpPr txBox="1"/>
          <p:nvPr/>
        </p:nvSpPr>
        <p:spPr>
          <a:xfrm>
            <a:off x="228600" y="1143000"/>
            <a:ext cx="8610600" cy="2862322"/>
          </a:xfrm>
          <a:prstGeom prst="rect">
            <a:avLst/>
          </a:prstGeom>
          <a:noFill/>
        </p:spPr>
        <p:txBody>
          <a:bodyPr wrap="square" rtlCol="0">
            <a:spAutoFit/>
          </a:bodyPr>
          <a:lstStyle/>
          <a:p>
            <a:r>
              <a:rPr lang="en-US" dirty="0" smtClean="0"/>
              <a:t>Most of the experiments completed in Physics class have a well defined and accepted answer.  For the most part, you investigate theories and laws that are well-verified by generations of students and scientists before you.</a:t>
            </a:r>
          </a:p>
          <a:p>
            <a:endParaRPr lang="en-US" dirty="0" smtClean="0"/>
          </a:p>
          <a:p>
            <a:r>
              <a:rPr lang="en-US" dirty="0" smtClean="0"/>
              <a:t>This is not always the case, of course.  When Newton did his experiments, there were no “Newton’s Laws” to consult and with which to check his answers.  Similarly, when scientists today conduct experiments, they often do not know what the “accepted value” for their findings is.  </a:t>
            </a:r>
          </a:p>
          <a:p>
            <a:endParaRPr lang="en-US" dirty="0" smtClean="0"/>
          </a:p>
          <a:p>
            <a:r>
              <a:rPr lang="en-US" dirty="0" smtClean="0"/>
              <a:t>MOSAIC is a great example of an experiment without an accepted value.</a:t>
            </a:r>
          </a:p>
        </p:txBody>
      </p:sp>
      <p:pic>
        <p:nvPicPr>
          <p:cNvPr id="7" name="Picture 6" descr="100_1296.JPG"/>
          <p:cNvPicPr>
            <a:picLocks noChangeAspect="1"/>
          </p:cNvPicPr>
          <p:nvPr/>
        </p:nvPicPr>
        <p:blipFill>
          <a:blip r:embed="rId2" cstate="print"/>
          <a:stretch>
            <a:fillRect/>
          </a:stretch>
        </p:blipFill>
        <p:spPr>
          <a:xfrm>
            <a:off x="2286000" y="4114800"/>
            <a:ext cx="3657600" cy="2435962"/>
          </a:xfrm>
          <a:prstGeom prst="rect">
            <a:avLst/>
          </a:prstGeom>
        </p:spPr>
      </p:pic>
      <p:sp>
        <p:nvSpPr>
          <p:cNvPr id="5" name="TextBox 4"/>
          <p:cNvSpPr txBox="1"/>
          <p:nvPr/>
        </p:nvSpPr>
        <p:spPr>
          <a:xfrm>
            <a:off x="2286000" y="6553200"/>
            <a:ext cx="3200400" cy="246221"/>
          </a:xfrm>
          <a:prstGeom prst="rect">
            <a:avLst/>
          </a:prstGeom>
          <a:noFill/>
        </p:spPr>
        <p:txBody>
          <a:bodyPr wrap="square" rtlCol="0">
            <a:spAutoFit/>
          </a:bodyPr>
          <a:lstStyle/>
          <a:p>
            <a:r>
              <a:rPr lang="en-US" sz="1000" dirty="0" smtClean="0"/>
              <a:t>Image by </a:t>
            </a:r>
            <a:r>
              <a:rPr lang="en-US" sz="1000" dirty="0" err="1" smtClean="0"/>
              <a:t>SKMay</a:t>
            </a:r>
            <a:endParaRPr lang="en-US" sz="1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fontScale="90000"/>
          </a:bodyPr>
          <a:lstStyle/>
          <a:p>
            <a:r>
              <a:rPr lang="en-US" dirty="0" smtClean="0"/>
              <a:t>Making a Graph: </a:t>
            </a:r>
            <a:br>
              <a:rPr lang="en-US" dirty="0" smtClean="0"/>
            </a:br>
            <a:r>
              <a:rPr lang="en-US" dirty="0" smtClean="0"/>
              <a:t>Independent and Dependent Variables</a:t>
            </a:r>
            <a:endParaRPr lang="en-US" dirty="0"/>
          </a:p>
        </p:txBody>
      </p:sp>
      <p:sp>
        <p:nvSpPr>
          <p:cNvPr id="3" name="TextBox 2"/>
          <p:cNvSpPr txBox="1"/>
          <p:nvPr/>
        </p:nvSpPr>
        <p:spPr>
          <a:xfrm>
            <a:off x="152400" y="1315283"/>
            <a:ext cx="8763000" cy="5324535"/>
          </a:xfrm>
          <a:prstGeom prst="rect">
            <a:avLst/>
          </a:prstGeom>
          <a:noFill/>
        </p:spPr>
        <p:txBody>
          <a:bodyPr wrap="square" rtlCol="0">
            <a:spAutoFit/>
          </a:bodyPr>
          <a:lstStyle/>
          <a:p>
            <a:r>
              <a:rPr lang="en-US" sz="2000" dirty="0" smtClean="0"/>
              <a:t>This lesson assumes an existing knowledge of measurement and uncertainty, including error bars and standard deviation.  See “Numbers in Science” for some thoughts of what constitutes “carefully collected data.” </a:t>
            </a:r>
          </a:p>
          <a:p>
            <a:endParaRPr lang="en-US" sz="2000" dirty="0"/>
          </a:p>
          <a:p>
            <a:r>
              <a:rPr lang="en-US" sz="2000" dirty="0" smtClean="0"/>
              <a:t>Once data </a:t>
            </a:r>
            <a:r>
              <a:rPr lang="en-US" sz="2000" dirty="0" smtClean="0"/>
              <a:t>are carefully </a:t>
            </a:r>
            <a:r>
              <a:rPr lang="en-US" sz="2000" dirty="0" smtClean="0"/>
              <a:t>collected</a:t>
            </a:r>
            <a:r>
              <a:rPr lang="en-US" sz="2000" dirty="0" smtClean="0"/>
              <a:t>, you will need to decide how to plot your data.  </a:t>
            </a:r>
          </a:p>
          <a:p>
            <a:pPr marL="342900" indent="-342900"/>
            <a:endParaRPr lang="en-US" sz="2000" dirty="0" smtClean="0"/>
          </a:p>
          <a:p>
            <a:r>
              <a:rPr lang="en-US" sz="2000" dirty="0" smtClean="0"/>
              <a:t>What is the independent (x-axis) and dependent (y-axis) variable in </a:t>
            </a:r>
            <a:r>
              <a:rPr lang="en-US" sz="2000" dirty="0" smtClean="0"/>
              <a:t>these data</a:t>
            </a:r>
            <a:r>
              <a:rPr lang="en-US" sz="2000" dirty="0" smtClean="0"/>
              <a:t>?  This may or may not be obvious, depending on the nature of the data.  For example, MOSAIC data may be plotted with an independent variable of time or frequency.  In either case, some measure of ozone signal strength is the dependent variable.</a:t>
            </a:r>
          </a:p>
          <a:p>
            <a:pPr marL="800100" lvl="1" indent="-342900">
              <a:buFont typeface="Arial" pitchFamily="34" charset="0"/>
              <a:buChar char="•"/>
            </a:pPr>
            <a:r>
              <a:rPr lang="en-US" sz="2000" dirty="0" smtClean="0"/>
              <a:t>The </a:t>
            </a:r>
            <a:r>
              <a:rPr lang="en-US" sz="2000" dirty="0" smtClean="0"/>
              <a:t>independent variable is usually the quantity being changed by the experimenter over the course of the experiment.  If time is one of the variables, it usually is the independent variable, since data is collected over a sequence of times.  </a:t>
            </a:r>
          </a:p>
          <a:p>
            <a:pPr marL="800100" lvl="1" indent="-342900">
              <a:buFont typeface="Arial" pitchFamily="34" charset="0"/>
              <a:buChar char="•"/>
            </a:pPr>
            <a:r>
              <a:rPr lang="en-US" sz="2000" dirty="0" smtClean="0"/>
              <a:t>The dependent variable is usually the quantity being measured, or the </a:t>
            </a:r>
            <a:r>
              <a:rPr lang="en-US" sz="2000" i="1" dirty="0" smtClean="0"/>
              <a:t>observed result</a:t>
            </a:r>
            <a:r>
              <a:rPr lang="en-US" sz="2000" dirty="0" smtClean="0"/>
              <a:t> of </a:t>
            </a:r>
            <a:r>
              <a:rPr lang="en-US" sz="2000" i="1" dirty="0" smtClean="0"/>
              <a:t>the change in the independent variable</a:t>
            </a:r>
            <a:r>
              <a:rPr lang="en-US" sz="2000"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Determining Independent, </a:t>
            </a:r>
            <a:r>
              <a:rPr lang="en-US" dirty="0" smtClean="0"/>
              <a:t>Dependent </a:t>
            </a:r>
            <a:r>
              <a:rPr lang="en-US" dirty="0" smtClean="0"/>
              <a:t>Variables</a:t>
            </a:r>
            <a:endParaRPr lang="en-US" dirty="0"/>
          </a:p>
        </p:txBody>
      </p:sp>
      <p:sp>
        <p:nvSpPr>
          <p:cNvPr id="3" name="TextBox 2"/>
          <p:cNvSpPr txBox="1"/>
          <p:nvPr/>
        </p:nvSpPr>
        <p:spPr>
          <a:xfrm>
            <a:off x="228600" y="1600200"/>
            <a:ext cx="8686800" cy="400110"/>
          </a:xfrm>
          <a:prstGeom prst="rect">
            <a:avLst/>
          </a:prstGeom>
          <a:noFill/>
        </p:spPr>
        <p:txBody>
          <a:bodyPr wrap="square" rtlCol="0">
            <a:spAutoFit/>
          </a:bodyPr>
          <a:lstStyle/>
          <a:p>
            <a:r>
              <a:rPr lang="en-US" sz="2000" dirty="0" smtClean="0"/>
              <a:t>Identify the Independent and Dependent variables in each of the following.</a:t>
            </a:r>
            <a:endParaRPr lang="en-US" sz="2000" dirty="0"/>
          </a:p>
        </p:txBody>
      </p:sp>
      <p:sp>
        <p:nvSpPr>
          <p:cNvPr id="5" name="TextBox 4"/>
          <p:cNvSpPr txBox="1"/>
          <p:nvPr/>
        </p:nvSpPr>
        <p:spPr>
          <a:xfrm>
            <a:off x="96672" y="5373469"/>
            <a:ext cx="2611449" cy="646331"/>
          </a:xfrm>
          <a:prstGeom prst="rect">
            <a:avLst/>
          </a:prstGeom>
          <a:noFill/>
        </p:spPr>
        <p:txBody>
          <a:bodyPr wrap="square" rtlCol="0">
            <a:spAutoFit/>
          </a:bodyPr>
          <a:lstStyle/>
          <a:p>
            <a:r>
              <a:rPr lang="en-US" dirty="0" smtClean="0"/>
              <a:t>Bill records his weight every morning.</a:t>
            </a:r>
            <a:endParaRPr lang="en-US" dirty="0"/>
          </a:p>
        </p:txBody>
      </p:sp>
      <p:sp>
        <p:nvSpPr>
          <p:cNvPr id="7" name="TextBox 6"/>
          <p:cNvSpPr txBox="1"/>
          <p:nvPr/>
        </p:nvSpPr>
        <p:spPr>
          <a:xfrm>
            <a:off x="2997388" y="5096470"/>
            <a:ext cx="2641412" cy="1200329"/>
          </a:xfrm>
          <a:prstGeom prst="rect">
            <a:avLst/>
          </a:prstGeom>
          <a:noFill/>
        </p:spPr>
        <p:txBody>
          <a:bodyPr wrap="square" rtlCol="0">
            <a:spAutoFit/>
          </a:bodyPr>
          <a:lstStyle/>
          <a:p>
            <a:r>
              <a:rPr lang="en-US" dirty="0" smtClean="0"/>
              <a:t>Bethany records how many shots she makes from 5 different locations on the court.</a:t>
            </a:r>
            <a:endParaRPr lang="en-US" dirty="0"/>
          </a:p>
        </p:txBody>
      </p:sp>
      <p:pic>
        <p:nvPicPr>
          <p:cNvPr id="8" name="Picture 7" descr="reading.jpg"/>
          <p:cNvPicPr>
            <a:picLocks noChangeAspect="1"/>
          </p:cNvPicPr>
          <p:nvPr/>
        </p:nvPicPr>
        <p:blipFill>
          <a:blip r:embed="rId3" cstate="print"/>
          <a:srcRect l="31000" r="5000"/>
          <a:stretch>
            <a:fillRect/>
          </a:stretch>
        </p:blipFill>
        <p:spPr>
          <a:xfrm>
            <a:off x="6324600" y="2346573"/>
            <a:ext cx="2723328" cy="2835027"/>
          </a:xfrm>
          <a:prstGeom prst="rect">
            <a:avLst/>
          </a:prstGeom>
        </p:spPr>
      </p:pic>
      <p:sp>
        <p:nvSpPr>
          <p:cNvPr id="9" name="TextBox 8"/>
          <p:cNvSpPr txBox="1"/>
          <p:nvPr/>
        </p:nvSpPr>
        <p:spPr>
          <a:xfrm>
            <a:off x="6324600" y="5276671"/>
            <a:ext cx="2723328" cy="1200329"/>
          </a:xfrm>
          <a:prstGeom prst="rect">
            <a:avLst/>
          </a:prstGeom>
          <a:noFill/>
        </p:spPr>
        <p:txBody>
          <a:bodyPr wrap="square" rtlCol="0">
            <a:spAutoFit/>
          </a:bodyPr>
          <a:lstStyle/>
          <a:p>
            <a:r>
              <a:rPr lang="en-US" dirty="0" smtClean="0"/>
              <a:t>Gustavo records how many pages he reads and how much television he watches each day.</a:t>
            </a:r>
            <a:endParaRPr lang="en-US" dirty="0"/>
          </a:p>
        </p:txBody>
      </p:sp>
      <p:sp>
        <p:nvSpPr>
          <p:cNvPr id="10" name="TextBox 9"/>
          <p:cNvSpPr txBox="1"/>
          <p:nvPr/>
        </p:nvSpPr>
        <p:spPr>
          <a:xfrm>
            <a:off x="6248400" y="5105400"/>
            <a:ext cx="2667000" cy="246221"/>
          </a:xfrm>
          <a:prstGeom prst="rect">
            <a:avLst/>
          </a:prstGeom>
          <a:noFill/>
        </p:spPr>
        <p:txBody>
          <a:bodyPr wrap="square" rtlCol="0">
            <a:spAutoFit/>
          </a:bodyPr>
          <a:lstStyle/>
          <a:p>
            <a:r>
              <a:rPr lang="en-US" sz="1000" dirty="0" smtClean="0"/>
              <a:t>Photo by </a:t>
            </a:r>
            <a:r>
              <a:rPr lang="en-US" sz="1000" dirty="0" err="1" smtClean="0"/>
              <a:t>SKMay</a:t>
            </a:r>
            <a:endParaRPr lang="en-US" sz="1000" dirty="0"/>
          </a:p>
        </p:txBody>
      </p:sp>
      <p:pic>
        <p:nvPicPr>
          <p:cNvPr id="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5659" t="17720" r="26770" b="15586"/>
          <a:stretch/>
        </p:blipFill>
        <p:spPr bwMode="auto">
          <a:xfrm>
            <a:off x="96673" y="2514600"/>
            <a:ext cx="2611448"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4494" t="21546" r="24494" b="6205"/>
          <a:stretch/>
        </p:blipFill>
        <p:spPr bwMode="auto">
          <a:xfrm>
            <a:off x="2997388" y="2346573"/>
            <a:ext cx="2641412" cy="2487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2997388" y="4834551"/>
            <a:ext cx="2870012" cy="246221"/>
          </a:xfrm>
          <a:prstGeom prst="rect">
            <a:avLst/>
          </a:prstGeom>
          <a:noFill/>
        </p:spPr>
        <p:txBody>
          <a:bodyPr wrap="square" rtlCol="0">
            <a:spAutoFit/>
          </a:bodyPr>
          <a:lstStyle/>
          <a:p>
            <a:r>
              <a:rPr lang="en-US" sz="1000" dirty="0" smtClean="0"/>
              <a:t>Photo by </a:t>
            </a:r>
            <a:r>
              <a:rPr lang="en-US" sz="1000" dirty="0" err="1" smtClean="0"/>
              <a:t>StuSeeger</a:t>
            </a:r>
            <a:r>
              <a:rPr lang="en-US" sz="1000" dirty="0" smtClean="0"/>
              <a:t> on Flickr, Creative Commons</a:t>
            </a:r>
            <a:endParaRPr lang="en-US" sz="1000" dirty="0"/>
          </a:p>
        </p:txBody>
      </p:sp>
      <p:sp>
        <p:nvSpPr>
          <p:cNvPr id="14" name="TextBox 13"/>
          <p:cNvSpPr txBox="1"/>
          <p:nvPr/>
        </p:nvSpPr>
        <p:spPr>
          <a:xfrm>
            <a:off x="19049" y="4960512"/>
            <a:ext cx="2870012" cy="400110"/>
          </a:xfrm>
          <a:prstGeom prst="rect">
            <a:avLst/>
          </a:prstGeom>
          <a:noFill/>
        </p:spPr>
        <p:txBody>
          <a:bodyPr wrap="square" rtlCol="0">
            <a:spAutoFit/>
          </a:bodyPr>
          <a:lstStyle/>
          <a:p>
            <a:r>
              <a:rPr lang="en-US" sz="1000" dirty="0" smtClean="0"/>
              <a:t>Photo by Mason </a:t>
            </a:r>
            <a:r>
              <a:rPr lang="en-US" sz="1000" dirty="0" err="1" smtClean="0"/>
              <a:t>Masteka</a:t>
            </a:r>
            <a:r>
              <a:rPr lang="en-US" sz="1000" dirty="0" smtClean="0"/>
              <a:t> on Flickr, Creative Commons</a:t>
            </a:r>
            <a:endParaRPr lang="en-US" sz="1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smtClean="0"/>
              <a:t>Making a Graph: </a:t>
            </a:r>
            <a:br>
              <a:rPr lang="en-US" dirty="0" smtClean="0"/>
            </a:br>
            <a:r>
              <a:rPr lang="en-US" dirty="0" smtClean="0"/>
              <a:t>Labeling and Scale of Axes</a:t>
            </a:r>
            <a:endParaRPr lang="en-US" dirty="0"/>
          </a:p>
        </p:txBody>
      </p:sp>
      <p:sp>
        <p:nvSpPr>
          <p:cNvPr id="3" name="Rectangle 2"/>
          <p:cNvSpPr/>
          <p:nvPr/>
        </p:nvSpPr>
        <p:spPr>
          <a:xfrm>
            <a:off x="152400" y="1219200"/>
            <a:ext cx="8839200" cy="2246769"/>
          </a:xfrm>
          <a:prstGeom prst="rect">
            <a:avLst/>
          </a:prstGeom>
        </p:spPr>
        <p:txBody>
          <a:bodyPr wrap="square">
            <a:spAutoFit/>
          </a:bodyPr>
          <a:lstStyle/>
          <a:p>
            <a:pPr marL="342900" indent="-342900"/>
            <a:r>
              <a:rPr lang="en-US" sz="2000" dirty="0" smtClean="0"/>
              <a:t>What scale for the axes makes sense?  </a:t>
            </a:r>
            <a:endParaRPr lang="en-US" sz="2000" dirty="0"/>
          </a:p>
          <a:p>
            <a:r>
              <a:rPr lang="en-US" sz="2000" dirty="0" smtClean="0"/>
              <a:t>This will depend on the values for both independent and dependent variables.  If Excel (or some other graphing program) is being used, this decision will likely be made automatically.  Keep in mind, though that if the data covers a very large range (different by factors of 10), a logarithmic scale may make sense, and this will NOT be introduced automatically by Excel. </a:t>
            </a:r>
          </a:p>
          <a:p>
            <a:r>
              <a:rPr lang="en-US" sz="2000" dirty="0" smtClean="0"/>
              <a:t>Regardless of the scale, axes must be labeled with both the variable and its units.</a:t>
            </a:r>
          </a:p>
        </p:txBody>
      </p:sp>
      <p:graphicFrame>
        <p:nvGraphicFramePr>
          <p:cNvPr id="4" name="Table 3"/>
          <p:cNvGraphicFramePr>
            <a:graphicFrameLocks noGrp="1"/>
          </p:cNvGraphicFramePr>
          <p:nvPr/>
        </p:nvGraphicFramePr>
        <p:xfrm>
          <a:off x="1219200" y="3581400"/>
          <a:ext cx="1066800" cy="1066800"/>
        </p:xfrm>
        <a:graphic>
          <a:graphicData uri="http://schemas.openxmlformats.org/drawingml/2006/table">
            <a:tbl>
              <a:tblPr/>
              <a:tblGrid>
                <a:gridCol w="640080"/>
                <a:gridCol w="426720"/>
              </a:tblGrid>
              <a:tr h="152400">
                <a:tc>
                  <a:txBody>
                    <a:bodyPr/>
                    <a:lstStyle/>
                    <a:p>
                      <a:pPr algn="l" fontAlgn="b"/>
                      <a:r>
                        <a:rPr lang="en-US" sz="900" b="1" i="0" u="none" strike="noStrike" baseline="0" dirty="0">
                          <a:solidFill>
                            <a:srgbClr val="000000"/>
                          </a:solidFill>
                          <a:latin typeface="Calibri"/>
                        </a:rPr>
                        <a:t>Distance (m)</a:t>
                      </a:r>
                    </a:p>
                  </a:txBody>
                  <a:tcPr marL="0" marR="0" marT="0" marB="0" anchor="b">
                    <a:lnL>
                      <a:noFill/>
                    </a:lnL>
                    <a:lnR>
                      <a:noFill/>
                    </a:lnR>
                    <a:lnT>
                      <a:noFill/>
                    </a:lnT>
                    <a:lnB>
                      <a:noFill/>
                    </a:lnB>
                  </a:tcPr>
                </a:tc>
                <a:tc>
                  <a:txBody>
                    <a:bodyPr/>
                    <a:lstStyle/>
                    <a:p>
                      <a:pPr algn="l" fontAlgn="b"/>
                      <a:r>
                        <a:rPr lang="en-US" sz="900" b="1" i="0" u="none" strike="noStrike" baseline="0" dirty="0">
                          <a:solidFill>
                            <a:srgbClr val="000000"/>
                          </a:solidFill>
                          <a:latin typeface="Calibri"/>
                        </a:rPr>
                        <a:t>Time (s)</a:t>
                      </a:r>
                    </a:p>
                  </a:txBody>
                  <a:tcPr marL="0" marR="0" marT="0" marB="0" anchor="b">
                    <a:lnL>
                      <a:noFill/>
                    </a:lnL>
                    <a:lnR>
                      <a:noFill/>
                    </a:lnR>
                    <a:lnT>
                      <a:noFill/>
                    </a:lnT>
                    <a:lnB>
                      <a:noFill/>
                    </a:lnB>
                  </a:tcPr>
                </a:tc>
              </a:tr>
              <a:tr h="152400">
                <a:tc>
                  <a:txBody>
                    <a:bodyPr/>
                    <a:lstStyle/>
                    <a:p>
                      <a:pPr algn="r" fontAlgn="b"/>
                      <a:r>
                        <a:rPr lang="en-US" sz="900" b="0" i="0" u="none" strike="noStrike" baseline="0" dirty="0">
                          <a:solidFill>
                            <a:srgbClr val="000000"/>
                          </a:solidFill>
                          <a:latin typeface="Calibri"/>
                        </a:rPr>
                        <a:t>1.4</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0.01</a:t>
                      </a:r>
                    </a:p>
                  </a:txBody>
                  <a:tcPr marL="0" marR="0" marT="0" marB="0" anchor="b">
                    <a:lnL>
                      <a:noFill/>
                    </a:lnL>
                    <a:lnR>
                      <a:noFill/>
                    </a:lnR>
                    <a:lnT>
                      <a:noFill/>
                    </a:lnT>
                    <a:lnB>
                      <a:noFill/>
                    </a:lnB>
                  </a:tcPr>
                </a:tc>
              </a:tr>
              <a:tr h="152400">
                <a:tc>
                  <a:txBody>
                    <a:bodyPr/>
                    <a:lstStyle/>
                    <a:p>
                      <a:pPr algn="r" fontAlgn="b"/>
                      <a:r>
                        <a:rPr lang="en-US" sz="900" b="0" i="0" u="none" strike="noStrike" baseline="0" dirty="0">
                          <a:solidFill>
                            <a:srgbClr val="000000"/>
                          </a:solidFill>
                          <a:latin typeface="Calibri"/>
                        </a:rPr>
                        <a:t>2.7</a:t>
                      </a:r>
                    </a:p>
                  </a:txBody>
                  <a:tcPr marL="0" marR="0" marT="0" marB="0" anchor="b">
                    <a:lnL>
                      <a:noFill/>
                    </a:lnL>
                    <a:lnR>
                      <a:noFill/>
                    </a:lnR>
                    <a:lnT>
                      <a:noFill/>
                    </a:lnT>
                    <a:lnB>
                      <a:noFill/>
                    </a:lnB>
                  </a:tcPr>
                </a:tc>
                <a:tc>
                  <a:txBody>
                    <a:bodyPr/>
                    <a:lstStyle/>
                    <a:p>
                      <a:pPr algn="r" fontAlgn="b"/>
                      <a:r>
                        <a:rPr lang="en-US" sz="900" b="0" i="0" u="none" strike="noStrike" baseline="0" dirty="0">
                          <a:solidFill>
                            <a:srgbClr val="000000"/>
                          </a:solidFill>
                          <a:latin typeface="Calibri"/>
                        </a:rPr>
                        <a:t>0.02</a:t>
                      </a:r>
                    </a:p>
                  </a:txBody>
                  <a:tcPr marL="0" marR="0" marT="0" marB="0" anchor="b">
                    <a:lnL>
                      <a:noFill/>
                    </a:lnL>
                    <a:lnR>
                      <a:noFill/>
                    </a:lnR>
                    <a:lnT>
                      <a:noFill/>
                    </a:lnT>
                    <a:lnB>
                      <a:noFill/>
                    </a:lnB>
                  </a:tcPr>
                </a:tc>
              </a:tr>
              <a:tr h="152400">
                <a:tc>
                  <a:txBody>
                    <a:bodyPr/>
                    <a:lstStyle/>
                    <a:p>
                      <a:pPr algn="r" fontAlgn="b"/>
                      <a:r>
                        <a:rPr lang="en-US" sz="900" b="0" i="0" u="none" strike="noStrike" baseline="0">
                          <a:solidFill>
                            <a:srgbClr val="000000"/>
                          </a:solidFill>
                          <a:latin typeface="Calibri"/>
                        </a:rPr>
                        <a:t>4.3</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0.03</a:t>
                      </a:r>
                    </a:p>
                  </a:txBody>
                  <a:tcPr marL="0" marR="0" marT="0" marB="0" anchor="b">
                    <a:lnL>
                      <a:noFill/>
                    </a:lnL>
                    <a:lnR>
                      <a:noFill/>
                    </a:lnR>
                    <a:lnT>
                      <a:noFill/>
                    </a:lnT>
                    <a:lnB>
                      <a:noFill/>
                    </a:lnB>
                  </a:tcPr>
                </a:tc>
              </a:tr>
              <a:tr h="152400">
                <a:tc>
                  <a:txBody>
                    <a:bodyPr/>
                    <a:lstStyle/>
                    <a:p>
                      <a:pPr algn="r" fontAlgn="b"/>
                      <a:r>
                        <a:rPr lang="en-US" sz="900" b="0" i="0" u="none" strike="noStrike" baseline="0">
                          <a:solidFill>
                            <a:srgbClr val="000000"/>
                          </a:solidFill>
                          <a:latin typeface="Calibri"/>
                        </a:rPr>
                        <a:t>5.5</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0.04</a:t>
                      </a:r>
                    </a:p>
                  </a:txBody>
                  <a:tcPr marL="0" marR="0" marT="0" marB="0" anchor="b">
                    <a:lnL>
                      <a:noFill/>
                    </a:lnL>
                    <a:lnR>
                      <a:noFill/>
                    </a:lnR>
                    <a:lnT>
                      <a:noFill/>
                    </a:lnT>
                    <a:lnB>
                      <a:noFill/>
                    </a:lnB>
                  </a:tcPr>
                </a:tc>
              </a:tr>
              <a:tr h="152400">
                <a:tc>
                  <a:txBody>
                    <a:bodyPr/>
                    <a:lstStyle/>
                    <a:p>
                      <a:pPr algn="r" fontAlgn="b"/>
                      <a:r>
                        <a:rPr lang="en-US" sz="900" b="0" i="0" u="none" strike="noStrike" baseline="0">
                          <a:solidFill>
                            <a:srgbClr val="000000"/>
                          </a:solidFill>
                          <a:latin typeface="Calibri"/>
                        </a:rPr>
                        <a:t>7.9</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0.05</a:t>
                      </a:r>
                    </a:p>
                  </a:txBody>
                  <a:tcPr marL="0" marR="0" marT="0" marB="0" anchor="b">
                    <a:lnL>
                      <a:noFill/>
                    </a:lnL>
                    <a:lnR>
                      <a:noFill/>
                    </a:lnR>
                    <a:lnT>
                      <a:noFill/>
                    </a:lnT>
                    <a:lnB>
                      <a:noFill/>
                    </a:lnB>
                  </a:tcPr>
                </a:tc>
              </a:tr>
              <a:tr h="152400">
                <a:tc>
                  <a:txBody>
                    <a:bodyPr/>
                    <a:lstStyle/>
                    <a:p>
                      <a:pPr algn="r" fontAlgn="b"/>
                      <a:r>
                        <a:rPr lang="en-US" sz="900" b="0" i="0" u="none" strike="noStrike" baseline="0">
                          <a:solidFill>
                            <a:srgbClr val="000000"/>
                          </a:solidFill>
                          <a:latin typeface="Calibri"/>
                        </a:rPr>
                        <a:t>9.5</a:t>
                      </a:r>
                    </a:p>
                  </a:txBody>
                  <a:tcPr marL="0" marR="0" marT="0" marB="0" anchor="b">
                    <a:lnL>
                      <a:noFill/>
                    </a:lnL>
                    <a:lnR>
                      <a:noFill/>
                    </a:lnR>
                    <a:lnT>
                      <a:noFill/>
                    </a:lnT>
                    <a:lnB>
                      <a:noFill/>
                    </a:lnB>
                  </a:tcPr>
                </a:tc>
                <a:tc>
                  <a:txBody>
                    <a:bodyPr/>
                    <a:lstStyle/>
                    <a:p>
                      <a:pPr algn="r" fontAlgn="b"/>
                      <a:r>
                        <a:rPr lang="en-US" sz="900" b="0" i="0" u="none" strike="noStrike" baseline="0" dirty="0">
                          <a:solidFill>
                            <a:srgbClr val="000000"/>
                          </a:solidFill>
                          <a:latin typeface="Calibri"/>
                        </a:rPr>
                        <a:t>0.06</a:t>
                      </a:r>
                    </a:p>
                  </a:txBody>
                  <a:tcPr marL="0" marR="0" marT="0" marB="0" anchor="b">
                    <a:lnL>
                      <a:noFill/>
                    </a:lnL>
                    <a:lnR>
                      <a:noFill/>
                    </a:lnR>
                    <a:lnT>
                      <a:noFill/>
                    </a:lnT>
                    <a:lnB>
                      <a:noFill/>
                    </a:lnB>
                  </a:tcPr>
                </a:tc>
              </a:tr>
            </a:tbl>
          </a:graphicData>
        </a:graphic>
      </p:graphicFrame>
      <p:graphicFrame>
        <p:nvGraphicFramePr>
          <p:cNvPr id="6" name="Table 5"/>
          <p:cNvGraphicFramePr>
            <a:graphicFrameLocks noGrp="1"/>
          </p:cNvGraphicFramePr>
          <p:nvPr/>
        </p:nvGraphicFramePr>
        <p:xfrm>
          <a:off x="6934200" y="3429000"/>
          <a:ext cx="1524000" cy="1143000"/>
        </p:xfrm>
        <a:graphic>
          <a:graphicData uri="http://schemas.openxmlformats.org/drawingml/2006/table">
            <a:tbl>
              <a:tblPr/>
              <a:tblGrid>
                <a:gridCol w="914400"/>
                <a:gridCol w="609600"/>
              </a:tblGrid>
              <a:tr h="190500">
                <a:tc>
                  <a:txBody>
                    <a:bodyPr/>
                    <a:lstStyle/>
                    <a:p>
                      <a:pPr algn="l" fontAlgn="b"/>
                      <a:r>
                        <a:rPr lang="en-US" sz="900" b="1" i="0" u="none" strike="noStrike" baseline="0" dirty="0">
                          <a:solidFill>
                            <a:srgbClr val="000000"/>
                          </a:solidFill>
                          <a:latin typeface="Calibri"/>
                        </a:rPr>
                        <a:t>Intensity (W/m^2)</a:t>
                      </a:r>
                    </a:p>
                  </a:txBody>
                  <a:tcPr marL="0" marR="0" marT="0" marB="0" anchor="b">
                    <a:lnL>
                      <a:noFill/>
                    </a:lnL>
                    <a:lnR>
                      <a:noFill/>
                    </a:lnR>
                    <a:lnT>
                      <a:noFill/>
                    </a:lnT>
                    <a:lnB>
                      <a:noFill/>
                    </a:lnB>
                  </a:tcPr>
                </a:tc>
                <a:tc>
                  <a:txBody>
                    <a:bodyPr/>
                    <a:lstStyle/>
                    <a:p>
                      <a:pPr algn="l" fontAlgn="b"/>
                      <a:r>
                        <a:rPr lang="en-US" sz="900" b="1" i="0" u="none" strike="noStrike" baseline="0">
                          <a:solidFill>
                            <a:srgbClr val="000000"/>
                          </a:solidFill>
                          <a:latin typeface="Calibri"/>
                        </a:rPr>
                        <a:t>decibels (dB)</a:t>
                      </a:r>
                    </a:p>
                  </a:txBody>
                  <a:tcPr marL="0" marR="0" marT="0" marB="0" anchor="b">
                    <a:lnL>
                      <a:noFill/>
                    </a:lnL>
                    <a:lnR>
                      <a:noFill/>
                    </a:lnR>
                    <a:lnT>
                      <a:noFill/>
                    </a:lnT>
                    <a:lnB>
                      <a:noFill/>
                    </a:lnB>
                  </a:tcPr>
                </a:tc>
              </a:tr>
              <a:tr h="190500">
                <a:tc>
                  <a:txBody>
                    <a:bodyPr/>
                    <a:lstStyle/>
                    <a:p>
                      <a:pPr algn="r" fontAlgn="b"/>
                      <a:r>
                        <a:rPr lang="en-US" sz="900" b="0" i="0" u="none" strike="noStrike" baseline="0" dirty="0">
                          <a:solidFill>
                            <a:srgbClr val="000000"/>
                          </a:solidFill>
                          <a:latin typeface="Calibri"/>
                        </a:rPr>
                        <a:t>1.20E-11</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11</a:t>
                      </a:r>
                    </a:p>
                  </a:txBody>
                  <a:tcPr marL="0" marR="0" marT="0" marB="0" anchor="b">
                    <a:lnL>
                      <a:noFill/>
                    </a:lnL>
                    <a:lnR>
                      <a:noFill/>
                    </a:lnR>
                    <a:lnT>
                      <a:noFill/>
                    </a:lnT>
                    <a:lnB>
                      <a:noFill/>
                    </a:lnB>
                  </a:tcPr>
                </a:tc>
              </a:tr>
              <a:tr h="190500">
                <a:tc>
                  <a:txBody>
                    <a:bodyPr/>
                    <a:lstStyle/>
                    <a:p>
                      <a:pPr algn="r" fontAlgn="b"/>
                      <a:r>
                        <a:rPr lang="en-US" sz="900" b="0" i="0" u="none" strike="noStrike" baseline="0" dirty="0">
                          <a:solidFill>
                            <a:srgbClr val="000000"/>
                          </a:solidFill>
                          <a:latin typeface="Calibri"/>
                        </a:rPr>
                        <a:t>1.78E-08</a:t>
                      </a:r>
                    </a:p>
                  </a:txBody>
                  <a:tcPr marL="0" marR="0" marT="0" marB="0" anchor="b">
                    <a:lnL>
                      <a:noFill/>
                    </a:lnL>
                    <a:lnR>
                      <a:noFill/>
                    </a:lnR>
                    <a:lnT>
                      <a:noFill/>
                    </a:lnT>
                    <a:lnB>
                      <a:noFill/>
                    </a:lnB>
                  </a:tcPr>
                </a:tc>
                <a:tc>
                  <a:txBody>
                    <a:bodyPr/>
                    <a:lstStyle/>
                    <a:p>
                      <a:pPr algn="r" fontAlgn="b"/>
                      <a:r>
                        <a:rPr lang="en-US" sz="900" b="0" i="0" u="none" strike="noStrike" baseline="0" dirty="0">
                          <a:solidFill>
                            <a:srgbClr val="000000"/>
                          </a:solidFill>
                          <a:latin typeface="Calibri"/>
                        </a:rPr>
                        <a:t>41</a:t>
                      </a:r>
                    </a:p>
                  </a:txBody>
                  <a:tcPr marL="0" marR="0" marT="0" marB="0" anchor="b">
                    <a:lnL>
                      <a:noFill/>
                    </a:lnL>
                    <a:lnR>
                      <a:noFill/>
                    </a:lnR>
                    <a:lnT>
                      <a:noFill/>
                    </a:lnT>
                    <a:lnB>
                      <a:noFill/>
                    </a:lnB>
                  </a:tcPr>
                </a:tc>
              </a:tr>
              <a:tr h="190500">
                <a:tc>
                  <a:txBody>
                    <a:bodyPr/>
                    <a:lstStyle/>
                    <a:p>
                      <a:pPr algn="r" fontAlgn="b"/>
                      <a:r>
                        <a:rPr lang="en-US" sz="900" b="0" i="0" u="none" strike="noStrike" baseline="0">
                          <a:solidFill>
                            <a:srgbClr val="000000"/>
                          </a:solidFill>
                          <a:latin typeface="Calibri"/>
                        </a:rPr>
                        <a:t>3.67E-06</a:t>
                      </a:r>
                    </a:p>
                  </a:txBody>
                  <a:tcPr marL="0" marR="0" marT="0" marB="0" anchor="b">
                    <a:lnL>
                      <a:noFill/>
                    </a:lnL>
                    <a:lnR>
                      <a:noFill/>
                    </a:lnR>
                    <a:lnT>
                      <a:noFill/>
                    </a:lnT>
                    <a:lnB>
                      <a:noFill/>
                    </a:lnB>
                  </a:tcPr>
                </a:tc>
                <a:tc>
                  <a:txBody>
                    <a:bodyPr/>
                    <a:lstStyle/>
                    <a:p>
                      <a:pPr algn="r" fontAlgn="b"/>
                      <a:r>
                        <a:rPr lang="en-US" sz="900" b="0" i="0" u="none" strike="noStrike" baseline="0" dirty="0">
                          <a:solidFill>
                            <a:srgbClr val="000000"/>
                          </a:solidFill>
                          <a:latin typeface="Calibri"/>
                        </a:rPr>
                        <a:t>66</a:t>
                      </a:r>
                    </a:p>
                  </a:txBody>
                  <a:tcPr marL="0" marR="0" marT="0" marB="0" anchor="b">
                    <a:lnL>
                      <a:noFill/>
                    </a:lnL>
                    <a:lnR>
                      <a:noFill/>
                    </a:lnR>
                    <a:lnT>
                      <a:noFill/>
                    </a:lnT>
                    <a:lnB>
                      <a:noFill/>
                    </a:lnB>
                  </a:tcPr>
                </a:tc>
              </a:tr>
              <a:tr h="190500">
                <a:tc>
                  <a:txBody>
                    <a:bodyPr/>
                    <a:lstStyle/>
                    <a:p>
                      <a:pPr algn="r" fontAlgn="b"/>
                      <a:r>
                        <a:rPr lang="en-US" sz="900" b="0" i="0" u="none" strike="noStrike" baseline="0">
                          <a:solidFill>
                            <a:srgbClr val="000000"/>
                          </a:solidFill>
                          <a:latin typeface="Calibri"/>
                        </a:rPr>
                        <a:t>8.63E-10</a:t>
                      </a:r>
                    </a:p>
                  </a:txBody>
                  <a:tcPr marL="0" marR="0" marT="0" marB="0" anchor="b">
                    <a:lnL>
                      <a:noFill/>
                    </a:lnL>
                    <a:lnR>
                      <a:noFill/>
                    </a:lnR>
                    <a:lnT>
                      <a:noFill/>
                    </a:lnT>
                    <a:lnB>
                      <a:noFill/>
                    </a:lnB>
                  </a:tcPr>
                </a:tc>
                <a:tc>
                  <a:txBody>
                    <a:bodyPr/>
                    <a:lstStyle/>
                    <a:p>
                      <a:pPr algn="r" fontAlgn="b"/>
                      <a:r>
                        <a:rPr lang="en-US" sz="900" b="0" i="0" u="none" strike="noStrike" baseline="0">
                          <a:solidFill>
                            <a:srgbClr val="000000"/>
                          </a:solidFill>
                          <a:latin typeface="Calibri"/>
                        </a:rPr>
                        <a:t>29</a:t>
                      </a:r>
                    </a:p>
                  </a:txBody>
                  <a:tcPr marL="0" marR="0" marT="0" marB="0" anchor="b">
                    <a:lnL>
                      <a:noFill/>
                    </a:lnL>
                    <a:lnR>
                      <a:noFill/>
                    </a:lnR>
                    <a:lnT>
                      <a:noFill/>
                    </a:lnT>
                    <a:lnB>
                      <a:noFill/>
                    </a:lnB>
                  </a:tcPr>
                </a:tc>
              </a:tr>
              <a:tr h="190500">
                <a:tc>
                  <a:txBody>
                    <a:bodyPr/>
                    <a:lstStyle/>
                    <a:p>
                      <a:pPr algn="r" fontAlgn="b"/>
                      <a:r>
                        <a:rPr lang="en-US" sz="900" b="0" i="0" u="none" strike="noStrike" baseline="0" dirty="0">
                          <a:solidFill>
                            <a:srgbClr val="000000"/>
                          </a:solidFill>
                          <a:latin typeface="Calibri"/>
                        </a:rPr>
                        <a:t>6.24E-05</a:t>
                      </a:r>
                    </a:p>
                  </a:txBody>
                  <a:tcPr marL="0" marR="0" marT="0" marB="0" anchor="b">
                    <a:lnL>
                      <a:noFill/>
                    </a:lnL>
                    <a:lnR>
                      <a:noFill/>
                    </a:lnR>
                    <a:lnT>
                      <a:noFill/>
                    </a:lnT>
                    <a:lnB>
                      <a:noFill/>
                    </a:lnB>
                  </a:tcPr>
                </a:tc>
                <a:tc>
                  <a:txBody>
                    <a:bodyPr/>
                    <a:lstStyle/>
                    <a:p>
                      <a:pPr algn="r" fontAlgn="b"/>
                      <a:r>
                        <a:rPr lang="en-US" sz="900" b="0" i="0" u="none" strike="noStrike" baseline="0" dirty="0">
                          <a:solidFill>
                            <a:srgbClr val="000000"/>
                          </a:solidFill>
                          <a:latin typeface="Calibri"/>
                        </a:rPr>
                        <a:t>80</a:t>
                      </a:r>
                    </a:p>
                  </a:txBody>
                  <a:tcPr marL="0" marR="0" marT="0" marB="0" anchor="b">
                    <a:lnL>
                      <a:noFill/>
                    </a:lnL>
                    <a:lnR>
                      <a:noFill/>
                    </a:lnR>
                    <a:lnT>
                      <a:noFill/>
                    </a:lnT>
                    <a:lnB>
                      <a:noFill/>
                    </a:lnB>
                  </a:tcPr>
                </a:tc>
              </a:tr>
            </a:tbl>
          </a:graphicData>
        </a:graphic>
      </p:graphicFrame>
      <p:graphicFrame>
        <p:nvGraphicFramePr>
          <p:cNvPr id="13" name="Chart 12"/>
          <p:cNvGraphicFramePr/>
          <p:nvPr/>
        </p:nvGraphicFramePr>
        <p:xfrm>
          <a:off x="228600" y="4572000"/>
          <a:ext cx="3505200" cy="213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p:nvPr/>
        </p:nvGraphicFramePr>
        <p:xfrm>
          <a:off x="3429000" y="3276600"/>
          <a:ext cx="3352800" cy="2133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5638800" y="4953000"/>
          <a:ext cx="3505200" cy="1905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1524</TotalTime>
  <Words>3468</Words>
  <Application>Microsoft Office PowerPoint</Application>
  <PresentationFormat>On-screen Show (4:3)</PresentationFormat>
  <Paragraphs>415</Paragraphs>
  <Slides>27</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Office Theme</vt:lpstr>
      <vt:lpstr>Equation</vt:lpstr>
      <vt:lpstr>Data Analysis for Physics: What do we do with all this data?</vt:lpstr>
      <vt:lpstr>The Goal</vt:lpstr>
      <vt:lpstr>MOSAIC</vt:lpstr>
      <vt:lpstr>Data at a Distance</vt:lpstr>
      <vt:lpstr>Mesospheric Ozone Questions</vt:lpstr>
      <vt:lpstr>Questions without Answers</vt:lpstr>
      <vt:lpstr>Making a Graph:  Independent and Dependent Variables</vt:lpstr>
      <vt:lpstr>Examples: Determining Independent, Dependent Variables</vt:lpstr>
      <vt:lpstr>Making a Graph:  Labeling and Scale of Axes</vt:lpstr>
      <vt:lpstr>Identifying Trends</vt:lpstr>
      <vt:lpstr>Identifying a Trend</vt:lpstr>
      <vt:lpstr>Rationale for Trendline</vt:lpstr>
      <vt:lpstr>Fitting a Trendline: Basics</vt:lpstr>
      <vt:lpstr>Residuals</vt:lpstr>
      <vt:lpstr>More on Fitting a Trendline:  Formulas</vt:lpstr>
      <vt:lpstr>Example: Fitting a Trendline with Formulas</vt:lpstr>
      <vt:lpstr>Example: Fitting a Trendline with Formulas, Continued</vt:lpstr>
      <vt:lpstr>Four Trends in Graphical Form</vt:lpstr>
      <vt:lpstr>More Examples</vt:lpstr>
      <vt:lpstr>Example: Clarity in Variables</vt:lpstr>
      <vt:lpstr>Example: What NOT to do</vt:lpstr>
      <vt:lpstr>Example: Use Common Sense</vt:lpstr>
      <vt:lpstr>Cyclic Trends without Trendlines</vt:lpstr>
      <vt:lpstr>Cyclic Trends: Ambiguity</vt:lpstr>
      <vt:lpstr>Observing Cyclic Trends</vt:lpstr>
      <vt:lpstr>Observing Cyclic Trends</vt:lpstr>
      <vt:lpstr>Observing Cyclic Trends by Averaging</vt:lpstr>
    </vt:vector>
  </TitlesOfParts>
  <Company>Massachusetts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make sense of all this data?</dc:title>
  <dc:creator>Sara Kate May</dc:creator>
  <cp:lastModifiedBy>skmay</cp:lastModifiedBy>
  <cp:revision>152</cp:revision>
  <dcterms:created xsi:type="dcterms:W3CDTF">2010-07-06T13:10:21Z</dcterms:created>
  <dcterms:modified xsi:type="dcterms:W3CDTF">2011-07-27T18:55:20Z</dcterms:modified>
</cp:coreProperties>
</file>