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4"/>
  </p:notesMasterIdLst>
  <p:handoutMasterIdLst>
    <p:handoutMasterId r:id="rId25"/>
  </p:handoutMasterIdLst>
  <p:sldIdLst>
    <p:sldId id="256" r:id="rId2"/>
    <p:sldId id="257" r:id="rId3"/>
    <p:sldId id="272" r:id="rId4"/>
    <p:sldId id="258" r:id="rId5"/>
    <p:sldId id="259" r:id="rId6"/>
    <p:sldId id="271" r:id="rId7"/>
    <p:sldId id="261" r:id="rId8"/>
    <p:sldId id="267" r:id="rId9"/>
    <p:sldId id="262" r:id="rId10"/>
    <p:sldId id="273" r:id="rId11"/>
    <p:sldId id="263" r:id="rId12"/>
    <p:sldId id="274" r:id="rId13"/>
    <p:sldId id="264" r:id="rId14"/>
    <p:sldId id="275" r:id="rId15"/>
    <p:sldId id="265" r:id="rId16"/>
    <p:sldId id="276" r:id="rId17"/>
    <p:sldId id="279" r:id="rId18"/>
    <p:sldId id="266" r:id="rId19"/>
    <p:sldId id="277" r:id="rId20"/>
    <p:sldId id="278" r:id="rId21"/>
    <p:sldId id="269" r:id="rId22"/>
    <p:sldId id="268" r:id="rId23"/>
  </p:sldIdLst>
  <p:sldSz cx="9144000" cy="6858000" type="screen4x3"/>
  <p:notesSz cx="6934200" cy="9220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615" autoAdjust="0"/>
    <p:restoredTop sz="86364" autoAdjust="0"/>
  </p:normalViewPr>
  <p:slideViewPr>
    <p:cSldViewPr>
      <p:cViewPr varScale="1">
        <p:scale>
          <a:sx n="64" d="100"/>
          <a:sy n="64" d="100"/>
        </p:scale>
        <p:origin x="-306"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82" d="100"/>
          <a:sy n="82" d="100"/>
        </p:scale>
        <p:origin x="-2064" y="-90"/>
      </p:cViewPr>
      <p:guideLst>
        <p:guide orient="horz" pos="2904"/>
        <p:guide pos="218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4820" cy="461010"/>
          </a:xfrm>
          <a:prstGeom prst="rect">
            <a:avLst/>
          </a:prstGeom>
        </p:spPr>
        <p:txBody>
          <a:bodyPr vert="horz" lIns="92309" tIns="46154" rIns="92309" bIns="46154" rtlCol="0"/>
          <a:lstStyle>
            <a:lvl1pPr algn="l">
              <a:defRPr sz="1200"/>
            </a:lvl1pPr>
          </a:lstStyle>
          <a:p>
            <a:endParaRPr lang="en-US"/>
          </a:p>
        </p:txBody>
      </p:sp>
      <p:sp>
        <p:nvSpPr>
          <p:cNvPr id="3" name="Date Placeholder 2"/>
          <p:cNvSpPr>
            <a:spLocks noGrp="1"/>
          </p:cNvSpPr>
          <p:nvPr>
            <p:ph type="dt" sz="quarter" idx="1"/>
          </p:nvPr>
        </p:nvSpPr>
        <p:spPr>
          <a:xfrm>
            <a:off x="3927775" y="0"/>
            <a:ext cx="3004820" cy="461010"/>
          </a:xfrm>
          <a:prstGeom prst="rect">
            <a:avLst/>
          </a:prstGeom>
        </p:spPr>
        <p:txBody>
          <a:bodyPr vert="horz" lIns="92309" tIns="46154" rIns="92309" bIns="46154" rtlCol="0"/>
          <a:lstStyle>
            <a:lvl1pPr algn="r">
              <a:defRPr sz="1200"/>
            </a:lvl1pPr>
          </a:lstStyle>
          <a:p>
            <a:endParaRPr lang="en-US" dirty="0"/>
          </a:p>
        </p:txBody>
      </p:sp>
      <p:sp>
        <p:nvSpPr>
          <p:cNvPr id="4" name="Footer Placeholder 3"/>
          <p:cNvSpPr>
            <a:spLocks noGrp="1"/>
          </p:cNvSpPr>
          <p:nvPr>
            <p:ph type="ftr" sz="quarter" idx="2"/>
          </p:nvPr>
        </p:nvSpPr>
        <p:spPr>
          <a:xfrm>
            <a:off x="0" y="8757590"/>
            <a:ext cx="3004820" cy="461010"/>
          </a:xfrm>
          <a:prstGeom prst="rect">
            <a:avLst/>
          </a:prstGeom>
        </p:spPr>
        <p:txBody>
          <a:bodyPr vert="horz" lIns="92309" tIns="46154" rIns="92309" bIns="46154" rtlCol="0" anchor="b"/>
          <a:lstStyle>
            <a:lvl1pPr algn="l">
              <a:defRPr sz="1200"/>
            </a:lvl1pPr>
          </a:lstStyle>
          <a:p>
            <a:endParaRPr lang="en-US"/>
          </a:p>
        </p:txBody>
      </p:sp>
      <p:sp>
        <p:nvSpPr>
          <p:cNvPr id="5" name="Slide Number Placeholder 4"/>
          <p:cNvSpPr>
            <a:spLocks noGrp="1"/>
          </p:cNvSpPr>
          <p:nvPr>
            <p:ph type="sldNum" sz="quarter" idx="3"/>
          </p:nvPr>
        </p:nvSpPr>
        <p:spPr>
          <a:xfrm>
            <a:off x="3927775" y="8757590"/>
            <a:ext cx="3004820" cy="461010"/>
          </a:xfrm>
          <a:prstGeom prst="rect">
            <a:avLst/>
          </a:prstGeom>
        </p:spPr>
        <p:txBody>
          <a:bodyPr vert="horz" lIns="92309" tIns="46154" rIns="92309" bIns="46154" rtlCol="0" anchor="b"/>
          <a:lstStyle>
            <a:lvl1pPr algn="r">
              <a:defRPr sz="1200"/>
            </a:lvl1pPr>
          </a:lstStyle>
          <a:p>
            <a:fld id="{477ED8B5-604B-44A5-B61E-E673A1D67773}" type="slidenum">
              <a:rPr lang="en-US" smtClean="0"/>
              <a:pPr/>
              <a:t>‹#›</a:t>
            </a:fld>
            <a:endParaRPr lang="en-US"/>
          </a:p>
        </p:txBody>
      </p:sp>
    </p:spTree>
    <p:extLst>
      <p:ext uri="{BB962C8B-B14F-4D97-AF65-F5344CB8AC3E}">
        <p14:creationId xmlns:p14="http://schemas.microsoft.com/office/powerpoint/2010/main" val="10005611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4820" cy="461010"/>
          </a:xfrm>
          <a:prstGeom prst="rect">
            <a:avLst/>
          </a:prstGeom>
        </p:spPr>
        <p:txBody>
          <a:bodyPr vert="horz" lIns="92309" tIns="46154" rIns="92309" bIns="46154" rtlCol="0"/>
          <a:lstStyle>
            <a:lvl1pPr algn="l">
              <a:defRPr sz="1200"/>
            </a:lvl1pPr>
          </a:lstStyle>
          <a:p>
            <a:endParaRPr lang="en-US"/>
          </a:p>
        </p:txBody>
      </p:sp>
      <p:sp>
        <p:nvSpPr>
          <p:cNvPr id="3" name="Date Placeholder 2"/>
          <p:cNvSpPr>
            <a:spLocks noGrp="1"/>
          </p:cNvSpPr>
          <p:nvPr>
            <p:ph type="dt" idx="1"/>
          </p:nvPr>
        </p:nvSpPr>
        <p:spPr>
          <a:xfrm>
            <a:off x="3927775" y="0"/>
            <a:ext cx="3004820" cy="461010"/>
          </a:xfrm>
          <a:prstGeom prst="rect">
            <a:avLst/>
          </a:prstGeom>
        </p:spPr>
        <p:txBody>
          <a:bodyPr vert="horz" lIns="92309" tIns="46154" rIns="92309" bIns="46154" rtlCol="0"/>
          <a:lstStyle>
            <a:lvl1pPr algn="r">
              <a:defRPr sz="1200"/>
            </a:lvl1pPr>
          </a:lstStyle>
          <a:p>
            <a:fld id="{A9FDE0B8-6CB1-4782-9952-1BE216269967}" type="datetimeFigureOut">
              <a:rPr lang="en-US" smtClean="0"/>
              <a:pPr/>
              <a:t>8/5/2011</a:t>
            </a:fld>
            <a:endParaRPr lang="en-US"/>
          </a:p>
        </p:txBody>
      </p:sp>
      <p:sp>
        <p:nvSpPr>
          <p:cNvPr id="4" name="Slide Image Placeholder 3"/>
          <p:cNvSpPr>
            <a:spLocks noGrp="1" noRot="1" noChangeAspect="1"/>
          </p:cNvSpPr>
          <p:nvPr>
            <p:ph type="sldImg" idx="2"/>
          </p:nvPr>
        </p:nvSpPr>
        <p:spPr>
          <a:xfrm>
            <a:off x="1162050" y="692150"/>
            <a:ext cx="4610100" cy="3457575"/>
          </a:xfrm>
          <a:prstGeom prst="rect">
            <a:avLst/>
          </a:prstGeom>
          <a:noFill/>
          <a:ln w="12700">
            <a:solidFill>
              <a:prstClr val="black"/>
            </a:solidFill>
          </a:ln>
        </p:spPr>
        <p:txBody>
          <a:bodyPr vert="horz" lIns="92309" tIns="46154" rIns="92309" bIns="46154" rtlCol="0" anchor="ctr"/>
          <a:lstStyle/>
          <a:p>
            <a:endParaRPr lang="en-US"/>
          </a:p>
        </p:txBody>
      </p:sp>
      <p:sp>
        <p:nvSpPr>
          <p:cNvPr id="5" name="Notes Placeholder 4"/>
          <p:cNvSpPr>
            <a:spLocks noGrp="1"/>
          </p:cNvSpPr>
          <p:nvPr>
            <p:ph type="body" sz="quarter" idx="3"/>
          </p:nvPr>
        </p:nvSpPr>
        <p:spPr>
          <a:xfrm>
            <a:off x="693420" y="4379595"/>
            <a:ext cx="5547360" cy="4149090"/>
          </a:xfrm>
          <a:prstGeom prst="rect">
            <a:avLst/>
          </a:prstGeom>
        </p:spPr>
        <p:txBody>
          <a:bodyPr vert="horz" lIns="92309" tIns="46154" rIns="92309" bIns="46154"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757590"/>
            <a:ext cx="3004820" cy="461010"/>
          </a:xfrm>
          <a:prstGeom prst="rect">
            <a:avLst/>
          </a:prstGeom>
        </p:spPr>
        <p:txBody>
          <a:bodyPr vert="horz" lIns="92309" tIns="46154" rIns="92309" bIns="46154" rtlCol="0" anchor="b"/>
          <a:lstStyle>
            <a:lvl1pPr algn="l">
              <a:defRPr sz="1200"/>
            </a:lvl1pPr>
          </a:lstStyle>
          <a:p>
            <a:endParaRPr lang="en-US"/>
          </a:p>
        </p:txBody>
      </p:sp>
      <p:sp>
        <p:nvSpPr>
          <p:cNvPr id="7" name="Slide Number Placeholder 6"/>
          <p:cNvSpPr>
            <a:spLocks noGrp="1"/>
          </p:cNvSpPr>
          <p:nvPr>
            <p:ph type="sldNum" sz="quarter" idx="5"/>
          </p:nvPr>
        </p:nvSpPr>
        <p:spPr>
          <a:xfrm>
            <a:off x="3927775" y="8757590"/>
            <a:ext cx="3004820" cy="461010"/>
          </a:xfrm>
          <a:prstGeom prst="rect">
            <a:avLst/>
          </a:prstGeom>
        </p:spPr>
        <p:txBody>
          <a:bodyPr vert="horz" lIns="92309" tIns="46154" rIns="92309" bIns="46154" rtlCol="0" anchor="b"/>
          <a:lstStyle>
            <a:lvl1pPr algn="r">
              <a:defRPr sz="1200"/>
            </a:lvl1pPr>
          </a:lstStyle>
          <a:p>
            <a:fld id="{01CA9B15-30EC-4F9F-AB05-B5F55382C621}" type="slidenum">
              <a:rPr lang="en-US" smtClean="0"/>
              <a:pPr/>
              <a:t>‹#›</a:t>
            </a:fld>
            <a:endParaRPr lang="en-US"/>
          </a:p>
        </p:txBody>
      </p:sp>
    </p:spTree>
    <p:extLst>
      <p:ext uri="{BB962C8B-B14F-4D97-AF65-F5344CB8AC3E}">
        <p14:creationId xmlns:p14="http://schemas.microsoft.com/office/powerpoint/2010/main" val="14778179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www.classzone.com/books/earth_science/terc/content/visualizations/es1002/es1002page01.cfm?chapter_no=visualization" TargetMode="External"/><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4. Waves</a:t>
            </a:r>
          </a:p>
          <a:p>
            <a:r>
              <a:rPr lang="en-US" dirty="0" smtClean="0"/>
              <a:t>Central Concept: Waves carry energy from place to place without the transfer of matter.</a:t>
            </a:r>
          </a:p>
          <a:p>
            <a:r>
              <a:rPr lang="en-US" dirty="0" smtClean="0"/>
              <a:t> </a:t>
            </a:r>
          </a:p>
          <a:p>
            <a:r>
              <a:rPr lang="en-US" dirty="0" smtClean="0"/>
              <a:t>4.1	Describe the measurable properties of waves (velocity, frequency, wavelength, amplitude, period) and explain the relationships among them. Recognize examples of simple harmonic motion.</a:t>
            </a:r>
          </a:p>
          <a:p>
            <a:r>
              <a:rPr lang="en-US" dirty="0" smtClean="0"/>
              <a:t>4.2	Distinguish between mechanical and electromagnetic waves.</a:t>
            </a:r>
          </a:p>
          <a:p>
            <a:r>
              <a:rPr lang="en-US" dirty="0" smtClean="0"/>
              <a:t>4.3	Distinguish between the two types of mechanical waves, transverse and longitudinal.</a:t>
            </a:r>
          </a:p>
          <a:p>
            <a:r>
              <a:rPr lang="en-US" dirty="0" smtClean="0"/>
              <a:t>4.4	Describe qualitatively the basic principles of reflection and refraction of waves.</a:t>
            </a:r>
          </a:p>
          <a:p>
            <a:r>
              <a:rPr lang="en-US" dirty="0" smtClean="0"/>
              <a:t>4.5	Recognize that mechanical waves generally move faster through a solid than through a liquid and faster through a liquid than through a gas.</a:t>
            </a:r>
          </a:p>
          <a:p>
            <a:r>
              <a:rPr lang="en-US" dirty="0" smtClean="0"/>
              <a:t>4.6	Describe the apparent change in frequency of waves due to the motion of a source or a receiver (the Doppler effect).</a:t>
            </a:r>
          </a:p>
        </p:txBody>
      </p:sp>
      <p:sp>
        <p:nvSpPr>
          <p:cNvPr id="4" name="Slide Number Placeholder 3"/>
          <p:cNvSpPr>
            <a:spLocks noGrp="1"/>
          </p:cNvSpPr>
          <p:nvPr>
            <p:ph type="sldNum" sz="quarter" idx="10"/>
          </p:nvPr>
        </p:nvSpPr>
        <p:spPr/>
        <p:txBody>
          <a:bodyPr/>
          <a:lstStyle/>
          <a:p>
            <a:fld id="{01CA9B15-30EC-4F9F-AB05-B5F55382C621}" type="slidenum">
              <a:rPr lang="en-US" smtClean="0"/>
              <a:pPr/>
              <a:t>1</a:t>
            </a:fld>
            <a:endParaRPr lang="en-US"/>
          </a:p>
        </p:txBody>
      </p:sp>
    </p:spTree>
    <p:extLst>
      <p:ext uri="{BB962C8B-B14F-4D97-AF65-F5344CB8AC3E}">
        <p14:creationId xmlns:p14="http://schemas.microsoft.com/office/powerpoint/2010/main" val="105410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For the wave</a:t>
            </a:r>
            <a:r>
              <a:rPr lang="en-US" baseline="0" dirty="0" smtClean="0"/>
              <a:t> given, the period is 2.0 seconds, while the frequency is 0.5 Hz.</a:t>
            </a:r>
          </a:p>
          <a:p>
            <a:endParaRPr lang="en-US" dirty="0"/>
          </a:p>
        </p:txBody>
      </p:sp>
      <p:sp>
        <p:nvSpPr>
          <p:cNvPr id="4" name="Slide Number Placeholder 3"/>
          <p:cNvSpPr>
            <a:spLocks noGrp="1"/>
          </p:cNvSpPr>
          <p:nvPr>
            <p:ph type="sldNum" sz="quarter" idx="10"/>
          </p:nvPr>
        </p:nvSpPr>
        <p:spPr/>
        <p:txBody>
          <a:bodyPr/>
          <a:lstStyle/>
          <a:p>
            <a:fld id="{01CA9B15-30EC-4F9F-AB05-B5F55382C621}" type="slidenum">
              <a:rPr lang="en-US" smtClean="0"/>
              <a:pPr/>
              <a:t>14</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Because many students</a:t>
            </a:r>
            <a:r>
              <a:rPr lang="en-US" baseline="0" dirty="0" smtClean="0"/>
              <a:t> know that velocity = wavelength x frequency, they tend to assume that </a:t>
            </a:r>
            <a:r>
              <a:rPr lang="en-US" baseline="0" dirty="0" err="1" smtClean="0"/>
              <a:t>wavespeed</a:t>
            </a:r>
            <a:r>
              <a:rPr lang="en-US" baseline="0" dirty="0" smtClean="0"/>
              <a:t> depends on frequency or wavelength.  This slide tries to emphasize the fact that the </a:t>
            </a:r>
            <a:r>
              <a:rPr lang="en-US" baseline="0" dirty="0" err="1" smtClean="0"/>
              <a:t>wavespeed</a:t>
            </a:r>
            <a:r>
              <a:rPr lang="en-US" baseline="0" dirty="0" smtClean="0"/>
              <a:t> depends only on the properties of the medium, and that, within a medium, the wavelength and frequency are inversely related.</a:t>
            </a:r>
            <a:endParaRPr lang="en-US" dirty="0"/>
          </a:p>
        </p:txBody>
      </p:sp>
      <p:sp>
        <p:nvSpPr>
          <p:cNvPr id="4" name="Slide Number Placeholder 3"/>
          <p:cNvSpPr>
            <a:spLocks noGrp="1"/>
          </p:cNvSpPr>
          <p:nvPr>
            <p:ph type="sldNum" sz="quarter" idx="10"/>
          </p:nvPr>
        </p:nvSpPr>
        <p:spPr/>
        <p:txBody>
          <a:bodyPr/>
          <a:lstStyle/>
          <a:p>
            <a:fld id="{01CA9B15-30EC-4F9F-AB05-B5F55382C621}" type="slidenum">
              <a:rPr lang="en-US" smtClean="0"/>
              <a:pPr/>
              <a:t>15</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higher the tension in a string,</a:t>
            </a:r>
            <a:r>
              <a:rPr lang="en-US" baseline="0" dirty="0" smtClean="0"/>
              <a:t> the faster the speed of the wave in the medium, and thus, the higher the pitch.  Students who play stringed instruments may be familiar with this.</a:t>
            </a:r>
            <a:endParaRPr lang="en-US" dirty="0"/>
          </a:p>
        </p:txBody>
      </p:sp>
      <p:sp>
        <p:nvSpPr>
          <p:cNvPr id="4" name="Slide Number Placeholder 3"/>
          <p:cNvSpPr>
            <a:spLocks noGrp="1"/>
          </p:cNvSpPr>
          <p:nvPr>
            <p:ph type="sldNum" sz="quarter" idx="10"/>
          </p:nvPr>
        </p:nvSpPr>
        <p:spPr/>
        <p:txBody>
          <a:bodyPr/>
          <a:lstStyle/>
          <a:p>
            <a:fld id="{01CA9B15-30EC-4F9F-AB05-B5F55382C621}" type="slidenum">
              <a:rPr lang="en-US" smtClean="0"/>
              <a:pPr/>
              <a:t>16</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As ocean waves come to</a:t>
            </a:r>
            <a:r>
              <a:rPr lang="en-US" baseline="0" dirty="0" smtClean="0"/>
              <a:t> shore, their speed decreases due to the interference of the ocean bottom with the bottom of the circular wave.  This causes the wavelength to decrease and the wave to break.</a:t>
            </a:r>
            <a:endParaRPr lang="en-US" dirty="0"/>
          </a:p>
        </p:txBody>
      </p:sp>
      <p:sp>
        <p:nvSpPr>
          <p:cNvPr id="4" name="Slide Number Placeholder 3"/>
          <p:cNvSpPr>
            <a:spLocks noGrp="1"/>
          </p:cNvSpPr>
          <p:nvPr>
            <p:ph type="sldNum" sz="quarter" idx="10"/>
          </p:nvPr>
        </p:nvSpPr>
        <p:spPr/>
        <p:txBody>
          <a:bodyPr/>
          <a:lstStyle/>
          <a:p>
            <a:fld id="{01CA9B15-30EC-4F9F-AB05-B5F55382C621}" type="slidenum">
              <a:rPr lang="en-US" smtClean="0"/>
              <a:pPr/>
              <a:t>17</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23087">
              <a:defRPr/>
            </a:pPr>
            <a:r>
              <a:rPr lang="en-US" dirty="0" smtClean="0">
                <a:sym typeface="Symbol"/>
              </a:rPr>
              <a:t>The length of these waves is measured to be </a:t>
            </a:r>
            <a:r>
              <a:rPr lang="en-US" dirty="0" smtClean="0"/>
              <a:t>0.027094263 meters.</a:t>
            </a:r>
          </a:p>
          <a:p>
            <a:endParaRPr lang="en-US" dirty="0"/>
          </a:p>
        </p:txBody>
      </p:sp>
      <p:sp>
        <p:nvSpPr>
          <p:cNvPr id="4" name="Slide Number Placeholder 3"/>
          <p:cNvSpPr>
            <a:spLocks noGrp="1"/>
          </p:cNvSpPr>
          <p:nvPr>
            <p:ph type="sldNum" sz="quarter" idx="10"/>
          </p:nvPr>
        </p:nvSpPr>
        <p:spPr/>
        <p:txBody>
          <a:bodyPr/>
          <a:lstStyle/>
          <a:p>
            <a:fld id="{01CA9B15-30EC-4F9F-AB05-B5F55382C621}" type="slidenum">
              <a:rPr lang="en-US" smtClean="0"/>
              <a:pPr/>
              <a:t>18</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1CA9B15-30EC-4F9F-AB05-B5F55382C621}" type="slidenum">
              <a:rPr lang="en-US" smtClean="0"/>
              <a:pPr/>
              <a:t>19</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You</a:t>
            </a:r>
            <a:r>
              <a:rPr lang="en-US" baseline="0" dirty="0" smtClean="0"/>
              <a:t> can discuss here the misleading nature of many science fiction movies and television shows.  Almost always, these depict large explosions in space with an accompanying loud sound.</a:t>
            </a:r>
            <a:endParaRPr lang="en-US" dirty="0" smtClean="0"/>
          </a:p>
        </p:txBody>
      </p:sp>
      <p:sp>
        <p:nvSpPr>
          <p:cNvPr id="4" name="Slide Number Placeholder 3"/>
          <p:cNvSpPr>
            <a:spLocks noGrp="1"/>
          </p:cNvSpPr>
          <p:nvPr>
            <p:ph type="sldNum" sz="quarter" idx="10"/>
          </p:nvPr>
        </p:nvSpPr>
        <p:spPr/>
        <p:txBody>
          <a:bodyPr/>
          <a:lstStyle/>
          <a:p>
            <a:fld id="{01CA9B15-30EC-4F9F-AB05-B5F55382C621}" type="slidenum">
              <a:rPr lang="en-US" smtClean="0"/>
              <a:pPr/>
              <a:t>20</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23087">
              <a:defRPr/>
            </a:pPr>
            <a:r>
              <a:rPr lang="en-US" dirty="0" smtClean="0">
                <a:hlinkClick r:id="rId3"/>
              </a:rPr>
              <a:t>http://www.classzone.com/books/earth_science/terc/content/visualizations/es1002/es1002page01.cfm?chapter_no=visualization</a:t>
            </a:r>
            <a:endParaRPr lang="en-US" dirty="0" smtClean="0"/>
          </a:p>
          <a:p>
            <a:r>
              <a:rPr lang="en-US" dirty="0" smtClean="0"/>
              <a:t>is a good demo</a:t>
            </a:r>
            <a:r>
              <a:rPr lang="en-US" baseline="0" dirty="0" smtClean="0"/>
              <a:t> of s- and p- waves.</a:t>
            </a:r>
            <a:endParaRPr lang="en-US" dirty="0"/>
          </a:p>
        </p:txBody>
      </p:sp>
      <p:sp>
        <p:nvSpPr>
          <p:cNvPr id="4" name="Slide Number Placeholder 3"/>
          <p:cNvSpPr>
            <a:spLocks noGrp="1"/>
          </p:cNvSpPr>
          <p:nvPr>
            <p:ph type="sldNum" sz="quarter" idx="10"/>
          </p:nvPr>
        </p:nvSpPr>
        <p:spPr/>
        <p:txBody>
          <a:bodyPr/>
          <a:lstStyle/>
          <a:p>
            <a:fld id="{01CA9B15-30EC-4F9F-AB05-B5F55382C621}" type="slidenum">
              <a:rPr lang="en-US" smtClean="0"/>
              <a:pPr/>
              <a:t>21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a:p>
            <a:endParaRPr lang="en-US" dirty="0"/>
          </a:p>
        </p:txBody>
      </p:sp>
      <p:sp>
        <p:nvSpPr>
          <p:cNvPr id="4" name="Slide Number Placeholder 3"/>
          <p:cNvSpPr>
            <a:spLocks noGrp="1"/>
          </p:cNvSpPr>
          <p:nvPr>
            <p:ph type="sldNum" sz="quarter" idx="10"/>
          </p:nvPr>
        </p:nvSpPr>
        <p:spPr/>
        <p:txBody>
          <a:bodyPr/>
          <a:lstStyle/>
          <a:p>
            <a:fld id="{01CA9B15-30EC-4F9F-AB05-B5F55382C621}"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Students may or may not be familiar</a:t>
            </a:r>
            <a:r>
              <a:rPr lang="en-US" baseline="0" dirty="0" smtClean="0"/>
              <a:t> with the atmosphere and its layers, so </a:t>
            </a:r>
            <a:r>
              <a:rPr lang="en-US" baseline="0" smtClean="0"/>
              <a:t>it might be </a:t>
            </a:r>
            <a:r>
              <a:rPr lang="en-US" baseline="0" dirty="0" smtClean="0"/>
              <a:t>worth spending a bit of time talking about the structure and temperature profile of the atmosphere.</a:t>
            </a:r>
            <a:endParaRPr lang="en-US" dirty="0"/>
          </a:p>
        </p:txBody>
      </p:sp>
      <p:sp>
        <p:nvSpPr>
          <p:cNvPr id="4" name="Slide Number Placeholder 3"/>
          <p:cNvSpPr>
            <a:spLocks noGrp="1"/>
          </p:cNvSpPr>
          <p:nvPr>
            <p:ph type="sldNum" sz="quarter" idx="10"/>
          </p:nvPr>
        </p:nvSpPr>
        <p:spPr/>
        <p:txBody>
          <a:bodyPr/>
          <a:lstStyle/>
          <a:p>
            <a:fld id="{01CA9B15-30EC-4F9F-AB05-B5F55382C621}"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1CA9B15-30EC-4F9F-AB05-B5F55382C621}" type="slidenum">
              <a:rPr lang="en-US" smtClean="0"/>
              <a:pPr/>
              <a:t>7</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You may have studied</a:t>
            </a:r>
            <a:r>
              <a:rPr lang="en-US" baseline="0" dirty="0" smtClean="0"/>
              <a:t> simple harmonic motion already, or you may be planning on studying it later.  This slide is intended to provide an introduction so that students can follow the discussion of waves.</a:t>
            </a:r>
          </a:p>
        </p:txBody>
      </p:sp>
      <p:sp>
        <p:nvSpPr>
          <p:cNvPr id="4" name="Slide Number Placeholder 3"/>
          <p:cNvSpPr>
            <a:spLocks noGrp="1"/>
          </p:cNvSpPr>
          <p:nvPr>
            <p:ph type="sldNum" sz="quarter" idx="10"/>
          </p:nvPr>
        </p:nvSpPr>
        <p:spPr/>
        <p:txBody>
          <a:bodyPr/>
          <a:lstStyle/>
          <a:p>
            <a:fld id="{01CA9B15-30EC-4F9F-AB05-B5F55382C621}" type="slidenum">
              <a:rPr lang="en-US" smtClean="0"/>
              <a:pPr/>
              <a:t>8</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a good moment</a:t>
            </a:r>
            <a:r>
              <a:rPr lang="en-US" baseline="0" dirty="0" smtClean="0"/>
              <a:t> to demonstrate these types of waves using a slinky.</a:t>
            </a:r>
            <a:endParaRPr lang="en-US" dirty="0"/>
          </a:p>
        </p:txBody>
      </p:sp>
      <p:sp>
        <p:nvSpPr>
          <p:cNvPr id="4" name="Slide Number Placeholder 3"/>
          <p:cNvSpPr>
            <a:spLocks noGrp="1"/>
          </p:cNvSpPr>
          <p:nvPr>
            <p:ph type="sldNum" sz="quarter" idx="10"/>
          </p:nvPr>
        </p:nvSpPr>
        <p:spPr/>
        <p:txBody>
          <a:bodyPr/>
          <a:lstStyle/>
          <a:p>
            <a:fld id="{01CA9B15-30EC-4F9F-AB05-B5F55382C621}" type="slidenum">
              <a:rPr lang="en-US" smtClean="0"/>
              <a:pPr/>
              <a:t>9</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1CA9B15-30EC-4F9F-AB05-B5F55382C621}" type="slidenum">
              <a:rPr lang="en-US" smtClean="0"/>
              <a:pPr/>
              <a:t>10</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a:t>
            </a:r>
            <a:r>
              <a:rPr lang="en-US" baseline="0" dirty="0" smtClean="0"/>
              <a:t> always struggle to pronounce rarefaction correctly.  According to dictionary.com, (where you can play the word pronounced correctly), it should be </a:t>
            </a:r>
            <a:r>
              <a:rPr lang="en-US" baseline="0" dirty="0" err="1" smtClean="0"/>
              <a:t>rair</a:t>
            </a:r>
            <a:r>
              <a:rPr lang="en-US" baseline="0" dirty="0" smtClean="0"/>
              <a:t>-uh-FAK-shun.</a:t>
            </a:r>
            <a:endParaRPr lang="en-US" dirty="0"/>
          </a:p>
        </p:txBody>
      </p:sp>
      <p:sp>
        <p:nvSpPr>
          <p:cNvPr id="4" name="Slide Number Placeholder 3"/>
          <p:cNvSpPr>
            <a:spLocks noGrp="1"/>
          </p:cNvSpPr>
          <p:nvPr>
            <p:ph type="sldNum" sz="quarter" idx="10"/>
          </p:nvPr>
        </p:nvSpPr>
        <p:spPr/>
        <p:txBody>
          <a:bodyPr/>
          <a:lstStyle/>
          <a:p>
            <a:fld id="{01CA9B15-30EC-4F9F-AB05-B5F55382C621}" type="slidenum">
              <a:rPr lang="en-US" smtClean="0"/>
              <a:pPr/>
              <a:t>12</a:t>
            </a:fld>
            <a:endParaRPr lang="en-US"/>
          </a:p>
        </p:txBody>
      </p:sp>
    </p:spTree>
    <p:extLst>
      <p:ext uri="{BB962C8B-B14F-4D97-AF65-F5344CB8AC3E}">
        <p14:creationId xmlns:p14="http://schemas.microsoft.com/office/powerpoint/2010/main" val="30043454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Amplitude</a:t>
            </a:r>
            <a:r>
              <a:rPr lang="en-US" baseline="0" dirty="0" smtClean="0"/>
              <a:t> is labeled here, and it should be emphasized that it is measured from the middle of the wave to the peak or trough.</a:t>
            </a:r>
            <a:endParaRPr lang="en-US" dirty="0"/>
          </a:p>
        </p:txBody>
      </p:sp>
      <p:sp>
        <p:nvSpPr>
          <p:cNvPr id="4" name="Slide Number Placeholder 3"/>
          <p:cNvSpPr>
            <a:spLocks noGrp="1"/>
          </p:cNvSpPr>
          <p:nvPr>
            <p:ph type="sldNum" sz="quarter" idx="10"/>
          </p:nvPr>
        </p:nvSpPr>
        <p:spPr/>
        <p:txBody>
          <a:bodyPr/>
          <a:lstStyle/>
          <a:p>
            <a:fld id="{01CA9B15-30EC-4F9F-AB05-B5F55382C621}" type="slidenum">
              <a:rPr lang="en-US" smtClean="0"/>
              <a:pPr/>
              <a:t>13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F281400-374E-456D-9B79-735EE5EE97FD}" type="datetimeFigureOut">
              <a:rPr lang="en-US" smtClean="0"/>
              <a:pPr/>
              <a:t>8/5/2011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D570E9-AE5D-4FB0-8135-76B662BFFCD0}" type="slidenum">
              <a:rPr lang="en-US" smtClean="0"/>
              <a:pPr/>
              <a:t>‹#›</a:t>
            </a:fld>
            <a:endParaRPr lang="en-US"/>
          </a:p>
        </p:txBody>
      </p:sp>
    </p:spTree>
    <p:extLst>
      <p:ext uri="{BB962C8B-B14F-4D97-AF65-F5344CB8AC3E}">
        <p14:creationId xmlns:p14="http://schemas.microsoft.com/office/powerpoint/2010/main" val="14314672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F281400-374E-456D-9B79-735EE5EE97FD}" type="datetimeFigureOut">
              <a:rPr lang="en-US" smtClean="0"/>
              <a:pPr/>
              <a:t>8/5/2011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D570E9-AE5D-4FB0-8135-76B662BFFCD0}" type="slidenum">
              <a:rPr lang="en-US" smtClean="0"/>
              <a:pPr/>
              <a:t>‹#›</a:t>
            </a:fld>
            <a:endParaRPr lang="en-US"/>
          </a:p>
        </p:txBody>
      </p:sp>
    </p:spTree>
    <p:extLst>
      <p:ext uri="{BB962C8B-B14F-4D97-AF65-F5344CB8AC3E}">
        <p14:creationId xmlns:p14="http://schemas.microsoft.com/office/powerpoint/2010/main" val="18257557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F281400-374E-456D-9B79-735EE5EE97FD}" type="datetimeFigureOut">
              <a:rPr lang="en-US" smtClean="0"/>
              <a:pPr/>
              <a:t>8/5/2011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D570E9-AE5D-4FB0-8135-76B662BFFCD0}" type="slidenum">
              <a:rPr lang="en-US" smtClean="0"/>
              <a:pPr/>
              <a:t>‹#›</a:t>
            </a:fld>
            <a:endParaRPr lang="en-US"/>
          </a:p>
        </p:txBody>
      </p:sp>
    </p:spTree>
    <p:extLst>
      <p:ext uri="{BB962C8B-B14F-4D97-AF65-F5344CB8AC3E}">
        <p14:creationId xmlns:p14="http://schemas.microsoft.com/office/powerpoint/2010/main" val="36697113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F281400-374E-456D-9B79-735EE5EE97FD}" type="datetimeFigureOut">
              <a:rPr lang="en-US" smtClean="0"/>
              <a:pPr/>
              <a:t>8/5/2011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D570E9-AE5D-4FB0-8135-76B662BFFCD0}" type="slidenum">
              <a:rPr lang="en-US" smtClean="0"/>
              <a:pPr/>
              <a:t>‹#›</a:t>
            </a:fld>
            <a:endParaRPr lang="en-US"/>
          </a:p>
        </p:txBody>
      </p:sp>
    </p:spTree>
    <p:extLst>
      <p:ext uri="{BB962C8B-B14F-4D97-AF65-F5344CB8AC3E}">
        <p14:creationId xmlns:p14="http://schemas.microsoft.com/office/powerpoint/2010/main" val="39452227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F281400-374E-456D-9B79-735EE5EE97FD}" type="datetimeFigureOut">
              <a:rPr lang="en-US" smtClean="0"/>
              <a:pPr/>
              <a:t>8/5/2011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D570E9-AE5D-4FB0-8135-76B662BFFCD0}" type="slidenum">
              <a:rPr lang="en-US" smtClean="0"/>
              <a:pPr/>
              <a:t>‹#›</a:t>
            </a:fld>
            <a:endParaRPr lang="en-US"/>
          </a:p>
        </p:txBody>
      </p:sp>
    </p:spTree>
    <p:extLst>
      <p:ext uri="{BB962C8B-B14F-4D97-AF65-F5344CB8AC3E}">
        <p14:creationId xmlns:p14="http://schemas.microsoft.com/office/powerpoint/2010/main" val="41229491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F281400-374E-456D-9B79-735EE5EE97FD}" type="datetimeFigureOut">
              <a:rPr lang="en-US" smtClean="0"/>
              <a:pPr/>
              <a:t>8/5/2011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7D570E9-AE5D-4FB0-8135-76B662BFFCD0}" type="slidenum">
              <a:rPr lang="en-US" smtClean="0"/>
              <a:pPr/>
              <a:t>‹#›</a:t>
            </a:fld>
            <a:endParaRPr lang="en-US"/>
          </a:p>
        </p:txBody>
      </p:sp>
    </p:spTree>
    <p:extLst>
      <p:ext uri="{BB962C8B-B14F-4D97-AF65-F5344CB8AC3E}">
        <p14:creationId xmlns:p14="http://schemas.microsoft.com/office/powerpoint/2010/main" val="35604076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F281400-374E-456D-9B79-735EE5EE97FD}" type="datetimeFigureOut">
              <a:rPr lang="en-US" smtClean="0"/>
              <a:pPr/>
              <a:t>8/5/2011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7D570E9-AE5D-4FB0-8135-76B662BFFCD0}" type="slidenum">
              <a:rPr lang="en-US" smtClean="0"/>
              <a:pPr/>
              <a:t>‹#›</a:t>
            </a:fld>
            <a:endParaRPr lang="en-US"/>
          </a:p>
        </p:txBody>
      </p:sp>
    </p:spTree>
    <p:extLst>
      <p:ext uri="{BB962C8B-B14F-4D97-AF65-F5344CB8AC3E}">
        <p14:creationId xmlns:p14="http://schemas.microsoft.com/office/powerpoint/2010/main" val="23252308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F281400-374E-456D-9B79-735EE5EE97FD}" type="datetimeFigureOut">
              <a:rPr lang="en-US" smtClean="0"/>
              <a:pPr/>
              <a:t>8/5/2011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7D570E9-AE5D-4FB0-8135-76B662BFFCD0}" type="slidenum">
              <a:rPr lang="en-US" smtClean="0"/>
              <a:pPr/>
              <a:t>‹#›</a:t>
            </a:fld>
            <a:endParaRPr lang="en-US"/>
          </a:p>
        </p:txBody>
      </p:sp>
    </p:spTree>
    <p:extLst>
      <p:ext uri="{BB962C8B-B14F-4D97-AF65-F5344CB8AC3E}">
        <p14:creationId xmlns:p14="http://schemas.microsoft.com/office/powerpoint/2010/main" val="19055743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F281400-374E-456D-9B79-735EE5EE97FD}" type="datetimeFigureOut">
              <a:rPr lang="en-US" smtClean="0"/>
              <a:pPr/>
              <a:t>8/5/2011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7D570E9-AE5D-4FB0-8135-76B662BFFCD0}" type="slidenum">
              <a:rPr lang="en-US" smtClean="0"/>
              <a:pPr/>
              <a:t>‹#›</a:t>
            </a:fld>
            <a:endParaRPr lang="en-US"/>
          </a:p>
        </p:txBody>
      </p:sp>
    </p:spTree>
    <p:extLst>
      <p:ext uri="{BB962C8B-B14F-4D97-AF65-F5344CB8AC3E}">
        <p14:creationId xmlns:p14="http://schemas.microsoft.com/office/powerpoint/2010/main" val="39188528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F281400-374E-456D-9B79-735EE5EE97FD}" type="datetimeFigureOut">
              <a:rPr lang="en-US" smtClean="0"/>
              <a:pPr/>
              <a:t>8/5/2011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7D570E9-AE5D-4FB0-8135-76B662BFFCD0}" type="slidenum">
              <a:rPr lang="en-US" smtClean="0"/>
              <a:pPr/>
              <a:t>‹#›</a:t>
            </a:fld>
            <a:endParaRPr lang="en-US"/>
          </a:p>
        </p:txBody>
      </p:sp>
    </p:spTree>
    <p:extLst>
      <p:ext uri="{BB962C8B-B14F-4D97-AF65-F5344CB8AC3E}">
        <p14:creationId xmlns:p14="http://schemas.microsoft.com/office/powerpoint/2010/main" val="40426230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F281400-374E-456D-9B79-735EE5EE97FD}" type="datetimeFigureOut">
              <a:rPr lang="en-US" smtClean="0"/>
              <a:pPr/>
              <a:t>8/5/2011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7D570E9-AE5D-4FB0-8135-76B662BFFCD0}" type="slidenum">
              <a:rPr lang="en-US" smtClean="0"/>
              <a:pPr/>
              <a:t>‹#›</a:t>
            </a:fld>
            <a:endParaRPr lang="en-US"/>
          </a:p>
        </p:txBody>
      </p:sp>
    </p:spTree>
    <p:extLst>
      <p:ext uri="{BB962C8B-B14F-4D97-AF65-F5344CB8AC3E}">
        <p14:creationId xmlns:p14="http://schemas.microsoft.com/office/powerpoint/2010/main" val="20512480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4">
                <a:lumMod val="20000"/>
                <a:lumOff val="80000"/>
              </a:schemeClr>
            </a:gs>
            <a:gs pos="49000">
              <a:schemeClr val="accent5">
                <a:lumMod val="20000"/>
                <a:lumOff val="80000"/>
              </a:schemeClr>
            </a:gs>
            <a:gs pos="100000">
              <a:schemeClr val="accent3">
                <a:lumMod val="20000"/>
                <a:lumOff val="80000"/>
              </a:schemeClr>
            </a:gs>
          </a:gsLst>
          <a:path path="circle">
            <a:fillToRect l="100000" b="100000"/>
          </a:path>
          <a:tileRect t="-100000" r="-100000"/>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F281400-374E-456D-9B79-735EE5EE97FD}" type="datetimeFigureOut">
              <a:rPr lang="en-US" smtClean="0"/>
              <a:pPr/>
              <a:t>8/5/2011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7D570E9-AE5D-4FB0-8135-76B662BFFCD0}" type="slidenum">
              <a:rPr lang="en-US" smtClean="0"/>
              <a:pPr/>
              <a:t>‹#›</a:t>
            </a:fld>
            <a:endParaRPr lang="en-US"/>
          </a:p>
        </p:txBody>
      </p:sp>
    </p:spTree>
    <p:extLst>
      <p:ext uri="{BB962C8B-B14F-4D97-AF65-F5344CB8AC3E}">
        <p14:creationId xmlns:p14="http://schemas.microsoft.com/office/powerpoint/2010/main" val="62308906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Wave and MOSAIC Basics</a:t>
            </a:r>
            <a:endParaRPr lang="en-US" dirty="0"/>
          </a:p>
        </p:txBody>
      </p:sp>
      <p:sp>
        <p:nvSpPr>
          <p:cNvPr id="3" name="Subtitle 2"/>
          <p:cNvSpPr>
            <a:spLocks noGrp="1"/>
          </p:cNvSpPr>
          <p:nvPr>
            <p:ph type="subTitle" idx="1"/>
          </p:nvPr>
        </p:nvSpPr>
        <p:spPr/>
        <p:txBody>
          <a:bodyPr/>
          <a:lstStyle/>
          <a:p>
            <a:r>
              <a:rPr lang="en-US" dirty="0" smtClean="0"/>
              <a:t>A Physics MOSAIC</a:t>
            </a:r>
          </a:p>
          <a:p>
            <a:r>
              <a:rPr lang="en-US" dirty="0" smtClean="0"/>
              <a:t>MIT Haystack Observatory RET</a:t>
            </a:r>
          </a:p>
          <a:p>
            <a:r>
              <a:rPr lang="en-US" sz="2000" dirty="0" smtClean="0"/>
              <a:t>Revised 2011</a:t>
            </a:r>
            <a:endParaRPr lang="en-US" sz="20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944562"/>
          </a:xfrm>
        </p:spPr>
        <p:txBody>
          <a:bodyPr/>
          <a:lstStyle/>
          <a:p>
            <a:r>
              <a:rPr lang="en-US" dirty="0" smtClean="0"/>
              <a:t>Two Types of Waves</a:t>
            </a:r>
            <a:endParaRPr lang="en-US" dirty="0"/>
          </a:p>
        </p:txBody>
      </p:sp>
      <p:sp>
        <p:nvSpPr>
          <p:cNvPr id="3" name="Text Placeholder 2"/>
          <p:cNvSpPr>
            <a:spLocks noGrp="1"/>
          </p:cNvSpPr>
          <p:nvPr>
            <p:ph type="body" idx="4294967295"/>
          </p:nvPr>
        </p:nvSpPr>
        <p:spPr>
          <a:xfrm>
            <a:off x="381000" y="1447800"/>
            <a:ext cx="8763000" cy="5181600"/>
          </a:xfrm>
        </p:spPr>
        <p:txBody>
          <a:bodyPr>
            <a:normAutofit lnSpcReduction="10000"/>
          </a:bodyPr>
          <a:lstStyle/>
          <a:p>
            <a:r>
              <a:rPr lang="en-US" dirty="0" smtClean="0"/>
              <a:t>As you have seen with the slinky, there are two possible directions of oscillation that can produce a wave.</a:t>
            </a:r>
          </a:p>
          <a:p>
            <a:pPr lvl="1"/>
            <a:r>
              <a:rPr lang="en-US" dirty="0" smtClean="0"/>
              <a:t>Transverse wave:  the oscillations are perpendicular to the direction of wave propagation.</a:t>
            </a:r>
          </a:p>
          <a:p>
            <a:pPr lvl="1"/>
            <a:r>
              <a:rPr lang="en-US" dirty="0" smtClean="0"/>
              <a:t>Longitudinal waves:  the oscillations are parallel to the direction of wave propagation.</a:t>
            </a:r>
          </a:p>
          <a:p>
            <a:r>
              <a:rPr lang="en-US" dirty="0" smtClean="0"/>
              <a:t>Examples</a:t>
            </a:r>
          </a:p>
          <a:p>
            <a:pPr lvl="1"/>
            <a:r>
              <a:rPr lang="en-US" dirty="0" smtClean="0"/>
              <a:t>Transverse: EM radiation, waves on strings, “the wave”</a:t>
            </a:r>
          </a:p>
          <a:p>
            <a:pPr lvl="1"/>
            <a:r>
              <a:rPr lang="en-US" dirty="0" smtClean="0"/>
              <a:t>Longitudinal: Sound, p-waves</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Transverse</a:t>
            </a:r>
            <a:r>
              <a:rPr lang="en-US" baseline="0" dirty="0" smtClean="0"/>
              <a:t> Waves:</a:t>
            </a:r>
            <a:br>
              <a:rPr lang="en-US" baseline="0" dirty="0" smtClean="0"/>
            </a:br>
            <a:r>
              <a:rPr lang="en-US" baseline="0" dirty="0" smtClean="0"/>
              <a:t>Crests, Troughs, Wavelength</a:t>
            </a:r>
            <a:endParaRPr lang="en-US" dirty="0"/>
          </a:p>
        </p:txBody>
      </p:sp>
      <p:sp>
        <p:nvSpPr>
          <p:cNvPr id="3" name="Content Placeholder 2"/>
          <p:cNvSpPr>
            <a:spLocks noGrp="1"/>
          </p:cNvSpPr>
          <p:nvPr>
            <p:ph idx="1"/>
          </p:nvPr>
        </p:nvSpPr>
        <p:spPr>
          <a:xfrm>
            <a:off x="228600" y="1371600"/>
            <a:ext cx="8686800" cy="3048000"/>
          </a:xfrm>
        </p:spPr>
        <p:txBody>
          <a:bodyPr>
            <a:normAutofit/>
          </a:bodyPr>
          <a:lstStyle/>
          <a:p>
            <a:r>
              <a:rPr lang="en-US" sz="2800" dirty="0" smtClean="0"/>
              <a:t>From your observations of the slinky you could draw a transverse wave like this.</a:t>
            </a:r>
          </a:p>
          <a:p>
            <a:r>
              <a:rPr lang="en-US" sz="2800" dirty="0" smtClean="0"/>
              <a:t>The highest point of the wave is called a </a:t>
            </a:r>
            <a:r>
              <a:rPr lang="en-US" sz="2800" b="1" i="1" dirty="0" smtClean="0"/>
              <a:t>crest</a:t>
            </a:r>
            <a:r>
              <a:rPr lang="en-US" sz="2800" dirty="0" smtClean="0"/>
              <a:t>, and the lowest point is called a </a:t>
            </a:r>
            <a:r>
              <a:rPr lang="en-US" sz="2800" b="1" i="1" dirty="0" smtClean="0"/>
              <a:t>trough</a:t>
            </a:r>
            <a:r>
              <a:rPr lang="en-US" sz="2800" dirty="0" smtClean="0"/>
              <a:t>.   The distance between two crests (or two troughs) is the </a:t>
            </a:r>
            <a:r>
              <a:rPr lang="en-US" sz="2800" b="1" i="1" dirty="0" smtClean="0"/>
              <a:t>wavelength</a:t>
            </a:r>
            <a:r>
              <a:rPr lang="en-US" sz="2800" dirty="0" smtClean="0"/>
              <a:t> (</a:t>
            </a:r>
            <a:r>
              <a:rPr lang="en-US" sz="2800" dirty="0" smtClean="0">
                <a:latin typeface="Symbol" pitchFamily="18" charset="2"/>
              </a:rPr>
              <a:t>l</a:t>
            </a:r>
            <a:r>
              <a:rPr lang="en-US" sz="2800" dirty="0" smtClean="0"/>
              <a:t>)</a:t>
            </a:r>
            <a:r>
              <a:rPr lang="en-US" sz="2800" dirty="0" smtClean="0">
                <a:latin typeface="Symbol" pitchFamily="18" charset="2"/>
              </a:rPr>
              <a:t> </a:t>
            </a:r>
            <a:r>
              <a:rPr lang="en-US" sz="2800" dirty="0" smtClean="0"/>
              <a:t>of the wave.</a:t>
            </a:r>
            <a:endParaRPr lang="en-US" dirty="0" smtClean="0"/>
          </a:p>
        </p:txBody>
      </p:sp>
      <p:pic>
        <p:nvPicPr>
          <p:cNvPr id="13" name="Picture 12" descr="wave_crest.gif"/>
          <p:cNvPicPr>
            <a:picLocks noChangeAspect="1"/>
          </p:cNvPicPr>
          <p:nvPr/>
        </p:nvPicPr>
        <p:blipFill>
          <a:blip r:embed="rId2" cstate="print"/>
          <a:stretch>
            <a:fillRect/>
          </a:stretch>
        </p:blipFill>
        <p:spPr>
          <a:xfrm>
            <a:off x="2778868" y="4006574"/>
            <a:ext cx="3738664" cy="2546626"/>
          </a:xfrm>
          <a:prstGeom prst="rect">
            <a:avLst/>
          </a:prstGeom>
        </p:spPr>
      </p:pic>
      <p:sp>
        <p:nvSpPr>
          <p:cNvPr id="14" name="TextBox 13"/>
          <p:cNvSpPr txBox="1"/>
          <p:nvPr/>
        </p:nvSpPr>
        <p:spPr>
          <a:xfrm>
            <a:off x="2778868" y="6567712"/>
            <a:ext cx="4114800" cy="246221"/>
          </a:xfrm>
          <a:prstGeom prst="rect">
            <a:avLst/>
          </a:prstGeom>
          <a:noFill/>
        </p:spPr>
        <p:txBody>
          <a:bodyPr wrap="square" rtlCol="0">
            <a:spAutoFit/>
          </a:bodyPr>
          <a:lstStyle/>
          <a:p>
            <a:r>
              <a:rPr lang="en-US" sz="1000" dirty="0" smtClean="0"/>
              <a:t>Image from NASA</a:t>
            </a:r>
            <a:endParaRPr lang="en-US" sz="10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52400"/>
            <a:ext cx="8839200" cy="1143000"/>
          </a:xfrm>
        </p:spPr>
        <p:txBody>
          <a:bodyPr>
            <a:normAutofit fontScale="90000"/>
          </a:bodyPr>
          <a:lstStyle/>
          <a:p>
            <a:r>
              <a:rPr lang="en-US" dirty="0" smtClean="0"/>
              <a:t>Longitudinal</a:t>
            </a:r>
            <a:r>
              <a:rPr lang="en-US" baseline="0" dirty="0" smtClean="0"/>
              <a:t> Waves</a:t>
            </a:r>
            <a:r>
              <a:rPr lang="en-US" dirty="0" smtClean="0"/>
              <a:t>:</a:t>
            </a:r>
            <a:br>
              <a:rPr lang="en-US" dirty="0" smtClean="0"/>
            </a:br>
            <a:r>
              <a:rPr lang="en-US" dirty="0" smtClean="0"/>
              <a:t>Compressions, Rarefactions, Wavelength</a:t>
            </a:r>
            <a:endParaRPr lang="en-US" dirty="0"/>
          </a:p>
        </p:txBody>
      </p:sp>
      <p:pic>
        <p:nvPicPr>
          <p:cNvPr id="3074" name="Picture 2"/>
          <p:cNvPicPr>
            <a:picLocks noGrp="1" noChangeAspect="1" noChangeArrowheads="1"/>
          </p:cNvPicPr>
          <p:nvPr>
            <p:ph idx="1"/>
          </p:nvPr>
        </p:nvPicPr>
        <p:blipFill>
          <a:blip r:embed="rId3" cstate="print"/>
          <a:stretch>
            <a:fillRect/>
          </a:stretch>
        </p:blipFill>
        <p:spPr bwMode="auto">
          <a:xfrm>
            <a:off x="2667000" y="3377406"/>
            <a:ext cx="3810000" cy="971550"/>
          </a:xfrm>
          <a:prstGeom prst="rect">
            <a:avLst/>
          </a:prstGeom>
          <a:noFill/>
          <a:ln w="9525">
            <a:noFill/>
            <a:miter lim="800000"/>
            <a:headEnd/>
            <a:tailEnd/>
          </a:ln>
        </p:spPr>
      </p:pic>
      <p:sp>
        <p:nvSpPr>
          <p:cNvPr id="36" name="Text Placeholder 35"/>
          <p:cNvSpPr>
            <a:spLocks noGrp="1"/>
          </p:cNvSpPr>
          <p:nvPr>
            <p:ph type="body" idx="4294967295"/>
          </p:nvPr>
        </p:nvSpPr>
        <p:spPr>
          <a:xfrm>
            <a:off x="0" y="1295400"/>
            <a:ext cx="8686800" cy="2438400"/>
          </a:xfrm>
        </p:spPr>
        <p:txBody>
          <a:bodyPr>
            <a:normAutofit/>
          </a:bodyPr>
          <a:lstStyle/>
          <a:p>
            <a:r>
              <a:rPr lang="en-US" sz="2400" dirty="0" smtClean="0"/>
              <a:t>From your observations of the slinky, you could draw a longitudinal</a:t>
            </a:r>
            <a:r>
              <a:rPr lang="en-US" sz="2400" baseline="0" dirty="0" smtClean="0"/>
              <a:t> wave like the one below.</a:t>
            </a:r>
          </a:p>
          <a:p>
            <a:r>
              <a:rPr lang="en-US" sz="2400" baseline="0" dirty="0" smtClean="0"/>
              <a:t>The positions of maximum density are called </a:t>
            </a:r>
            <a:r>
              <a:rPr lang="en-US" sz="2400" b="1" i="1" baseline="0" dirty="0" smtClean="0"/>
              <a:t>compressions</a:t>
            </a:r>
            <a:r>
              <a:rPr lang="en-US" sz="2400" baseline="0" dirty="0" smtClean="0"/>
              <a:t>, and the positions of least density are called </a:t>
            </a:r>
            <a:r>
              <a:rPr lang="en-US" sz="2400" b="1" i="1" baseline="0" dirty="0" smtClean="0"/>
              <a:t>rarefactions</a:t>
            </a:r>
            <a:r>
              <a:rPr lang="en-US" sz="2400" baseline="0" dirty="0" smtClean="0"/>
              <a:t>.  The distance between compressions (or rarefactions) is the </a:t>
            </a:r>
            <a:r>
              <a:rPr lang="en-US" sz="2400" b="1" i="1" baseline="0" dirty="0" smtClean="0"/>
              <a:t>wavelength</a:t>
            </a:r>
            <a:r>
              <a:rPr lang="en-US" sz="2400" baseline="0" dirty="0" smtClean="0"/>
              <a:t> </a:t>
            </a:r>
            <a:r>
              <a:rPr lang="en-US" sz="2400" dirty="0" smtClean="0"/>
              <a:t>(</a:t>
            </a:r>
            <a:r>
              <a:rPr lang="en-US" sz="2400" dirty="0" smtClean="0">
                <a:latin typeface="Symbol" pitchFamily="18" charset="2"/>
              </a:rPr>
              <a:t>l</a:t>
            </a:r>
            <a:r>
              <a:rPr lang="en-US" sz="2400" dirty="0" smtClean="0"/>
              <a:t>) </a:t>
            </a:r>
            <a:r>
              <a:rPr lang="en-US" sz="2400" baseline="0" dirty="0" smtClean="0"/>
              <a:t>of the wave.</a:t>
            </a:r>
            <a:endParaRPr lang="en-US" sz="2400" dirty="0"/>
          </a:p>
        </p:txBody>
      </p:sp>
      <p:sp>
        <p:nvSpPr>
          <p:cNvPr id="5" name="TextBox 4"/>
          <p:cNvSpPr txBox="1"/>
          <p:nvPr/>
        </p:nvSpPr>
        <p:spPr>
          <a:xfrm>
            <a:off x="1295400" y="5879068"/>
            <a:ext cx="3505200" cy="246221"/>
          </a:xfrm>
          <a:prstGeom prst="rect">
            <a:avLst/>
          </a:prstGeom>
          <a:noFill/>
        </p:spPr>
        <p:txBody>
          <a:bodyPr wrap="square" rtlCol="0">
            <a:spAutoFit/>
          </a:bodyPr>
          <a:lstStyle/>
          <a:p>
            <a:r>
              <a:rPr lang="en-US" sz="1000" dirty="0" smtClean="0"/>
              <a:t>Image from NASA</a:t>
            </a:r>
            <a:endParaRPr lang="en-US" sz="1000" dirty="0"/>
          </a:p>
        </p:txBody>
      </p:sp>
      <p:sp>
        <p:nvSpPr>
          <p:cNvPr id="6" name="TextBox 5"/>
          <p:cNvSpPr txBox="1"/>
          <p:nvPr/>
        </p:nvSpPr>
        <p:spPr>
          <a:xfrm>
            <a:off x="3733800" y="3593068"/>
            <a:ext cx="1676400" cy="369332"/>
          </a:xfrm>
          <a:prstGeom prst="rect">
            <a:avLst/>
          </a:prstGeom>
          <a:noFill/>
        </p:spPr>
        <p:txBody>
          <a:bodyPr wrap="square" rtlCol="0">
            <a:spAutoFit/>
          </a:bodyPr>
          <a:lstStyle/>
          <a:p>
            <a:r>
              <a:rPr lang="en-US" b="1" dirty="0" smtClean="0">
                <a:solidFill>
                  <a:srgbClr val="002060"/>
                </a:solidFill>
              </a:rPr>
              <a:t>Compressions</a:t>
            </a:r>
            <a:endParaRPr lang="en-US" b="1" dirty="0">
              <a:solidFill>
                <a:srgbClr val="002060"/>
              </a:solidFill>
            </a:endParaRPr>
          </a:p>
        </p:txBody>
      </p:sp>
      <p:sp>
        <p:nvSpPr>
          <p:cNvPr id="7" name="TextBox 6"/>
          <p:cNvSpPr txBox="1"/>
          <p:nvPr/>
        </p:nvSpPr>
        <p:spPr>
          <a:xfrm>
            <a:off x="3810000" y="6412468"/>
            <a:ext cx="1371600" cy="369332"/>
          </a:xfrm>
          <a:prstGeom prst="rect">
            <a:avLst/>
          </a:prstGeom>
          <a:noFill/>
          <a:ln>
            <a:noFill/>
          </a:ln>
        </p:spPr>
        <p:txBody>
          <a:bodyPr wrap="square" rtlCol="0">
            <a:spAutoFit/>
          </a:bodyPr>
          <a:lstStyle/>
          <a:p>
            <a:r>
              <a:rPr lang="en-US" b="1" dirty="0" smtClean="0">
                <a:solidFill>
                  <a:srgbClr val="7030A0"/>
                </a:solidFill>
              </a:rPr>
              <a:t>Rarefactions</a:t>
            </a:r>
            <a:endParaRPr lang="en-US" b="1" dirty="0">
              <a:solidFill>
                <a:srgbClr val="7030A0"/>
              </a:solidFill>
            </a:endParaRPr>
          </a:p>
        </p:txBody>
      </p:sp>
      <p:cxnSp>
        <p:nvCxnSpPr>
          <p:cNvPr id="9" name="Straight Arrow Connector 8"/>
          <p:cNvCxnSpPr/>
          <p:nvPr/>
        </p:nvCxnSpPr>
        <p:spPr>
          <a:xfrm rot="10800000" flipV="1">
            <a:off x="2971800" y="3962400"/>
            <a:ext cx="914400" cy="533400"/>
          </a:xfrm>
          <a:prstGeom prst="straightConnector1">
            <a:avLst/>
          </a:prstGeom>
          <a:ln w="28575">
            <a:solidFill>
              <a:srgbClr val="002060"/>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rot="16200000" flipH="1">
            <a:off x="3962400" y="4267200"/>
            <a:ext cx="533400" cy="76200"/>
          </a:xfrm>
          <a:prstGeom prst="straightConnector1">
            <a:avLst/>
          </a:prstGeom>
          <a:ln w="28575">
            <a:solidFill>
              <a:srgbClr val="002060"/>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rot="16200000" flipH="1">
            <a:off x="5143500" y="4000500"/>
            <a:ext cx="609600" cy="533400"/>
          </a:xfrm>
          <a:prstGeom prst="straightConnector1">
            <a:avLst/>
          </a:prstGeom>
          <a:ln w="28575">
            <a:solidFill>
              <a:srgbClr val="002060"/>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5410200" y="3897868"/>
            <a:ext cx="1752600" cy="674132"/>
          </a:xfrm>
          <a:prstGeom prst="straightConnector1">
            <a:avLst/>
          </a:prstGeom>
          <a:ln w="28575">
            <a:solidFill>
              <a:srgbClr val="002060"/>
            </a:solidFill>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rot="10800000">
            <a:off x="2514600" y="5802868"/>
            <a:ext cx="1219200" cy="685800"/>
          </a:xfrm>
          <a:prstGeom prst="straightConnector1">
            <a:avLst/>
          </a:prstGeom>
          <a:ln w="28575">
            <a:solidFill>
              <a:srgbClr val="7030A0"/>
            </a:solidFill>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rot="16200000" flipV="1">
            <a:off x="3733800" y="5879068"/>
            <a:ext cx="533400" cy="381000"/>
          </a:xfrm>
          <a:prstGeom prst="straightConnector1">
            <a:avLst/>
          </a:prstGeom>
          <a:ln w="28575">
            <a:solidFill>
              <a:srgbClr val="7030A0"/>
            </a:solidFill>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rot="5400000" flipH="1" flipV="1">
            <a:off x="4572000" y="5955268"/>
            <a:ext cx="609600" cy="304800"/>
          </a:xfrm>
          <a:prstGeom prst="straightConnector1">
            <a:avLst/>
          </a:prstGeom>
          <a:ln w="28575">
            <a:solidFill>
              <a:srgbClr val="7030A0"/>
            </a:solidFill>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flipV="1">
            <a:off x="5181600" y="5879068"/>
            <a:ext cx="1219200" cy="609600"/>
          </a:xfrm>
          <a:prstGeom prst="straightConnector1">
            <a:avLst/>
          </a:prstGeom>
          <a:ln w="28575">
            <a:solidFill>
              <a:srgbClr val="7030A0"/>
            </a:solidFill>
            <a:tailEnd type="arrow"/>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a:off x="4343400" y="4495800"/>
            <a:ext cx="1447800" cy="1588"/>
          </a:xfrm>
          <a:prstGeom prst="straightConnector1">
            <a:avLst/>
          </a:prstGeom>
          <a:ln w="19050">
            <a:solidFill>
              <a:srgbClr val="00B050"/>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39" name="TextBox 38"/>
          <p:cNvSpPr txBox="1"/>
          <p:nvPr/>
        </p:nvSpPr>
        <p:spPr>
          <a:xfrm>
            <a:off x="4267200" y="4202668"/>
            <a:ext cx="1292405" cy="369332"/>
          </a:xfrm>
          <a:prstGeom prst="rect">
            <a:avLst/>
          </a:prstGeom>
          <a:noFill/>
        </p:spPr>
        <p:txBody>
          <a:bodyPr wrap="none" rtlCol="0">
            <a:spAutoFit/>
          </a:bodyPr>
          <a:lstStyle/>
          <a:p>
            <a:r>
              <a:rPr lang="en-US" b="1" dirty="0" smtClean="0">
                <a:solidFill>
                  <a:srgbClr val="00B050"/>
                </a:solidFill>
              </a:rPr>
              <a:t>wavelength</a:t>
            </a:r>
            <a:endParaRPr lang="en-US" b="1" dirty="0">
              <a:solidFill>
                <a:srgbClr val="00B050"/>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Amplitude</a:t>
            </a:r>
            <a:endParaRPr lang="en-US" dirty="0"/>
          </a:p>
        </p:txBody>
      </p:sp>
      <p:sp>
        <p:nvSpPr>
          <p:cNvPr id="3" name="Content Placeholder 2"/>
          <p:cNvSpPr>
            <a:spLocks noGrp="1"/>
          </p:cNvSpPr>
          <p:nvPr>
            <p:ph idx="1"/>
          </p:nvPr>
        </p:nvSpPr>
        <p:spPr>
          <a:xfrm>
            <a:off x="242966" y="1371600"/>
            <a:ext cx="8763000" cy="4678363"/>
          </a:xfrm>
        </p:spPr>
        <p:txBody>
          <a:bodyPr>
            <a:normAutofit/>
          </a:bodyPr>
          <a:lstStyle/>
          <a:p>
            <a:r>
              <a:rPr lang="en-US" sz="2800" dirty="0" smtClean="0"/>
              <a:t>The height of the wave from the center to the top (or bottom) is called the </a:t>
            </a:r>
            <a:r>
              <a:rPr lang="en-US" sz="2800" b="1" i="1" dirty="0" smtClean="0"/>
              <a:t>amplitude</a:t>
            </a:r>
            <a:r>
              <a:rPr lang="en-US" sz="2800" dirty="0" smtClean="0"/>
              <a:t> (A). It is measured in meters (m).</a:t>
            </a:r>
          </a:p>
        </p:txBody>
      </p:sp>
      <p:sp>
        <p:nvSpPr>
          <p:cNvPr id="8" name="TextBox 7"/>
          <p:cNvSpPr txBox="1"/>
          <p:nvPr/>
        </p:nvSpPr>
        <p:spPr>
          <a:xfrm>
            <a:off x="1800069" y="6321286"/>
            <a:ext cx="4114800" cy="307777"/>
          </a:xfrm>
          <a:prstGeom prst="rect">
            <a:avLst/>
          </a:prstGeom>
          <a:noFill/>
        </p:spPr>
        <p:txBody>
          <a:bodyPr wrap="square" rtlCol="0">
            <a:spAutoFit/>
          </a:bodyPr>
          <a:lstStyle/>
          <a:p>
            <a:r>
              <a:rPr lang="en-US" sz="1400" dirty="0" smtClean="0"/>
              <a:t>Image from NASA</a:t>
            </a:r>
            <a:endParaRPr lang="en-US" sz="1400" dirty="0"/>
          </a:p>
        </p:txBody>
      </p:sp>
      <p:grpSp>
        <p:nvGrpSpPr>
          <p:cNvPr id="19" name="Group 18"/>
          <p:cNvGrpSpPr/>
          <p:nvPr/>
        </p:nvGrpSpPr>
        <p:grpSpPr>
          <a:xfrm>
            <a:off x="1808813" y="2987043"/>
            <a:ext cx="5049187" cy="3335492"/>
            <a:chOff x="1808813" y="2987043"/>
            <a:chExt cx="5049187" cy="3335492"/>
          </a:xfrm>
        </p:grpSpPr>
        <p:grpSp>
          <p:nvGrpSpPr>
            <p:cNvPr id="18" name="Group 17"/>
            <p:cNvGrpSpPr/>
            <p:nvPr/>
          </p:nvGrpSpPr>
          <p:grpSpPr>
            <a:xfrm>
              <a:off x="1808813" y="2987043"/>
              <a:ext cx="4896787" cy="3335492"/>
              <a:chOff x="1808813" y="2987043"/>
              <a:chExt cx="4896787" cy="3335492"/>
            </a:xfrm>
          </p:grpSpPr>
          <p:pic>
            <p:nvPicPr>
              <p:cNvPr id="7" name="Picture 6" descr="wave_crest.gif"/>
              <p:cNvPicPr>
                <a:picLocks noChangeAspect="1"/>
              </p:cNvPicPr>
              <p:nvPr/>
            </p:nvPicPr>
            <p:blipFill>
              <a:blip r:embed="rId3" cstate="print"/>
              <a:stretch>
                <a:fillRect/>
              </a:stretch>
            </p:blipFill>
            <p:spPr>
              <a:xfrm>
                <a:off x="1808813" y="2987043"/>
                <a:ext cx="4896787" cy="3335492"/>
              </a:xfrm>
              <a:prstGeom prst="rect">
                <a:avLst/>
              </a:prstGeom>
            </p:spPr>
          </p:pic>
          <p:cxnSp>
            <p:nvCxnSpPr>
              <p:cNvPr id="5" name="Straight Arrow Connector 4"/>
              <p:cNvCxnSpPr/>
              <p:nvPr/>
            </p:nvCxnSpPr>
            <p:spPr>
              <a:xfrm flipV="1">
                <a:off x="2819400" y="3429000"/>
                <a:ext cx="0" cy="1364784"/>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V="1">
                <a:off x="5562600" y="3435816"/>
                <a:ext cx="0" cy="1364784"/>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4191000" y="4793784"/>
                <a:ext cx="0" cy="1378416"/>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cxnSp>
          <p:nvCxnSpPr>
            <p:cNvPr id="11" name="Straight Connector 10"/>
            <p:cNvCxnSpPr/>
            <p:nvPr/>
          </p:nvCxnSpPr>
          <p:spPr>
            <a:xfrm>
              <a:off x="1828800" y="4800600"/>
              <a:ext cx="5029200" cy="0"/>
            </a:xfrm>
            <a:prstGeom prst="line">
              <a:avLst/>
            </a:prstGeom>
            <a:ln w="6350">
              <a:solidFill>
                <a:schemeClr val="tx1"/>
              </a:solidFill>
              <a:prstDash val="dash"/>
            </a:ln>
          </p:spPr>
          <p:style>
            <a:lnRef idx="1">
              <a:schemeClr val="accent1"/>
            </a:lnRef>
            <a:fillRef idx="0">
              <a:schemeClr val="accent1"/>
            </a:fillRef>
            <a:effectRef idx="0">
              <a:schemeClr val="accent1"/>
            </a:effectRef>
            <a:fontRef idx="minor">
              <a:schemeClr val="tx1"/>
            </a:fontRef>
          </p:style>
        </p:cxnSp>
      </p:grpSp>
      <p:sp>
        <p:nvSpPr>
          <p:cNvPr id="20" name="TextBox 19"/>
          <p:cNvSpPr txBox="1"/>
          <p:nvPr/>
        </p:nvSpPr>
        <p:spPr>
          <a:xfrm>
            <a:off x="2438400" y="3962400"/>
            <a:ext cx="762000" cy="461665"/>
          </a:xfrm>
          <a:prstGeom prst="rect">
            <a:avLst/>
          </a:prstGeom>
          <a:noFill/>
        </p:spPr>
        <p:txBody>
          <a:bodyPr wrap="square" rtlCol="0">
            <a:spAutoFit/>
          </a:bodyPr>
          <a:lstStyle/>
          <a:p>
            <a:r>
              <a:rPr lang="en-US" sz="2400" b="1" dirty="0" smtClean="0">
                <a:solidFill>
                  <a:srgbClr val="FF0000"/>
                </a:solidFill>
              </a:rPr>
              <a:t>A</a:t>
            </a:r>
            <a:endParaRPr lang="en-US" sz="2400" b="1" dirty="0">
              <a:solidFill>
                <a:srgbClr val="FF0000"/>
              </a:solidFill>
            </a:endParaRPr>
          </a:p>
        </p:txBody>
      </p:sp>
      <p:sp>
        <p:nvSpPr>
          <p:cNvPr id="22" name="TextBox 21"/>
          <p:cNvSpPr txBox="1"/>
          <p:nvPr/>
        </p:nvSpPr>
        <p:spPr>
          <a:xfrm>
            <a:off x="5562600" y="3943323"/>
            <a:ext cx="762000" cy="461665"/>
          </a:xfrm>
          <a:prstGeom prst="rect">
            <a:avLst/>
          </a:prstGeom>
          <a:noFill/>
        </p:spPr>
        <p:txBody>
          <a:bodyPr wrap="square" rtlCol="0">
            <a:spAutoFit/>
          </a:bodyPr>
          <a:lstStyle/>
          <a:p>
            <a:r>
              <a:rPr lang="en-US" sz="2400" b="1" dirty="0" smtClean="0">
                <a:solidFill>
                  <a:srgbClr val="FF0000"/>
                </a:solidFill>
              </a:rPr>
              <a:t>A</a:t>
            </a:r>
            <a:endParaRPr lang="en-US" sz="2400" b="1" dirty="0">
              <a:solidFill>
                <a:srgbClr val="FF0000"/>
              </a:solidFill>
            </a:endParaRPr>
          </a:p>
        </p:txBody>
      </p:sp>
      <p:sp>
        <p:nvSpPr>
          <p:cNvPr id="23" name="TextBox 22"/>
          <p:cNvSpPr txBox="1"/>
          <p:nvPr/>
        </p:nvSpPr>
        <p:spPr>
          <a:xfrm>
            <a:off x="4243466" y="5043207"/>
            <a:ext cx="762000" cy="461665"/>
          </a:xfrm>
          <a:prstGeom prst="rect">
            <a:avLst/>
          </a:prstGeom>
          <a:noFill/>
        </p:spPr>
        <p:txBody>
          <a:bodyPr wrap="square" rtlCol="0">
            <a:spAutoFit/>
          </a:bodyPr>
          <a:lstStyle/>
          <a:p>
            <a:r>
              <a:rPr lang="en-US" sz="2400" b="1" dirty="0" smtClean="0">
                <a:solidFill>
                  <a:srgbClr val="FF0000"/>
                </a:solidFill>
              </a:rPr>
              <a:t>A</a:t>
            </a:r>
            <a:endParaRPr lang="en-US" sz="2400" b="1" dirty="0">
              <a:solidFill>
                <a:srgbClr val="FF0000"/>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944562"/>
          </a:xfrm>
        </p:spPr>
        <p:txBody>
          <a:bodyPr/>
          <a:lstStyle/>
          <a:p>
            <a:r>
              <a:rPr lang="en-US" dirty="0" smtClean="0"/>
              <a:t>Frequency and Period</a:t>
            </a:r>
            <a:endParaRPr lang="en-US" dirty="0"/>
          </a:p>
        </p:txBody>
      </p:sp>
      <p:sp>
        <p:nvSpPr>
          <p:cNvPr id="3" name="Content Placeholder 2"/>
          <p:cNvSpPr>
            <a:spLocks noGrp="1"/>
          </p:cNvSpPr>
          <p:nvPr>
            <p:ph idx="1"/>
          </p:nvPr>
        </p:nvSpPr>
        <p:spPr>
          <a:xfrm>
            <a:off x="152400" y="1143000"/>
            <a:ext cx="8763000" cy="2590800"/>
          </a:xfrm>
        </p:spPr>
        <p:txBody>
          <a:bodyPr>
            <a:normAutofit fontScale="92500" lnSpcReduction="20000"/>
          </a:bodyPr>
          <a:lstStyle/>
          <a:p>
            <a:r>
              <a:rPr lang="en-US" sz="2800" dirty="0" smtClean="0">
                <a:sym typeface="Symbol"/>
              </a:rPr>
              <a:t>The number of full waves per second is called the </a:t>
            </a:r>
            <a:r>
              <a:rPr lang="en-US" sz="2800" b="1" i="1" dirty="0" smtClean="0">
                <a:sym typeface="Symbol"/>
              </a:rPr>
              <a:t>frequency</a:t>
            </a:r>
            <a:r>
              <a:rPr lang="en-US" sz="2800" dirty="0" smtClean="0">
                <a:sym typeface="Symbol"/>
              </a:rPr>
              <a:t> (f, or </a:t>
            </a:r>
            <a:r>
              <a:rPr lang="en-US" sz="2800" dirty="0" smtClean="0">
                <a:latin typeface="Symbol" pitchFamily="18" charset="2"/>
                <a:sym typeface="Symbol"/>
              </a:rPr>
              <a:t>n</a:t>
            </a:r>
            <a:r>
              <a:rPr lang="en-US" sz="2800" dirty="0" smtClean="0">
                <a:sym typeface="Symbol"/>
              </a:rPr>
              <a:t>).  The frequency of a wave is fixed by the frequency of the source of the wave.  It is measured in Hertz (Hz = s</a:t>
            </a:r>
            <a:r>
              <a:rPr lang="en-US" sz="2800" baseline="30000" dirty="0" smtClean="0">
                <a:sym typeface="Symbol"/>
              </a:rPr>
              <a:t>-1</a:t>
            </a:r>
            <a:r>
              <a:rPr lang="en-US" sz="2800" dirty="0" smtClean="0">
                <a:sym typeface="Symbol"/>
              </a:rPr>
              <a:t>).</a:t>
            </a:r>
          </a:p>
          <a:p>
            <a:r>
              <a:rPr lang="en-US" sz="2800" dirty="0" smtClean="0">
                <a:sym typeface="Symbol"/>
              </a:rPr>
              <a:t>The time for one full wave is called the </a:t>
            </a:r>
            <a:r>
              <a:rPr lang="en-US" sz="2800" b="1" i="1" dirty="0" smtClean="0">
                <a:sym typeface="Symbol"/>
              </a:rPr>
              <a:t>period</a:t>
            </a:r>
            <a:r>
              <a:rPr lang="en-US" sz="2800" dirty="0" smtClean="0">
                <a:sym typeface="Symbol"/>
              </a:rPr>
              <a:t> (T).  It is measured in seconds (s). </a:t>
            </a:r>
          </a:p>
          <a:p>
            <a:r>
              <a:rPr lang="en-US" sz="2800" dirty="0" smtClean="0">
                <a:sym typeface="Symbol"/>
              </a:rPr>
              <a:t>Frequency and period are inverses of each other.  T = 1/f, and f = 1/T.</a:t>
            </a:r>
            <a:endParaRPr lang="en-US" sz="2800" dirty="0" smtClean="0"/>
          </a:p>
        </p:txBody>
      </p:sp>
      <p:sp>
        <p:nvSpPr>
          <p:cNvPr id="6" name="TextBox 5"/>
          <p:cNvSpPr txBox="1"/>
          <p:nvPr/>
        </p:nvSpPr>
        <p:spPr>
          <a:xfrm>
            <a:off x="6629400" y="3886200"/>
            <a:ext cx="2057400" cy="1754326"/>
          </a:xfrm>
          <a:prstGeom prst="rect">
            <a:avLst/>
          </a:prstGeom>
          <a:noFill/>
        </p:spPr>
        <p:txBody>
          <a:bodyPr wrap="square" rtlCol="0">
            <a:spAutoFit/>
          </a:bodyPr>
          <a:lstStyle/>
          <a:p>
            <a:r>
              <a:rPr lang="en-US" dirty="0" smtClean="0"/>
              <a:t>What is the period of this wave?</a:t>
            </a:r>
          </a:p>
          <a:p>
            <a:endParaRPr lang="en-US" dirty="0" smtClean="0"/>
          </a:p>
          <a:p>
            <a:r>
              <a:rPr lang="en-US" dirty="0" smtClean="0"/>
              <a:t>What is the frequency of this wave?</a:t>
            </a:r>
            <a:endParaRPr lang="en-US" dirty="0"/>
          </a:p>
        </p:txBody>
      </p:sp>
      <p:cxnSp>
        <p:nvCxnSpPr>
          <p:cNvPr id="7" name="Straight Arrow Connector 6"/>
          <p:cNvCxnSpPr/>
          <p:nvPr/>
        </p:nvCxnSpPr>
        <p:spPr>
          <a:xfrm flipV="1">
            <a:off x="1752600" y="3505200"/>
            <a:ext cx="0" cy="27432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1752600" y="6248400"/>
            <a:ext cx="4419600"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1676400" y="6248400"/>
            <a:ext cx="4953000" cy="646331"/>
          </a:xfrm>
          <a:prstGeom prst="rect">
            <a:avLst/>
          </a:prstGeom>
          <a:noFill/>
        </p:spPr>
        <p:txBody>
          <a:bodyPr wrap="square" rtlCol="0">
            <a:spAutoFit/>
          </a:bodyPr>
          <a:lstStyle/>
          <a:p>
            <a:r>
              <a:rPr lang="en-US" dirty="0" smtClean="0"/>
              <a:t>	        1	                 2	         3</a:t>
            </a:r>
          </a:p>
          <a:p>
            <a:pPr algn="ctr"/>
            <a:r>
              <a:rPr lang="en-US" dirty="0" smtClean="0"/>
              <a:t>Time (s)</a:t>
            </a:r>
            <a:endParaRPr lang="en-US" dirty="0"/>
          </a:p>
        </p:txBody>
      </p:sp>
      <p:sp>
        <p:nvSpPr>
          <p:cNvPr id="11" name="TextBox 10"/>
          <p:cNvSpPr txBox="1"/>
          <p:nvPr/>
        </p:nvSpPr>
        <p:spPr>
          <a:xfrm rot="16200000">
            <a:off x="-38102" y="4692134"/>
            <a:ext cx="2743203" cy="369332"/>
          </a:xfrm>
          <a:prstGeom prst="rect">
            <a:avLst/>
          </a:prstGeom>
          <a:noFill/>
        </p:spPr>
        <p:txBody>
          <a:bodyPr wrap="square" rtlCol="0">
            <a:spAutoFit/>
          </a:bodyPr>
          <a:lstStyle/>
          <a:p>
            <a:pPr algn="ctr"/>
            <a:r>
              <a:rPr lang="en-US" dirty="0" smtClean="0"/>
              <a:t>Displacement (m)</a:t>
            </a:r>
            <a:endParaRPr lang="en-US" dirty="0"/>
          </a:p>
        </p:txBody>
      </p:sp>
      <p:sp>
        <p:nvSpPr>
          <p:cNvPr id="15" name="Freeform 14"/>
          <p:cNvSpPr/>
          <p:nvPr/>
        </p:nvSpPr>
        <p:spPr>
          <a:xfrm>
            <a:off x="1752601" y="3804436"/>
            <a:ext cx="4419600" cy="2473662"/>
          </a:xfrm>
          <a:custGeom>
            <a:avLst/>
            <a:gdLst>
              <a:gd name="connsiteX0" fmla="*/ 0 w 4946841"/>
              <a:gd name="connsiteY0" fmla="*/ 2473662 h 2473662"/>
              <a:gd name="connsiteX1" fmla="*/ 134912 w 4946841"/>
              <a:gd name="connsiteY1" fmla="*/ 2458671 h 2473662"/>
              <a:gd name="connsiteX2" fmla="*/ 224853 w 4946841"/>
              <a:gd name="connsiteY2" fmla="*/ 2398711 h 2473662"/>
              <a:gd name="connsiteX3" fmla="*/ 269823 w 4946841"/>
              <a:gd name="connsiteY3" fmla="*/ 2368730 h 2473662"/>
              <a:gd name="connsiteX4" fmla="*/ 299803 w 4946841"/>
              <a:gd name="connsiteY4" fmla="*/ 2323760 h 2473662"/>
              <a:gd name="connsiteX5" fmla="*/ 344774 w 4946841"/>
              <a:gd name="connsiteY5" fmla="*/ 2278789 h 2473662"/>
              <a:gd name="connsiteX6" fmla="*/ 359764 w 4946841"/>
              <a:gd name="connsiteY6" fmla="*/ 2233819 h 2473662"/>
              <a:gd name="connsiteX7" fmla="*/ 389744 w 4946841"/>
              <a:gd name="connsiteY7" fmla="*/ 2188848 h 2473662"/>
              <a:gd name="connsiteX8" fmla="*/ 479685 w 4946841"/>
              <a:gd name="connsiteY8" fmla="*/ 2038947 h 2473662"/>
              <a:gd name="connsiteX9" fmla="*/ 539646 w 4946841"/>
              <a:gd name="connsiteY9" fmla="*/ 1949006 h 2473662"/>
              <a:gd name="connsiteX10" fmla="*/ 599607 w 4946841"/>
              <a:gd name="connsiteY10" fmla="*/ 1859065 h 2473662"/>
              <a:gd name="connsiteX11" fmla="*/ 629587 w 4946841"/>
              <a:gd name="connsiteY11" fmla="*/ 1739143 h 2473662"/>
              <a:gd name="connsiteX12" fmla="*/ 659567 w 4946841"/>
              <a:gd name="connsiteY12" fmla="*/ 1649203 h 2473662"/>
              <a:gd name="connsiteX13" fmla="*/ 674558 w 4946841"/>
              <a:gd name="connsiteY13" fmla="*/ 1604232 h 2473662"/>
              <a:gd name="connsiteX14" fmla="*/ 689548 w 4946841"/>
              <a:gd name="connsiteY14" fmla="*/ 1469321 h 2473662"/>
              <a:gd name="connsiteX15" fmla="*/ 719528 w 4946841"/>
              <a:gd name="connsiteY15" fmla="*/ 1379380 h 2473662"/>
              <a:gd name="connsiteX16" fmla="*/ 764499 w 4946841"/>
              <a:gd name="connsiteY16" fmla="*/ 1289439 h 2473662"/>
              <a:gd name="connsiteX17" fmla="*/ 809469 w 4946841"/>
              <a:gd name="connsiteY17" fmla="*/ 1154527 h 2473662"/>
              <a:gd name="connsiteX18" fmla="*/ 824459 w 4946841"/>
              <a:gd name="connsiteY18" fmla="*/ 1109557 h 2473662"/>
              <a:gd name="connsiteX19" fmla="*/ 884420 w 4946841"/>
              <a:gd name="connsiteY19" fmla="*/ 899694 h 2473662"/>
              <a:gd name="connsiteX20" fmla="*/ 914400 w 4946841"/>
              <a:gd name="connsiteY20" fmla="*/ 839734 h 2473662"/>
              <a:gd name="connsiteX21" fmla="*/ 959371 w 4946841"/>
              <a:gd name="connsiteY21" fmla="*/ 614881 h 2473662"/>
              <a:gd name="connsiteX22" fmla="*/ 1004341 w 4946841"/>
              <a:gd name="connsiteY22" fmla="*/ 464980 h 2473662"/>
              <a:gd name="connsiteX23" fmla="*/ 1094282 w 4946841"/>
              <a:gd name="connsiteY23" fmla="*/ 345058 h 2473662"/>
              <a:gd name="connsiteX24" fmla="*/ 1139253 w 4946841"/>
              <a:gd name="connsiteY24" fmla="*/ 315078 h 2473662"/>
              <a:gd name="connsiteX25" fmla="*/ 1259174 w 4946841"/>
              <a:gd name="connsiteY25" fmla="*/ 210147 h 2473662"/>
              <a:gd name="connsiteX26" fmla="*/ 1334125 w 4946841"/>
              <a:gd name="connsiteY26" fmla="*/ 165176 h 2473662"/>
              <a:gd name="connsiteX27" fmla="*/ 1424066 w 4946841"/>
              <a:gd name="connsiteY27" fmla="*/ 105216 h 2473662"/>
              <a:gd name="connsiteX28" fmla="*/ 1514007 w 4946841"/>
              <a:gd name="connsiteY28" fmla="*/ 75235 h 2473662"/>
              <a:gd name="connsiteX29" fmla="*/ 1768840 w 4946841"/>
              <a:gd name="connsiteY29" fmla="*/ 90225 h 2473662"/>
              <a:gd name="connsiteX30" fmla="*/ 1828800 w 4946841"/>
              <a:gd name="connsiteY30" fmla="*/ 105216 h 2473662"/>
              <a:gd name="connsiteX31" fmla="*/ 1858781 w 4946841"/>
              <a:gd name="connsiteY31" fmla="*/ 135196 h 2473662"/>
              <a:gd name="connsiteX32" fmla="*/ 1918741 w 4946841"/>
              <a:gd name="connsiteY32" fmla="*/ 225137 h 2473662"/>
              <a:gd name="connsiteX33" fmla="*/ 1963712 w 4946841"/>
              <a:gd name="connsiteY33" fmla="*/ 270107 h 2473662"/>
              <a:gd name="connsiteX34" fmla="*/ 2023672 w 4946841"/>
              <a:gd name="connsiteY34" fmla="*/ 360048 h 2473662"/>
              <a:gd name="connsiteX35" fmla="*/ 2053653 w 4946841"/>
              <a:gd name="connsiteY35" fmla="*/ 405019 h 2473662"/>
              <a:gd name="connsiteX36" fmla="*/ 2083633 w 4946841"/>
              <a:gd name="connsiteY36" fmla="*/ 494960 h 2473662"/>
              <a:gd name="connsiteX37" fmla="*/ 2098623 w 4946841"/>
              <a:gd name="connsiteY37" fmla="*/ 539930 h 2473662"/>
              <a:gd name="connsiteX38" fmla="*/ 2128603 w 4946841"/>
              <a:gd name="connsiteY38" fmla="*/ 644862 h 2473662"/>
              <a:gd name="connsiteX39" fmla="*/ 2158584 w 4946841"/>
              <a:gd name="connsiteY39" fmla="*/ 704822 h 2473662"/>
              <a:gd name="connsiteX40" fmla="*/ 2173574 w 4946841"/>
              <a:gd name="connsiteY40" fmla="*/ 794763 h 2473662"/>
              <a:gd name="connsiteX41" fmla="*/ 2188564 w 4946841"/>
              <a:gd name="connsiteY41" fmla="*/ 839734 h 2473662"/>
              <a:gd name="connsiteX42" fmla="*/ 2218544 w 4946841"/>
              <a:gd name="connsiteY42" fmla="*/ 959655 h 2473662"/>
              <a:gd name="connsiteX43" fmla="*/ 2278505 w 4946841"/>
              <a:gd name="connsiteY43" fmla="*/ 1079576 h 2473662"/>
              <a:gd name="connsiteX44" fmla="*/ 2323476 w 4946841"/>
              <a:gd name="connsiteY44" fmla="*/ 1214488 h 2473662"/>
              <a:gd name="connsiteX45" fmla="*/ 2353456 w 4946841"/>
              <a:gd name="connsiteY45" fmla="*/ 1304429 h 2473662"/>
              <a:gd name="connsiteX46" fmla="*/ 2368446 w 4946841"/>
              <a:gd name="connsiteY46" fmla="*/ 1349399 h 2473662"/>
              <a:gd name="connsiteX47" fmla="*/ 2383436 w 4946841"/>
              <a:gd name="connsiteY47" fmla="*/ 1409360 h 2473662"/>
              <a:gd name="connsiteX48" fmla="*/ 2413417 w 4946841"/>
              <a:gd name="connsiteY48" fmla="*/ 1499301 h 2473662"/>
              <a:gd name="connsiteX49" fmla="*/ 2443397 w 4946841"/>
              <a:gd name="connsiteY49" fmla="*/ 1694173 h 2473662"/>
              <a:gd name="connsiteX50" fmla="*/ 2503358 w 4946841"/>
              <a:gd name="connsiteY50" fmla="*/ 1784114 h 2473662"/>
              <a:gd name="connsiteX51" fmla="*/ 2533338 w 4946841"/>
              <a:gd name="connsiteY51" fmla="*/ 1829084 h 2473662"/>
              <a:gd name="connsiteX52" fmla="*/ 2593299 w 4946841"/>
              <a:gd name="connsiteY52" fmla="*/ 2008966 h 2473662"/>
              <a:gd name="connsiteX53" fmla="*/ 2623279 w 4946841"/>
              <a:gd name="connsiteY53" fmla="*/ 2098907 h 2473662"/>
              <a:gd name="connsiteX54" fmla="*/ 2653259 w 4946841"/>
              <a:gd name="connsiteY54" fmla="*/ 2158868 h 2473662"/>
              <a:gd name="connsiteX55" fmla="*/ 2668249 w 4946841"/>
              <a:gd name="connsiteY55" fmla="*/ 2203839 h 2473662"/>
              <a:gd name="connsiteX56" fmla="*/ 2743200 w 4946841"/>
              <a:gd name="connsiteY56" fmla="*/ 2278789 h 2473662"/>
              <a:gd name="connsiteX57" fmla="*/ 2773181 w 4946841"/>
              <a:gd name="connsiteY57" fmla="*/ 2308770 h 2473662"/>
              <a:gd name="connsiteX58" fmla="*/ 2803161 w 4946841"/>
              <a:gd name="connsiteY58" fmla="*/ 2353740 h 2473662"/>
              <a:gd name="connsiteX59" fmla="*/ 2848131 w 4946841"/>
              <a:gd name="connsiteY59" fmla="*/ 2368730 h 2473662"/>
              <a:gd name="connsiteX60" fmla="*/ 2878112 w 4946841"/>
              <a:gd name="connsiteY60" fmla="*/ 2398711 h 2473662"/>
              <a:gd name="connsiteX61" fmla="*/ 3192905 w 4946841"/>
              <a:gd name="connsiteY61" fmla="*/ 2413701 h 2473662"/>
              <a:gd name="connsiteX62" fmla="*/ 3327817 w 4946841"/>
              <a:gd name="connsiteY62" fmla="*/ 2383721 h 2473662"/>
              <a:gd name="connsiteX63" fmla="*/ 3357797 w 4946841"/>
              <a:gd name="connsiteY63" fmla="*/ 2353740 h 2473662"/>
              <a:gd name="connsiteX64" fmla="*/ 3447738 w 4946841"/>
              <a:gd name="connsiteY64" fmla="*/ 2293780 h 2473662"/>
              <a:gd name="connsiteX65" fmla="*/ 3522689 w 4946841"/>
              <a:gd name="connsiteY65" fmla="*/ 2233819 h 2473662"/>
              <a:gd name="connsiteX66" fmla="*/ 3582649 w 4946841"/>
              <a:gd name="connsiteY66" fmla="*/ 2143878 h 2473662"/>
              <a:gd name="connsiteX67" fmla="*/ 3702571 w 4946841"/>
              <a:gd name="connsiteY67" fmla="*/ 2038947 h 2473662"/>
              <a:gd name="connsiteX68" fmla="*/ 3762531 w 4946841"/>
              <a:gd name="connsiteY68" fmla="*/ 1949006 h 2473662"/>
              <a:gd name="connsiteX69" fmla="*/ 3792512 w 4946841"/>
              <a:gd name="connsiteY69" fmla="*/ 1904035 h 2473662"/>
              <a:gd name="connsiteX70" fmla="*/ 3822492 w 4946841"/>
              <a:gd name="connsiteY70" fmla="*/ 1769124 h 2473662"/>
              <a:gd name="connsiteX71" fmla="*/ 3852472 w 4946841"/>
              <a:gd name="connsiteY71" fmla="*/ 1679183 h 2473662"/>
              <a:gd name="connsiteX72" fmla="*/ 3882453 w 4946841"/>
              <a:gd name="connsiteY72" fmla="*/ 1559262 h 2473662"/>
              <a:gd name="connsiteX73" fmla="*/ 3912433 w 4946841"/>
              <a:gd name="connsiteY73" fmla="*/ 1514291 h 2473662"/>
              <a:gd name="connsiteX74" fmla="*/ 3942413 w 4946841"/>
              <a:gd name="connsiteY74" fmla="*/ 1409360 h 2473662"/>
              <a:gd name="connsiteX75" fmla="*/ 3957403 w 4946841"/>
              <a:gd name="connsiteY75" fmla="*/ 1364389 h 2473662"/>
              <a:gd name="connsiteX76" fmla="*/ 3987384 w 4946841"/>
              <a:gd name="connsiteY76" fmla="*/ 1319419 h 2473662"/>
              <a:gd name="connsiteX77" fmla="*/ 4017364 w 4946841"/>
              <a:gd name="connsiteY77" fmla="*/ 1229478 h 2473662"/>
              <a:gd name="connsiteX78" fmla="*/ 4032354 w 4946841"/>
              <a:gd name="connsiteY78" fmla="*/ 1184507 h 2473662"/>
              <a:gd name="connsiteX79" fmla="*/ 4062335 w 4946841"/>
              <a:gd name="connsiteY79" fmla="*/ 1139537 h 2473662"/>
              <a:gd name="connsiteX80" fmla="*/ 4107305 w 4946841"/>
              <a:gd name="connsiteY80" fmla="*/ 1034606 h 2473662"/>
              <a:gd name="connsiteX81" fmla="*/ 4137285 w 4946841"/>
              <a:gd name="connsiteY81" fmla="*/ 944665 h 2473662"/>
              <a:gd name="connsiteX82" fmla="*/ 4197246 w 4946841"/>
              <a:gd name="connsiteY82" fmla="*/ 824743 h 2473662"/>
              <a:gd name="connsiteX83" fmla="*/ 4227226 w 4946841"/>
              <a:gd name="connsiteY83" fmla="*/ 764783 h 2473662"/>
              <a:gd name="connsiteX84" fmla="*/ 4257207 w 4946841"/>
              <a:gd name="connsiteY84" fmla="*/ 704822 h 2473662"/>
              <a:gd name="connsiteX85" fmla="*/ 4287187 w 4946841"/>
              <a:gd name="connsiteY85" fmla="*/ 614881 h 2473662"/>
              <a:gd name="connsiteX86" fmla="*/ 4317167 w 4946841"/>
              <a:gd name="connsiteY86" fmla="*/ 494960 h 2473662"/>
              <a:gd name="connsiteX87" fmla="*/ 4332158 w 4946841"/>
              <a:gd name="connsiteY87" fmla="*/ 449989 h 2473662"/>
              <a:gd name="connsiteX88" fmla="*/ 4377128 w 4946841"/>
              <a:gd name="connsiteY88" fmla="*/ 300088 h 2473662"/>
              <a:gd name="connsiteX89" fmla="*/ 4437089 w 4946841"/>
              <a:gd name="connsiteY89" fmla="*/ 225137 h 2473662"/>
              <a:gd name="connsiteX90" fmla="*/ 4482059 w 4946841"/>
              <a:gd name="connsiteY90" fmla="*/ 165176 h 2473662"/>
              <a:gd name="connsiteX91" fmla="*/ 4557010 w 4946841"/>
              <a:gd name="connsiteY91" fmla="*/ 90225 h 2473662"/>
              <a:gd name="connsiteX92" fmla="*/ 4601981 w 4946841"/>
              <a:gd name="connsiteY92" fmla="*/ 45255 h 2473662"/>
              <a:gd name="connsiteX93" fmla="*/ 4646951 w 4946841"/>
              <a:gd name="connsiteY93" fmla="*/ 30265 h 2473662"/>
              <a:gd name="connsiteX94" fmla="*/ 4676931 w 4946841"/>
              <a:gd name="connsiteY94" fmla="*/ 284 h 2473662"/>
              <a:gd name="connsiteX95" fmla="*/ 4901784 w 4946841"/>
              <a:gd name="connsiteY95" fmla="*/ 30265 h 2473662"/>
              <a:gd name="connsiteX96" fmla="*/ 4946754 w 4946841"/>
              <a:gd name="connsiteY96" fmla="*/ 75235 h 2473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Lst>
            <a:rect l="l" t="t" r="r" b="b"/>
            <a:pathLst>
              <a:path w="4946841" h="2473662">
                <a:moveTo>
                  <a:pt x="0" y="2473662"/>
                </a:moveTo>
                <a:cubicBezTo>
                  <a:pt x="44971" y="2468665"/>
                  <a:pt x="91987" y="2472979"/>
                  <a:pt x="134912" y="2458671"/>
                </a:cubicBezTo>
                <a:cubicBezTo>
                  <a:pt x="169095" y="2447277"/>
                  <a:pt x="194873" y="2418698"/>
                  <a:pt x="224853" y="2398711"/>
                </a:cubicBezTo>
                <a:lnTo>
                  <a:pt x="269823" y="2368730"/>
                </a:lnTo>
                <a:cubicBezTo>
                  <a:pt x="279816" y="2353740"/>
                  <a:pt x="288270" y="2337600"/>
                  <a:pt x="299803" y="2323760"/>
                </a:cubicBezTo>
                <a:cubicBezTo>
                  <a:pt x="313375" y="2307474"/>
                  <a:pt x="333015" y="2296428"/>
                  <a:pt x="344774" y="2278789"/>
                </a:cubicBezTo>
                <a:cubicBezTo>
                  <a:pt x="353539" y="2265642"/>
                  <a:pt x="352698" y="2247952"/>
                  <a:pt x="359764" y="2233819"/>
                </a:cubicBezTo>
                <a:cubicBezTo>
                  <a:pt x="367821" y="2217705"/>
                  <a:pt x="380806" y="2204490"/>
                  <a:pt x="389744" y="2188848"/>
                </a:cubicBezTo>
                <a:cubicBezTo>
                  <a:pt x="421285" y="2133652"/>
                  <a:pt x="430798" y="2087834"/>
                  <a:pt x="479685" y="2038947"/>
                </a:cubicBezTo>
                <a:cubicBezTo>
                  <a:pt x="536947" y="1981685"/>
                  <a:pt x="485195" y="2039758"/>
                  <a:pt x="539646" y="1949006"/>
                </a:cubicBezTo>
                <a:cubicBezTo>
                  <a:pt x="558184" y="1918109"/>
                  <a:pt x="599607" y="1859065"/>
                  <a:pt x="599607" y="1859065"/>
                </a:cubicBezTo>
                <a:cubicBezTo>
                  <a:pt x="645093" y="1722605"/>
                  <a:pt x="575317" y="1938135"/>
                  <a:pt x="629587" y="1739143"/>
                </a:cubicBezTo>
                <a:cubicBezTo>
                  <a:pt x="637902" y="1708655"/>
                  <a:pt x="649574" y="1679183"/>
                  <a:pt x="659567" y="1649203"/>
                </a:cubicBezTo>
                <a:lnTo>
                  <a:pt x="674558" y="1604232"/>
                </a:lnTo>
                <a:cubicBezTo>
                  <a:pt x="679555" y="1559262"/>
                  <a:pt x="680674" y="1513689"/>
                  <a:pt x="689548" y="1469321"/>
                </a:cubicBezTo>
                <a:cubicBezTo>
                  <a:pt x="695746" y="1438333"/>
                  <a:pt x="709535" y="1409360"/>
                  <a:pt x="719528" y="1379380"/>
                </a:cubicBezTo>
                <a:cubicBezTo>
                  <a:pt x="740215" y="1317317"/>
                  <a:pt x="725753" y="1347557"/>
                  <a:pt x="764499" y="1289439"/>
                </a:cubicBezTo>
                <a:lnTo>
                  <a:pt x="809469" y="1154527"/>
                </a:lnTo>
                <a:cubicBezTo>
                  <a:pt x="814466" y="1139537"/>
                  <a:pt x="820627" y="1124886"/>
                  <a:pt x="824459" y="1109557"/>
                </a:cubicBezTo>
                <a:cubicBezTo>
                  <a:pt x="834064" y="1071139"/>
                  <a:pt x="862917" y="942701"/>
                  <a:pt x="884420" y="899694"/>
                </a:cubicBezTo>
                <a:lnTo>
                  <a:pt x="914400" y="839734"/>
                </a:lnTo>
                <a:cubicBezTo>
                  <a:pt x="935217" y="694011"/>
                  <a:pt x="920820" y="769082"/>
                  <a:pt x="959371" y="614881"/>
                </a:cubicBezTo>
                <a:cubicBezTo>
                  <a:pt x="967751" y="581363"/>
                  <a:pt x="989743" y="486876"/>
                  <a:pt x="1004341" y="464980"/>
                </a:cubicBezTo>
                <a:cubicBezTo>
                  <a:pt x="1031738" y="423885"/>
                  <a:pt x="1054672" y="376746"/>
                  <a:pt x="1094282" y="345058"/>
                </a:cubicBezTo>
                <a:cubicBezTo>
                  <a:pt x="1108350" y="333803"/>
                  <a:pt x="1124263" y="325071"/>
                  <a:pt x="1139253" y="315078"/>
                </a:cubicBezTo>
                <a:cubicBezTo>
                  <a:pt x="1224201" y="187653"/>
                  <a:pt x="1084280" y="385047"/>
                  <a:pt x="1259174" y="210147"/>
                </a:cubicBezTo>
                <a:cubicBezTo>
                  <a:pt x="1300327" y="168993"/>
                  <a:pt x="1275746" y="184635"/>
                  <a:pt x="1334125" y="165176"/>
                </a:cubicBezTo>
                <a:cubicBezTo>
                  <a:pt x="1364105" y="145189"/>
                  <a:pt x="1389883" y="116610"/>
                  <a:pt x="1424066" y="105216"/>
                </a:cubicBezTo>
                <a:lnTo>
                  <a:pt x="1514007" y="75235"/>
                </a:lnTo>
                <a:cubicBezTo>
                  <a:pt x="1598951" y="80232"/>
                  <a:pt x="1684132" y="82157"/>
                  <a:pt x="1768840" y="90225"/>
                </a:cubicBezTo>
                <a:cubicBezTo>
                  <a:pt x="1789349" y="92178"/>
                  <a:pt x="1810373" y="96002"/>
                  <a:pt x="1828800" y="105216"/>
                </a:cubicBezTo>
                <a:cubicBezTo>
                  <a:pt x="1841441" y="111537"/>
                  <a:pt x="1850301" y="123890"/>
                  <a:pt x="1858781" y="135196"/>
                </a:cubicBezTo>
                <a:cubicBezTo>
                  <a:pt x="1880400" y="164021"/>
                  <a:pt x="1893262" y="199659"/>
                  <a:pt x="1918741" y="225137"/>
                </a:cubicBezTo>
                <a:cubicBezTo>
                  <a:pt x="1933731" y="240127"/>
                  <a:pt x="1950697" y="253373"/>
                  <a:pt x="1963712" y="270107"/>
                </a:cubicBezTo>
                <a:cubicBezTo>
                  <a:pt x="1985833" y="298549"/>
                  <a:pt x="2003685" y="330068"/>
                  <a:pt x="2023672" y="360048"/>
                </a:cubicBezTo>
                <a:lnTo>
                  <a:pt x="2053653" y="405019"/>
                </a:lnTo>
                <a:lnTo>
                  <a:pt x="2083633" y="494960"/>
                </a:lnTo>
                <a:cubicBezTo>
                  <a:pt x="2088630" y="509950"/>
                  <a:pt x="2094791" y="524601"/>
                  <a:pt x="2098623" y="539930"/>
                </a:cubicBezTo>
                <a:cubicBezTo>
                  <a:pt x="2106229" y="570354"/>
                  <a:pt x="2115701" y="614757"/>
                  <a:pt x="2128603" y="644862"/>
                </a:cubicBezTo>
                <a:cubicBezTo>
                  <a:pt x="2137406" y="665401"/>
                  <a:pt x="2148590" y="684835"/>
                  <a:pt x="2158584" y="704822"/>
                </a:cubicBezTo>
                <a:cubicBezTo>
                  <a:pt x="2163581" y="734802"/>
                  <a:pt x="2166981" y="765093"/>
                  <a:pt x="2173574" y="794763"/>
                </a:cubicBezTo>
                <a:cubicBezTo>
                  <a:pt x="2177002" y="810188"/>
                  <a:pt x="2184732" y="824405"/>
                  <a:pt x="2188564" y="839734"/>
                </a:cubicBezTo>
                <a:cubicBezTo>
                  <a:pt x="2200185" y="886217"/>
                  <a:pt x="2199509" y="917778"/>
                  <a:pt x="2218544" y="959655"/>
                </a:cubicBezTo>
                <a:cubicBezTo>
                  <a:pt x="2237038" y="1000341"/>
                  <a:pt x="2264372" y="1037177"/>
                  <a:pt x="2278505" y="1079576"/>
                </a:cubicBezTo>
                <a:lnTo>
                  <a:pt x="2323476" y="1214488"/>
                </a:lnTo>
                <a:lnTo>
                  <a:pt x="2353456" y="1304429"/>
                </a:lnTo>
                <a:cubicBezTo>
                  <a:pt x="2358453" y="1319419"/>
                  <a:pt x="2364614" y="1334070"/>
                  <a:pt x="2368446" y="1349399"/>
                </a:cubicBezTo>
                <a:cubicBezTo>
                  <a:pt x="2373443" y="1369386"/>
                  <a:pt x="2377516" y="1389627"/>
                  <a:pt x="2383436" y="1409360"/>
                </a:cubicBezTo>
                <a:cubicBezTo>
                  <a:pt x="2392517" y="1439629"/>
                  <a:pt x="2413417" y="1499301"/>
                  <a:pt x="2413417" y="1499301"/>
                </a:cubicBezTo>
                <a:cubicBezTo>
                  <a:pt x="2414390" y="1508054"/>
                  <a:pt x="2424852" y="1657082"/>
                  <a:pt x="2443397" y="1694173"/>
                </a:cubicBezTo>
                <a:cubicBezTo>
                  <a:pt x="2459511" y="1726401"/>
                  <a:pt x="2483371" y="1754134"/>
                  <a:pt x="2503358" y="1784114"/>
                </a:cubicBezTo>
                <a:lnTo>
                  <a:pt x="2533338" y="1829084"/>
                </a:lnTo>
                <a:lnTo>
                  <a:pt x="2593299" y="2008966"/>
                </a:lnTo>
                <a:cubicBezTo>
                  <a:pt x="2593300" y="2008968"/>
                  <a:pt x="2623278" y="2098904"/>
                  <a:pt x="2623279" y="2098907"/>
                </a:cubicBezTo>
                <a:cubicBezTo>
                  <a:pt x="2633272" y="2118894"/>
                  <a:pt x="2644457" y="2138329"/>
                  <a:pt x="2653259" y="2158868"/>
                </a:cubicBezTo>
                <a:cubicBezTo>
                  <a:pt x="2659483" y="2173392"/>
                  <a:pt x="2658768" y="2191198"/>
                  <a:pt x="2668249" y="2203839"/>
                </a:cubicBezTo>
                <a:cubicBezTo>
                  <a:pt x="2689448" y="2232105"/>
                  <a:pt x="2718216" y="2253806"/>
                  <a:pt x="2743200" y="2278789"/>
                </a:cubicBezTo>
                <a:cubicBezTo>
                  <a:pt x="2753194" y="2288783"/>
                  <a:pt x="2765341" y="2297010"/>
                  <a:pt x="2773181" y="2308770"/>
                </a:cubicBezTo>
                <a:cubicBezTo>
                  <a:pt x="2783174" y="2323760"/>
                  <a:pt x="2789093" y="2342486"/>
                  <a:pt x="2803161" y="2353740"/>
                </a:cubicBezTo>
                <a:cubicBezTo>
                  <a:pt x="2815499" y="2363611"/>
                  <a:pt x="2833141" y="2363733"/>
                  <a:pt x="2848131" y="2368730"/>
                </a:cubicBezTo>
                <a:cubicBezTo>
                  <a:pt x="2858125" y="2378724"/>
                  <a:pt x="2867076" y="2389882"/>
                  <a:pt x="2878112" y="2398711"/>
                </a:cubicBezTo>
                <a:cubicBezTo>
                  <a:pt x="2979344" y="2479697"/>
                  <a:pt x="2998541" y="2424499"/>
                  <a:pt x="3192905" y="2413701"/>
                </a:cubicBezTo>
                <a:cubicBezTo>
                  <a:pt x="3211066" y="2410674"/>
                  <a:pt x="3299432" y="2400752"/>
                  <a:pt x="3327817" y="2383721"/>
                </a:cubicBezTo>
                <a:cubicBezTo>
                  <a:pt x="3339936" y="2376450"/>
                  <a:pt x="3346491" y="2362220"/>
                  <a:pt x="3357797" y="2353740"/>
                </a:cubicBezTo>
                <a:cubicBezTo>
                  <a:pt x="3386622" y="2332121"/>
                  <a:pt x="3422260" y="2319259"/>
                  <a:pt x="3447738" y="2293780"/>
                </a:cubicBezTo>
                <a:cubicBezTo>
                  <a:pt x="3490457" y="2251060"/>
                  <a:pt x="3465959" y="2271638"/>
                  <a:pt x="3522689" y="2233819"/>
                </a:cubicBezTo>
                <a:cubicBezTo>
                  <a:pt x="3542676" y="2203839"/>
                  <a:pt x="3557171" y="2169356"/>
                  <a:pt x="3582649" y="2143878"/>
                </a:cubicBezTo>
                <a:cubicBezTo>
                  <a:pt x="3660276" y="2066251"/>
                  <a:pt x="3619997" y="2100876"/>
                  <a:pt x="3702571" y="2038947"/>
                </a:cubicBezTo>
                <a:lnTo>
                  <a:pt x="3762531" y="1949006"/>
                </a:lnTo>
                <a:lnTo>
                  <a:pt x="3792512" y="1904035"/>
                </a:lnTo>
                <a:cubicBezTo>
                  <a:pt x="3835399" y="1775373"/>
                  <a:pt x="3769730" y="1980173"/>
                  <a:pt x="3822492" y="1769124"/>
                </a:cubicBezTo>
                <a:cubicBezTo>
                  <a:pt x="3830157" y="1738466"/>
                  <a:pt x="3844807" y="1709841"/>
                  <a:pt x="3852472" y="1679183"/>
                </a:cubicBezTo>
                <a:cubicBezTo>
                  <a:pt x="3862466" y="1639209"/>
                  <a:pt x="3859597" y="1593546"/>
                  <a:pt x="3882453" y="1559262"/>
                </a:cubicBezTo>
                <a:cubicBezTo>
                  <a:pt x="3892446" y="1544272"/>
                  <a:pt x="3904376" y="1530405"/>
                  <a:pt x="3912433" y="1514291"/>
                </a:cubicBezTo>
                <a:cubicBezTo>
                  <a:pt x="3924414" y="1490329"/>
                  <a:pt x="3936009" y="1431775"/>
                  <a:pt x="3942413" y="1409360"/>
                </a:cubicBezTo>
                <a:cubicBezTo>
                  <a:pt x="3946754" y="1394167"/>
                  <a:pt x="3950336" y="1378522"/>
                  <a:pt x="3957403" y="1364389"/>
                </a:cubicBezTo>
                <a:cubicBezTo>
                  <a:pt x="3965460" y="1348275"/>
                  <a:pt x="3977390" y="1334409"/>
                  <a:pt x="3987384" y="1319419"/>
                </a:cubicBezTo>
                <a:lnTo>
                  <a:pt x="4017364" y="1229478"/>
                </a:lnTo>
                <a:cubicBezTo>
                  <a:pt x="4022361" y="1214488"/>
                  <a:pt x="4023589" y="1197654"/>
                  <a:pt x="4032354" y="1184507"/>
                </a:cubicBezTo>
                <a:lnTo>
                  <a:pt x="4062335" y="1139537"/>
                </a:lnTo>
                <a:cubicBezTo>
                  <a:pt x="4101988" y="980921"/>
                  <a:pt x="4048151" y="1167704"/>
                  <a:pt x="4107305" y="1034606"/>
                </a:cubicBezTo>
                <a:cubicBezTo>
                  <a:pt x="4120140" y="1005728"/>
                  <a:pt x="4127292" y="974645"/>
                  <a:pt x="4137285" y="944665"/>
                </a:cubicBezTo>
                <a:cubicBezTo>
                  <a:pt x="4151418" y="902266"/>
                  <a:pt x="4177259" y="864717"/>
                  <a:pt x="4197246" y="824743"/>
                </a:cubicBezTo>
                <a:lnTo>
                  <a:pt x="4227226" y="764783"/>
                </a:lnTo>
                <a:cubicBezTo>
                  <a:pt x="4237220" y="744796"/>
                  <a:pt x="4250141" y="726022"/>
                  <a:pt x="4257207" y="704822"/>
                </a:cubicBezTo>
                <a:cubicBezTo>
                  <a:pt x="4267200" y="674842"/>
                  <a:pt x="4279522" y="645539"/>
                  <a:pt x="4287187" y="614881"/>
                </a:cubicBezTo>
                <a:cubicBezTo>
                  <a:pt x="4297180" y="574907"/>
                  <a:pt x="4304137" y="534049"/>
                  <a:pt x="4317167" y="494960"/>
                </a:cubicBezTo>
                <a:cubicBezTo>
                  <a:pt x="4322164" y="479970"/>
                  <a:pt x="4327817" y="465182"/>
                  <a:pt x="4332158" y="449989"/>
                </a:cubicBezTo>
                <a:cubicBezTo>
                  <a:pt x="4342633" y="413328"/>
                  <a:pt x="4359316" y="326806"/>
                  <a:pt x="4377128" y="300088"/>
                </a:cubicBezTo>
                <a:cubicBezTo>
                  <a:pt x="4451254" y="188897"/>
                  <a:pt x="4365887" y="310579"/>
                  <a:pt x="4437089" y="225137"/>
                </a:cubicBezTo>
                <a:cubicBezTo>
                  <a:pt x="4453083" y="205944"/>
                  <a:pt x="4465461" y="183849"/>
                  <a:pt x="4482059" y="165176"/>
                </a:cubicBezTo>
                <a:cubicBezTo>
                  <a:pt x="4505532" y="138768"/>
                  <a:pt x="4532026" y="115209"/>
                  <a:pt x="4557010" y="90225"/>
                </a:cubicBezTo>
                <a:cubicBezTo>
                  <a:pt x="4572000" y="75235"/>
                  <a:pt x="4581870" y="51959"/>
                  <a:pt x="4601981" y="45255"/>
                </a:cubicBezTo>
                <a:lnTo>
                  <a:pt x="4646951" y="30265"/>
                </a:lnTo>
                <a:cubicBezTo>
                  <a:pt x="4656944" y="20271"/>
                  <a:pt x="4662856" y="1564"/>
                  <a:pt x="4676931" y="284"/>
                </a:cubicBezTo>
                <a:cubicBezTo>
                  <a:pt x="4712541" y="-2953"/>
                  <a:pt x="4854207" y="22336"/>
                  <a:pt x="4901784" y="30265"/>
                </a:cubicBezTo>
                <a:cubicBezTo>
                  <a:pt x="4950911" y="63017"/>
                  <a:pt x="4946754" y="42229"/>
                  <a:pt x="4946754" y="75235"/>
                </a:cubicBezTo>
              </a:path>
            </a:pathLst>
          </a:cu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868362"/>
          </a:xfrm>
        </p:spPr>
        <p:txBody>
          <a:bodyPr/>
          <a:lstStyle/>
          <a:p>
            <a:r>
              <a:rPr lang="en-US" dirty="0" smtClean="0"/>
              <a:t>Wave Speed</a:t>
            </a:r>
            <a:endParaRPr lang="en-US" dirty="0"/>
          </a:p>
        </p:txBody>
      </p:sp>
      <p:sp>
        <p:nvSpPr>
          <p:cNvPr id="3" name="Content Placeholder 2"/>
          <p:cNvSpPr>
            <a:spLocks noGrp="1"/>
          </p:cNvSpPr>
          <p:nvPr>
            <p:ph idx="1"/>
          </p:nvPr>
        </p:nvSpPr>
        <p:spPr>
          <a:xfrm>
            <a:off x="152400" y="1143000"/>
            <a:ext cx="8839200" cy="5486400"/>
          </a:xfrm>
        </p:spPr>
        <p:txBody>
          <a:bodyPr>
            <a:normAutofit fontScale="85000" lnSpcReduction="10000"/>
          </a:bodyPr>
          <a:lstStyle/>
          <a:p>
            <a:r>
              <a:rPr lang="en-US" dirty="0" smtClean="0"/>
              <a:t>The speed of a wave (v) is how fast the wave is propagating (or moving).</a:t>
            </a:r>
          </a:p>
          <a:p>
            <a:r>
              <a:rPr lang="en-US" dirty="0" smtClean="0"/>
              <a:t>The speed of a wave depends on the properties of the medium it is moving through, not on the wave’s properties.</a:t>
            </a:r>
          </a:p>
          <a:p>
            <a:pPr lvl="1"/>
            <a:r>
              <a:rPr lang="en-US" dirty="0" smtClean="0"/>
              <a:t>This should make sense, since if the speed depended on the properties of the wave, loud sounds would reach you before quiet ones, or high sounds would reach you before low ones.</a:t>
            </a:r>
          </a:p>
          <a:p>
            <a:r>
              <a:rPr lang="en-US" dirty="0" smtClean="0"/>
              <a:t>The speed of a wave can be related to the properties of the wave, by </a:t>
            </a:r>
            <a:r>
              <a:rPr lang="en-US" b="1" dirty="0" smtClean="0"/>
              <a:t>v = f</a:t>
            </a:r>
            <a:r>
              <a:rPr lang="en-US" b="1" dirty="0" smtClean="0">
                <a:sym typeface="Symbol"/>
              </a:rPr>
              <a:t></a:t>
            </a:r>
            <a:r>
              <a:rPr lang="en-US" dirty="0" smtClean="0">
                <a:sym typeface="Symbol"/>
              </a:rPr>
              <a:t>.</a:t>
            </a:r>
          </a:p>
          <a:p>
            <a:pPr lvl="1"/>
            <a:r>
              <a:rPr lang="en-US" dirty="0" smtClean="0">
                <a:sym typeface="Symbol"/>
              </a:rPr>
              <a:t>Because v is a constant (for a single medium), this means f and </a:t>
            </a:r>
            <a:r>
              <a:rPr lang="en-US" dirty="0" smtClean="0">
                <a:latin typeface="Symbol" pitchFamily="18" charset="2"/>
                <a:sym typeface="Symbol"/>
              </a:rPr>
              <a:t>l</a:t>
            </a:r>
            <a:r>
              <a:rPr lang="en-US" dirty="0" smtClean="0">
                <a:sym typeface="Symbol"/>
              </a:rPr>
              <a:t> are inversely related.</a:t>
            </a:r>
          </a:p>
          <a:p>
            <a:r>
              <a:rPr lang="en-US" dirty="0" smtClean="0">
                <a:sym typeface="Symbol"/>
              </a:rPr>
              <a:t>The frequency of a wave is fixed by the source of the wave, and will be constant for a given wave, regardless of the medium.</a:t>
            </a:r>
            <a:endParaRPr lang="en-US" dirty="0">
              <a:sym typeface="Symbo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44562"/>
          </a:xfrm>
        </p:spPr>
        <p:txBody>
          <a:bodyPr/>
          <a:lstStyle/>
          <a:p>
            <a:r>
              <a:rPr lang="en-US" dirty="0" smtClean="0"/>
              <a:t>Changing Wave</a:t>
            </a:r>
            <a:r>
              <a:rPr lang="en-US" baseline="0" dirty="0" smtClean="0"/>
              <a:t> S</a:t>
            </a:r>
            <a:r>
              <a:rPr lang="en-US" dirty="0" smtClean="0"/>
              <a:t>peed</a:t>
            </a:r>
            <a:endParaRPr lang="en-US" dirty="0"/>
          </a:p>
        </p:txBody>
      </p:sp>
      <p:sp>
        <p:nvSpPr>
          <p:cNvPr id="5" name="Text Placeholder 4"/>
          <p:cNvSpPr>
            <a:spLocks noGrp="1"/>
          </p:cNvSpPr>
          <p:nvPr>
            <p:ph idx="1"/>
          </p:nvPr>
        </p:nvSpPr>
        <p:spPr>
          <a:xfrm>
            <a:off x="152400" y="1295401"/>
            <a:ext cx="8839200" cy="2133599"/>
          </a:xfrm>
        </p:spPr>
        <p:txBody>
          <a:bodyPr>
            <a:noAutofit/>
          </a:bodyPr>
          <a:lstStyle/>
          <a:p>
            <a:r>
              <a:rPr lang="en-US" sz="2600" dirty="0" smtClean="0"/>
              <a:t>Stringed instruments</a:t>
            </a:r>
            <a:r>
              <a:rPr lang="en-US" sz="2600" baseline="0" dirty="0" smtClean="0"/>
              <a:t> are tuned by changing the tension in the strings, thus changing the speed of the waves along the string, and therefore, the resonant frequency.  (The wavelength depends on the length of the string and doesn’t change.)</a:t>
            </a:r>
          </a:p>
        </p:txBody>
      </p:sp>
      <p:sp>
        <p:nvSpPr>
          <p:cNvPr id="6" name="TextBox 5"/>
          <p:cNvSpPr txBox="1"/>
          <p:nvPr/>
        </p:nvSpPr>
        <p:spPr>
          <a:xfrm>
            <a:off x="2047875" y="6550437"/>
            <a:ext cx="5334000" cy="246221"/>
          </a:xfrm>
          <a:prstGeom prst="rect">
            <a:avLst/>
          </a:prstGeom>
          <a:noFill/>
        </p:spPr>
        <p:txBody>
          <a:bodyPr wrap="square" rtlCol="0">
            <a:spAutoFit/>
          </a:bodyPr>
          <a:lstStyle/>
          <a:p>
            <a:r>
              <a:rPr lang="en-US" sz="1000" dirty="0" smtClean="0"/>
              <a:t>Image from </a:t>
            </a:r>
            <a:r>
              <a:rPr lang="en-US" sz="1000" dirty="0" err="1" smtClean="0"/>
              <a:t>dumbledad</a:t>
            </a:r>
            <a:r>
              <a:rPr lang="en-US" sz="1000" dirty="0" smtClean="0"/>
              <a:t>, on Flickr, Creative Commons</a:t>
            </a:r>
            <a:endParaRPr lang="en-US" sz="1000"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47875" y="3441516"/>
            <a:ext cx="5505450" cy="3094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lstStyle/>
          <a:p>
            <a:r>
              <a:rPr lang="en-US" dirty="0" smtClean="0"/>
              <a:t>Changing Media</a:t>
            </a:r>
            <a:endParaRPr lang="en-US" dirty="0"/>
          </a:p>
        </p:txBody>
      </p:sp>
      <p:sp>
        <p:nvSpPr>
          <p:cNvPr id="3" name="Content Placeholder 2"/>
          <p:cNvSpPr>
            <a:spLocks noGrp="1"/>
          </p:cNvSpPr>
          <p:nvPr>
            <p:ph idx="1"/>
          </p:nvPr>
        </p:nvSpPr>
        <p:spPr>
          <a:xfrm>
            <a:off x="152400" y="1219200"/>
            <a:ext cx="8763000" cy="2895600"/>
          </a:xfrm>
        </p:spPr>
        <p:txBody>
          <a:bodyPr>
            <a:normAutofit/>
          </a:bodyPr>
          <a:lstStyle/>
          <a:p>
            <a:r>
              <a:rPr lang="en-US" sz="2800" dirty="0" smtClean="0"/>
              <a:t>When a wave goes from one medium to another, its wave speed changes.</a:t>
            </a:r>
          </a:p>
          <a:p>
            <a:r>
              <a:rPr lang="en-US" sz="2800" dirty="0" smtClean="0"/>
              <a:t>The frequency of the wave remains constant, and equal to the frequency of the source.</a:t>
            </a:r>
          </a:p>
          <a:p>
            <a:r>
              <a:rPr lang="en-US" sz="2800" dirty="0" smtClean="0"/>
              <a:t>This results in a change of wavelength.</a:t>
            </a:r>
            <a:endParaRPr lang="en-US" sz="2800"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71800" y="3581400"/>
            <a:ext cx="2971800" cy="2998216"/>
          </a:xfrm>
          <a:prstGeom prst="rect">
            <a:avLst/>
          </a:prstGeom>
        </p:spPr>
      </p:pic>
      <p:sp>
        <p:nvSpPr>
          <p:cNvPr id="7" name="TextBox 6"/>
          <p:cNvSpPr txBox="1"/>
          <p:nvPr/>
        </p:nvSpPr>
        <p:spPr>
          <a:xfrm>
            <a:off x="2985541" y="6579616"/>
            <a:ext cx="4572000" cy="246221"/>
          </a:xfrm>
          <a:prstGeom prst="rect">
            <a:avLst/>
          </a:prstGeom>
          <a:noFill/>
        </p:spPr>
        <p:txBody>
          <a:bodyPr wrap="square" rtlCol="0">
            <a:spAutoFit/>
          </a:bodyPr>
          <a:lstStyle/>
          <a:p>
            <a:r>
              <a:rPr lang="en-US" sz="1000" dirty="0" smtClean="0"/>
              <a:t>Image from Wikipedia, Public Domain</a:t>
            </a:r>
            <a:endParaRPr lang="en-US" sz="10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MOSAIC Wave Speed</a:t>
            </a:r>
            <a:endParaRPr lang="en-US" dirty="0"/>
          </a:p>
        </p:txBody>
      </p:sp>
      <p:sp>
        <p:nvSpPr>
          <p:cNvPr id="3" name="Content Placeholder 2"/>
          <p:cNvSpPr>
            <a:spLocks noGrp="1"/>
          </p:cNvSpPr>
          <p:nvPr>
            <p:ph idx="1"/>
          </p:nvPr>
        </p:nvSpPr>
        <p:spPr>
          <a:xfrm>
            <a:off x="152400" y="1447800"/>
            <a:ext cx="8839200" cy="4678363"/>
          </a:xfrm>
        </p:spPr>
        <p:txBody>
          <a:bodyPr>
            <a:normAutofit/>
          </a:bodyPr>
          <a:lstStyle/>
          <a:p>
            <a:r>
              <a:rPr lang="en-US" dirty="0" smtClean="0">
                <a:sym typeface="Symbol"/>
              </a:rPr>
              <a:t>In the case of the MOSAIC system the frequency of the radio waves received are 11.0724545 GHz.</a:t>
            </a:r>
          </a:p>
          <a:p>
            <a:r>
              <a:rPr lang="en-US" dirty="0" smtClean="0">
                <a:sym typeface="Symbol"/>
              </a:rPr>
              <a:t>This means that there are 11.0724545 x 10</a:t>
            </a:r>
            <a:r>
              <a:rPr lang="en-US" baseline="30000" dirty="0" smtClean="0">
                <a:sym typeface="Symbol"/>
              </a:rPr>
              <a:t>9</a:t>
            </a:r>
            <a:r>
              <a:rPr lang="en-US" dirty="0" smtClean="0">
                <a:sym typeface="Symbol"/>
              </a:rPr>
              <a:t> (or about 11 billion) crests and troughs reaching the antenna each second. </a:t>
            </a:r>
          </a:p>
          <a:p>
            <a:r>
              <a:rPr lang="en-US" dirty="0" smtClean="0"/>
              <a:t>The speed of these waves (and all electromagnetic waves) in air is 3.0 x 10</a:t>
            </a:r>
            <a:r>
              <a:rPr lang="en-US" baseline="30000" dirty="0" smtClean="0"/>
              <a:t>8</a:t>
            </a:r>
            <a:r>
              <a:rPr lang="en-US" dirty="0" smtClean="0"/>
              <a:t> m/s</a:t>
            </a:r>
          </a:p>
          <a:p>
            <a:r>
              <a:rPr lang="en-US" dirty="0" smtClean="0"/>
              <a:t>What is the wavelength of these waves?</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868362"/>
          </a:xfrm>
        </p:spPr>
        <p:txBody>
          <a:bodyPr/>
          <a:lstStyle/>
          <a:p>
            <a:r>
              <a:rPr lang="en-US" dirty="0" smtClean="0"/>
              <a:t>Two (More)</a:t>
            </a:r>
            <a:r>
              <a:rPr lang="en-US" baseline="0" dirty="0" smtClean="0"/>
              <a:t> Types of Waves</a:t>
            </a:r>
            <a:endParaRPr lang="en-US" dirty="0"/>
          </a:p>
        </p:txBody>
      </p:sp>
      <p:sp>
        <p:nvSpPr>
          <p:cNvPr id="3" name="Content Placeholder 2"/>
          <p:cNvSpPr>
            <a:spLocks noGrp="1"/>
          </p:cNvSpPr>
          <p:nvPr>
            <p:ph idx="1"/>
          </p:nvPr>
        </p:nvSpPr>
        <p:spPr>
          <a:xfrm>
            <a:off x="152400" y="1219200"/>
            <a:ext cx="8839200" cy="4906963"/>
          </a:xfrm>
        </p:spPr>
        <p:txBody>
          <a:bodyPr/>
          <a:lstStyle/>
          <a:p>
            <a:r>
              <a:rPr lang="en-US" dirty="0" smtClean="0"/>
              <a:t>Waves can be further classified by their requirements for propagation.</a:t>
            </a:r>
          </a:p>
          <a:p>
            <a:pPr lvl="1"/>
            <a:r>
              <a:rPr lang="en-US" b="1" dirty="0" smtClean="0"/>
              <a:t>Mechanical waves</a:t>
            </a:r>
            <a:r>
              <a:rPr lang="en-US" dirty="0" smtClean="0"/>
              <a:t>: require a medium to propagate.  In other words, they cannot travel through a vacuum.</a:t>
            </a:r>
          </a:p>
          <a:p>
            <a:pPr lvl="1"/>
            <a:r>
              <a:rPr lang="en-US" b="1" dirty="0" smtClean="0"/>
              <a:t>Electromagnetic waves</a:t>
            </a:r>
            <a:r>
              <a:rPr lang="en-US" dirty="0" smtClean="0"/>
              <a:t>: do not require a medium to propagate.  In other words, they can travel through a vacuum.</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MOSAIC Background</a:t>
            </a:r>
            <a:endParaRPr lang="en-US" dirty="0"/>
          </a:p>
        </p:txBody>
      </p:sp>
      <p:sp>
        <p:nvSpPr>
          <p:cNvPr id="3" name="Content Placeholder 2"/>
          <p:cNvSpPr>
            <a:spLocks noGrp="1"/>
          </p:cNvSpPr>
          <p:nvPr>
            <p:ph idx="1"/>
          </p:nvPr>
        </p:nvSpPr>
        <p:spPr/>
        <p:txBody>
          <a:bodyPr>
            <a:normAutofit fontScale="92500"/>
          </a:bodyPr>
          <a:lstStyle/>
          <a:p>
            <a:r>
              <a:rPr lang="en-US" dirty="0" smtClean="0"/>
              <a:t>MOSAIC stands for Mesospheric Ozone System for Atmospheric Investigations in the Classroom. </a:t>
            </a:r>
            <a:endParaRPr lang="en-US" dirty="0"/>
          </a:p>
          <a:p>
            <a:r>
              <a:rPr lang="en-US" dirty="0" smtClean="0"/>
              <a:t>It is a method by which the level of ozone in the mesosphere (the layer above the troposphere and the stratosphere) can be measured.</a:t>
            </a:r>
          </a:p>
          <a:p>
            <a:r>
              <a:rPr lang="en-US" dirty="0" smtClean="0"/>
              <a:t>Ozone, when in the stratosphere, is very important as it helps to protect us from ultraviolet radiation which can cause skin cancer.</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28600" y="1371601"/>
            <a:ext cx="8763000" cy="5262979"/>
          </a:xfrm>
          <a:prstGeom prst="rect">
            <a:avLst/>
          </a:prstGeom>
          <a:noFill/>
        </p:spPr>
        <p:txBody>
          <a:bodyPr wrap="square" rtlCol="0">
            <a:spAutoFit/>
          </a:bodyPr>
          <a:lstStyle/>
          <a:p>
            <a:r>
              <a:rPr lang="en-US" sz="2800" dirty="0" smtClean="0"/>
              <a:t>…no one can hear you scream!</a:t>
            </a:r>
          </a:p>
          <a:p>
            <a:endParaRPr lang="en-US" sz="2800" dirty="0" smtClean="0"/>
          </a:p>
          <a:p>
            <a:endParaRPr lang="en-US" sz="2800" dirty="0" smtClean="0"/>
          </a:p>
          <a:p>
            <a:endParaRPr lang="en-US" sz="2800" dirty="0" smtClean="0"/>
          </a:p>
          <a:p>
            <a:endParaRPr lang="en-US" sz="2800" dirty="0" smtClean="0"/>
          </a:p>
          <a:p>
            <a:endParaRPr lang="en-US" sz="2800" b="1" dirty="0" smtClean="0"/>
          </a:p>
          <a:p>
            <a:endParaRPr lang="en-US" sz="2800" dirty="0" smtClean="0"/>
          </a:p>
          <a:p>
            <a:endParaRPr lang="en-US" sz="2800" dirty="0" smtClean="0"/>
          </a:p>
          <a:p>
            <a:endParaRPr lang="en-US" sz="2800" dirty="0" smtClean="0"/>
          </a:p>
          <a:p>
            <a:endParaRPr lang="en-US" sz="2800" dirty="0" smtClean="0"/>
          </a:p>
          <a:p>
            <a:r>
              <a:rPr lang="en-US" sz="2800" dirty="0" smtClean="0"/>
              <a:t>That’s because sound, unlike light, is a mechanical wave, and cannot travel through the near-vacuum of space.</a:t>
            </a:r>
            <a:endParaRPr lang="en-US" sz="2800" dirty="0"/>
          </a:p>
        </p:txBody>
      </p:sp>
      <p:sp>
        <p:nvSpPr>
          <p:cNvPr id="2" name="Title 1"/>
          <p:cNvSpPr>
            <a:spLocks noGrp="1"/>
          </p:cNvSpPr>
          <p:nvPr>
            <p:ph type="title"/>
          </p:nvPr>
        </p:nvSpPr>
        <p:spPr>
          <a:xfrm>
            <a:off x="419100" y="228600"/>
            <a:ext cx="8229600" cy="838200"/>
          </a:xfrm>
        </p:spPr>
        <p:txBody>
          <a:bodyPr/>
          <a:lstStyle/>
          <a:p>
            <a:r>
              <a:rPr lang="en-US" dirty="0" smtClean="0"/>
              <a:t>In Space…</a:t>
            </a:r>
            <a:endParaRPr lang="en-US" dirty="0"/>
          </a:p>
        </p:txBody>
      </p:sp>
      <p:pic>
        <p:nvPicPr>
          <p:cNvPr id="7170" name="Picture 2"/>
          <p:cNvPicPr>
            <a:picLocks noGrp="1" noChangeAspect="1" noChangeArrowheads="1"/>
          </p:cNvPicPr>
          <p:nvPr>
            <p:ph idx="1"/>
          </p:nvPr>
        </p:nvPicPr>
        <p:blipFill>
          <a:blip r:embed="rId3" cstate="print"/>
          <a:srcRect/>
          <a:stretch>
            <a:fillRect/>
          </a:stretch>
        </p:blipFill>
        <p:spPr bwMode="auto">
          <a:xfrm>
            <a:off x="2413000" y="1943100"/>
            <a:ext cx="4318000" cy="3238500"/>
          </a:xfrm>
          <a:prstGeom prst="rect">
            <a:avLst/>
          </a:prstGeom>
          <a:noFill/>
          <a:ln w="9525">
            <a:noFill/>
            <a:miter lim="800000"/>
            <a:headEnd/>
            <a:tailEnd/>
          </a:ln>
        </p:spPr>
      </p:pic>
      <p:sp>
        <p:nvSpPr>
          <p:cNvPr id="6" name="TextBox 5"/>
          <p:cNvSpPr txBox="1"/>
          <p:nvPr/>
        </p:nvSpPr>
        <p:spPr>
          <a:xfrm>
            <a:off x="2343462" y="5181600"/>
            <a:ext cx="1106393" cy="246221"/>
          </a:xfrm>
          <a:prstGeom prst="rect">
            <a:avLst/>
          </a:prstGeom>
          <a:noFill/>
        </p:spPr>
        <p:txBody>
          <a:bodyPr wrap="none" rtlCol="0">
            <a:spAutoFit/>
          </a:bodyPr>
          <a:lstStyle/>
          <a:p>
            <a:r>
              <a:rPr lang="en-US" sz="1000" dirty="0" smtClean="0"/>
              <a:t>Image from NASA</a:t>
            </a:r>
            <a:endParaRPr lang="en-US" sz="10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Mechanical Waves</a:t>
            </a:r>
            <a:endParaRPr lang="en-US" dirty="0"/>
          </a:p>
        </p:txBody>
      </p:sp>
      <p:sp>
        <p:nvSpPr>
          <p:cNvPr id="3" name="Content Placeholder 2"/>
          <p:cNvSpPr>
            <a:spLocks noGrp="1"/>
          </p:cNvSpPr>
          <p:nvPr>
            <p:ph idx="1"/>
          </p:nvPr>
        </p:nvSpPr>
        <p:spPr>
          <a:xfrm>
            <a:off x="152400" y="1600200"/>
            <a:ext cx="8763000" cy="4525963"/>
          </a:xfrm>
        </p:spPr>
        <p:txBody>
          <a:bodyPr>
            <a:normAutofit/>
          </a:bodyPr>
          <a:lstStyle/>
          <a:p>
            <a:r>
              <a:rPr lang="en-US" dirty="0" smtClean="0"/>
              <a:t>These waves all need a medium (substance) to travel through. </a:t>
            </a:r>
          </a:p>
          <a:p>
            <a:r>
              <a:rPr lang="en-US" dirty="0" smtClean="0"/>
              <a:t>They can either be transverse (waves on a string or water or earthquake </a:t>
            </a:r>
            <a:r>
              <a:rPr lang="en-US" i="1" dirty="0" smtClean="0"/>
              <a:t>s</a:t>
            </a:r>
            <a:r>
              <a:rPr lang="en-US" dirty="0" smtClean="0"/>
              <a:t> waves) or longitudinal (sound waves traveling through the air or a solid, or earthquake </a:t>
            </a:r>
            <a:r>
              <a:rPr lang="en-US" i="1" dirty="0" smtClean="0"/>
              <a:t>p</a:t>
            </a:r>
            <a:r>
              <a:rPr lang="en-US" dirty="0" smtClean="0"/>
              <a:t> waves). </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Electromagnetic Waves</a:t>
            </a:r>
            <a:endParaRPr lang="en-US" dirty="0"/>
          </a:p>
        </p:txBody>
      </p:sp>
      <p:sp>
        <p:nvSpPr>
          <p:cNvPr id="3" name="Content Placeholder 2"/>
          <p:cNvSpPr>
            <a:spLocks noGrp="1"/>
          </p:cNvSpPr>
          <p:nvPr>
            <p:ph idx="1"/>
          </p:nvPr>
        </p:nvSpPr>
        <p:spPr/>
        <p:txBody>
          <a:bodyPr>
            <a:normAutofit lnSpcReduction="10000"/>
          </a:bodyPr>
          <a:lstStyle/>
          <a:p>
            <a:r>
              <a:rPr lang="en-US" dirty="0" smtClean="0"/>
              <a:t>The MOSAIC system uses electromagnetic waves called radio waves. </a:t>
            </a:r>
          </a:p>
          <a:p>
            <a:r>
              <a:rPr lang="en-US" dirty="0" smtClean="0"/>
              <a:t>All electromagnetic waves travel at the same speed in a vacuum (3.0 x 10</a:t>
            </a:r>
            <a:r>
              <a:rPr lang="en-US" baseline="30000" dirty="0" smtClean="0"/>
              <a:t>8</a:t>
            </a:r>
            <a:r>
              <a:rPr lang="en-US" dirty="0" smtClean="0"/>
              <a:t> m/s), and slower in other media.</a:t>
            </a:r>
          </a:p>
          <a:p>
            <a:r>
              <a:rPr lang="en-US" dirty="0" smtClean="0"/>
              <a:t>They are all transverse waves; the oscillations (in this case, of electric and magnetic fields) occur perpendicular to the direction of wave travel.</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838200"/>
          </a:xfrm>
        </p:spPr>
        <p:txBody>
          <a:bodyPr/>
          <a:lstStyle/>
          <a:p>
            <a:r>
              <a:rPr lang="en-US" dirty="0" smtClean="0"/>
              <a:t>Layers of Atmosphere</a:t>
            </a:r>
            <a:endParaRPr lang="en-US" dirty="0"/>
          </a:p>
        </p:txBody>
      </p:sp>
      <p:pic>
        <p:nvPicPr>
          <p:cNvPr id="1030"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5000" y="914400"/>
            <a:ext cx="5295900" cy="56208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1905000" y="6535276"/>
            <a:ext cx="5295900" cy="246221"/>
          </a:xfrm>
          <a:prstGeom prst="rect">
            <a:avLst/>
          </a:prstGeom>
          <a:noFill/>
        </p:spPr>
        <p:txBody>
          <a:bodyPr wrap="square" rtlCol="0">
            <a:spAutoFit/>
          </a:bodyPr>
          <a:lstStyle/>
          <a:p>
            <a:r>
              <a:rPr lang="en-US" sz="1000" dirty="0" smtClean="0"/>
              <a:t>Image from PhysicalGeography.net </a:t>
            </a:r>
            <a:endParaRPr lang="en-US" sz="10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lstStyle/>
          <a:p>
            <a:r>
              <a:rPr lang="en-US" dirty="0" smtClean="0"/>
              <a:t>Ozone</a:t>
            </a:r>
            <a:endParaRPr lang="en-US" dirty="0"/>
          </a:p>
        </p:txBody>
      </p:sp>
      <p:sp>
        <p:nvSpPr>
          <p:cNvPr id="3" name="Content Placeholder 2"/>
          <p:cNvSpPr>
            <a:spLocks noGrp="1"/>
          </p:cNvSpPr>
          <p:nvPr>
            <p:ph idx="1"/>
          </p:nvPr>
        </p:nvSpPr>
        <p:spPr>
          <a:xfrm>
            <a:off x="457200" y="1371600"/>
            <a:ext cx="8229600" cy="4754563"/>
          </a:xfrm>
        </p:spPr>
        <p:txBody>
          <a:bodyPr>
            <a:normAutofit fontScale="92500" lnSpcReduction="10000"/>
          </a:bodyPr>
          <a:lstStyle/>
          <a:p>
            <a:r>
              <a:rPr lang="en-US" dirty="0" smtClean="0"/>
              <a:t>Ozone is a molecule of three oxygen atoms (O</a:t>
            </a:r>
            <a:r>
              <a:rPr lang="en-US" baseline="-25000" dirty="0" smtClean="0"/>
              <a:t>3</a:t>
            </a:r>
            <a:r>
              <a:rPr lang="en-US" dirty="0" smtClean="0"/>
              <a:t>).</a:t>
            </a:r>
          </a:p>
          <a:p>
            <a:r>
              <a:rPr lang="en-US" dirty="0" smtClean="0"/>
              <a:t>In the mesosphere, ozone is formed at night by the combination of a normal oxygen molecule (O</a:t>
            </a:r>
            <a:r>
              <a:rPr lang="en-US" baseline="-25000" dirty="0" smtClean="0"/>
              <a:t>2</a:t>
            </a:r>
            <a:r>
              <a:rPr lang="en-US" dirty="0" smtClean="0"/>
              <a:t>) and an Oxygen atom (O) in the presence of a catalyst molecule M (such as Nitrogen).</a:t>
            </a:r>
          </a:p>
          <a:p>
            <a:pPr lvl="1"/>
            <a:r>
              <a:rPr lang="en-US" dirty="0" smtClean="0"/>
              <a:t>O + O</a:t>
            </a:r>
            <a:r>
              <a:rPr lang="en-US" baseline="-25000" dirty="0" smtClean="0"/>
              <a:t>2</a:t>
            </a:r>
            <a:r>
              <a:rPr lang="en-US" dirty="0" smtClean="0"/>
              <a:t> + M          O</a:t>
            </a:r>
            <a:r>
              <a:rPr lang="en-US" baseline="-25000" dirty="0" smtClean="0"/>
              <a:t>3</a:t>
            </a:r>
            <a:r>
              <a:rPr lang="en-US" dirty="0" smtClean="0"/>
              <a:t> + M</a:t>
            </a:r>
          </a:p>
          <a:p>
            <a:r>
              <a:rPr lang="en-US" dirty="0" smtClean="0"/>
              <a:t>Ozone is broken down during the day by absorbing UV light (or another oxygen or hydrogen molecule)</a:t>
            </a:r>
          </a:p>
          <a:p>
            <a:pPr lvl="1"/>
            <a:r>
              <a:rPr lang="en-US" dirty="0" smtClean="0"/>
              <a:t>O</a:t>
            </a:r>
            <a:r>
              <a:rPr lang="en-US" baseline="-25000" dirty="0" smtClean="0"/>
              <a:t>3</a:t>
            </a:r>
            <a:r>
              <a:rPr lang="en-US" dirty="0" smtClean="0"/>
              <a:t> + UV           O + O</a:t>
            </a:r>
            <a:r>
              <a:rPr lang="en-US" baseline="-25000" dirty="0" smtClean="0"/>
              <a:t>2</a:t>
            </a:r>
            <a:endParaRPr lang="en-US" dirty="0" smtClean="0"/>
          </a:p>
        </p:txBody>
      </p:sp>
      <p:cxnSp>
        <p:nvCxnSpPr>
          <p:cNvPr id="5" name="Straight Arrow Connector 4"/>
          <p:cNvCxnSpPr/>
          <p:nvPr/>
        </p:nvCxnSpPr>
        <p:spPr>
          <a:xfrm>
            <a:off x="2819400" y="3810000"/>
            <a:ext cx="685800" cy="1588"/>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a:xfrm>
            <a:off x="2416539" y="5562600"/>
            <a:ext cx="685800" cy="1588"/>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is the Ozone detected?</a:t>
            </a:r>
            <a:endParaRPr lang="en-US" dirty="0"/>
          </a:p>
        </p:txBody>
      </p:sp>
      <p:sp>
        <p:nvSpPr>
          <p:cNvPr id="3" name="Content Placeholder 2"/>
          <p:cNvSpPr>
            <a:spLocks noGrp="1"/>
          </p:cNvSpPr>
          <p:nvPr>
            <p:ph idx="1"/>
          </p:nvPr>
        </p:nvSpPr>
        <p:spPr/>
        <p:txBody>
          <a:bodyPr>
            <a:normAutofit/>
          </a:bodyPr>
          <a:lstStyle/>
          <a:p>
            <a:r>
              <a:rPr lang="en-US" dirty="0" smtClean="0"/>
              <a:t>As the ozone molecule rotates it emits some of its energy as radio waves of a certain frequency: 11.0724545 GHz (Gigahertz).</a:t>
            </a:r>
          </a:p>
          <a:p>
            <a:r>
              <a:rPr lang="en-US" dirty="0" smtClean="0"/>
              <a:t>These radio waves can be detected by a satellite dish similar to the one used for satellite TV reception.</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MOSAIC Ozone detection system</a:t>
            </a:r>
            <a:endParaRPr lang="en-US" dirty="0"/>
          </a:p>
        </p:txBody>
      </p:sp>
      <p:pic>
        <p:nvPicPr>
          <p:cNvPr id="2050" name="Picture 2"/>
          <p:cNvPicPr>
            <a:picLocks noGrp="1" noChangeAspect="1" noChangeArrowheads="1"/>
          </p:cNvPicPr>
          <p:nvPr>
            <p:ph idx="1"/>
          </p:nvPr>
        </p:nvPicPr>
        <p:blipFill>
          <a:blip r:embed="rId2" cstate="print"/>
          <a:stretch>
            <a:fillRect/>
          </a:stretch>
        </p:blipFill>
        <p:spPr bwMode="auto">
          <a:xfrm>
            <a:off x="1557604" y="1600200"/>
            <a:ext cx="6028792" cy="4525963"/>
          </a:xfrm>
          <a:prstGeom prst="rect">
            <a:avLst/>
          </a:prstGeom>
          <a:noFill/>
          <a:ln w="9525">
            <a:noFill/>
            <a:miter lim="800000"/>
            <a:headEnd/>
            <a:tailEnd/>
          </a:ln>
        </p:spPr>
      </p:pic>
      <p:sp>
        <p:nvSpPr>
          <p:cNvPr id="3" name="TextBox 2"/>
          <p:cNvSpPr txBox="1"/>
          <p:nvPr/>
        </p:nvSpPr>
        <p:spPr>
          <a:xfrm>
            <a:off x="1524000" y="6172200"/>
            <a:ext cx="4038600" cy="246221"/>
          </a:xfrm>
          <a:prstGeom prst="rect">
            <a:avLst/>
          </a:prstGeom>
          <a:noFill/>
        </p:spPr>
        <p:txBody>
          <a:bodyPr wrap="square" rtlCol="0">
            <a:spAutoFit/>
          </a:bodyPr>
          <a:lstStyle/>
          <a:p>
            <a:r>
              <a:rPr lang="en-US" sz="1000" dirty="0" smtClean="0"/>
              <a:t>Image by Christopher Clements</a:t>
            </a:r>
            <a:endParaRPr lang="en-US" sz="10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20762"/>
          </a:xfrm>
        </p:spPr>
        <p:txBody>
          <a:bodyPr/>
          <a:lstStyle/>
          <a:p>
            <a:r>
              <a:rPr lang="en-US" dirty="0" smtClean="0"/>
              <a:t>What is a Wave?</a:t>
            </a:r>
            <a:endParaRPr lang="en-US" dirty="0"/>
          </a:p>
        </p:txBody>
      </p:sp>
      <p:sp>
        <p:nvSpPr>
          <p:cNvPr id="4" name="Content Placeholder 3"/>
          <p:cNvSpPr>
            <a:spLocks noGrp="1"/>
          </p:cNvSpPr>
          <p:nvPr>
            <p:ph idx="1"/>
          </p:nvPr>
        </p:nvSpPr>
        <p:spPr>
          <a:xfrm>
            <a:off x="152400" y="1295401"/>
            <a:ext cx="8763000" cy="2057400"/>
          </a:xfrm>
        </p:spPr>
        <p:txBody>
          <a:bodyPr>
            <a:normAutofit/>
          </a:bodyPr>
          <a:lstStyle/>
          <a:p>
            <a:r>
              <a:rPr lang="en-US" sz="2400" dirty="0" smtClean="0"/>
              <a:t>A wave is a disturbance that travels through space in time, usually involving the transfer of energy without the loss of mass through oscillations.</a:t>
            </a:r>
          </a:p>
          <a:p>
            <a:r>
              <a:rPr lang="en-US" sz="2400" dirty="0" smtClean="0"/>
              <a:t>Examples of waves include sound, light, water waves, “the wave” (as seen below), waves on strings, and earthquakes.</a:t>
            </a:r>
          </a:p>
        </p:txBody>
      </p:sp>
      <p:sp>
        <p:nvSpPr>
          <p:cNvPr id="7" name="TextBox 6"/>
          <p:cNvSpPr txBox="1"/>
          <p:nvPr/>
        </p:nvSpPr>
        <p:spPr>
          <a:xfrm>
            <a:off x="2182318" y="6558887"/>
            <a:ext cx="4114800" cy="246221"/>
          </a:xfrm>
          <a:prstGeom prst="rect">
            <a:avLst/>
          </a:prstGeom>
          <a:noFill/>
        </p:spPr>
        <p:txBody>
          <a:bodyPr wrap="square" rtlCol="0">
            <a:spAutoFit/>
          </a:bodyPr>
          <a:lstStyle/>
          <a:p>
            <a:r>
              <a:rPr lang="en-US" sz="1000" dirty="0" smtClean="0"/>
              <a:t>From </a:t>
            </a:r>
            <a:r>
              <a:rPr lang="en-US" sz="1000" dirty="0" err="1" smtClean="0"/>
              <a:t>Vironevaeh</a:t>
            </a:r>
            <a:r>
              <a:rPr lang="en-US" sz="1000" dirty="0" smtClean="0"/>
              <a:t> on Flickr, Creative Commons</a:t>
            </a:r>
            <a:endParaRPr lang="en-US" sz="1000"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90750" y="3344368"/>
            <a:ext cx="4762500" cy="318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020762"/>
          </a:xfrm>
        </p:spPr>
        <p:txBody>
          <a:bodyPr/>
          <a:lstStyle/>
          <a:p>
            <a:r>
              <a:rPr lang="en-US" dirty="0" smtClean="0"/>
              <a:t>Simple Harmonic Motion</a:t>
            </a:r>
            <a:endParaRPr lang="en-US" dirty="0"/>
          </a:p>
        </p:txBody>
      </p:sp>
      <p:sp>
        <p:nvSpPr>
          <p:cNvPr id="3" name="Content Placeholder 2"/>
          <p:cNvSpPr>
            <a:spLocks noGrp="1"/>
          </p:cNvSpPr>
          <p:nvPr>
            <p:ph idx="1"/>
          </p:nvPr>
        </p:nvSpPr>
        <p:spPr>
          <a:xfrm>
            <a:off x="152400" y="1219200"/>
            <a:ext cx="8839200" cy="5486400"/>
          </a:xfrm>
        </p:spPr>
        <p:txBody>
          <a:bodyPr>
            <a:noAutofit/>
          </a:bodyPr>
          <a:lstStyle/>
          <a:p>
            <a:r>
              <a:rPr lang="en-US" dirty="0" smtClean="0"/>
              <a:t>Each particle in the medium that a wave passes through oscillates around a fixed position like a cork on an ocean wave or a child on a swing.</a:t>
            </a:r>
          </a:p>
          <a:p>
            <a:r>
              <a:rPr lang="en-US" dirty="0" smtClean="0"/>
              <a:t>This type of motion is called simple harmonic motion, and has the following properties</a:t>
            </a:r>
          </a:p>
          <a:p>
            <a:pPr lvl="1"/>
            <a:r>
              <a:rPr lang="en-US" dirty="0" smtClean="0"/>
              <a:t>Caused by linear restoring force</a:t>
            </a:r>
          </a:p>
          <a:p>
            <a:pPr lvl="1"/>
            <a:r>
              <a:rPr lang="en-US" dirty="0" smtClean="0"/>
              <a:t>Energy conserved, but oscillates between PE and KE</a:t>
            </a:r>
          </a:p>
          <a:p>
            <a:pPr lvl="1"/>
            <a:r>
              <a:rPr lang="en-US" dirty="0" smtClean="0"/>
              <a:t>Total energy proportional to (amplitude of oscillation)</a:t>
            </a:r>
            <a:r>
              <a:rPr lang="en-US" baseline="30000" dirty="0" smtClean="0"/>
              <a:t>2</a:t>
            </a:r>
            <a:r>
              <a:rPr lang="en-US" dirty="0" smtClean="0"/>
              <a:t>.</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020762"/>
          </a:xfrm>
        </p:spPr>
        <p:txBody>
          <a:bodyPr/>
          <a:lstStyle/>
          <a:p>
            <a:r>
              <a:rPr lang="en-US" dirty="0" smtClean="0"/>
              <a:t>Two Types of Waves</a:t>
            </a:r>
            <a:endParaRPr lang="en-US" dirty="0"/>
          </a:p>
        </p:txBody>
      </p:sp>
      <p:sp>
        <p:nvSpPr>
          <p:cNvPr id="3" name="Content Placeholder 2"/>
          <p:cNvSpPr>
            <a:spLocks noGrp="1"/>
          </p:cNvSpPr>
          <p:nvPr>
            <p:ph idx="1"/>
          </p:nvPr>
        </p:nvSpPr>
        <p:spPr>
          <a:xfrm>
            <a:off x="381000" y="1447801"/>
            <a:ext cx="8229600" cy="3124200"/>
          </a:xfrm>
        </p:spPr>
        <p:txBody>
          <a:bodyPr/>
          <a:lstStyle/>
          <a:p>
            <a:r>
              <a:rPr lang="en-US" dirty="0" smtClean="0"/>
              <a:t>Transverse Waves</a:t>
            </a:r>
          </a:p>
          <a:p>
            <a:endParaRPr lang="en-US" sz="2400" dirty="0"/>
          </a:p>
          <a:p>
            <a:endParaRPr lang="en-US" sz="2400" dirty="0" smtClean="0"/>
          </a:p>
          <a:p>
            <a:endParaRPr lang="en-US" sz="2400" dirty="0" smtClean="0"/>
          </a:p>
          <a:p>
            <a:pPr>
              <a:buNone/>
            </a:pPr>
            <a:endParaRPr lang="en-US" dirty="0"/>
          </a:p>
          <a:p>
            <a:r>
              <a:rPr lang="en-US" dirty="0" smtClean="0"/>
              <a:t>Longitudinal Waves</a:t>
            </a:r>
            <a:endParaRPr lang="en-US" dirty="0"/>
          </a:p>
        </p:txBody>
      </p:sp>
      <p:sp>
        <p:nvSpPr>
          <p:cNvPr id="12" name="TextBox 11"/>
          <p:cNvSpPr txBox="1"/>
          <p:nvPr/>
        </p:nvSpPr>
        <p:spPr>
          <a:xfrm>
            <a:off x="457200" y="6474502"/>
            <a:ext cx="3505200" cy="246221"/>
          </a:xfrm>
          <a:prstGeom prst="rect">
            <a:avLst/>
          </a:prstGeom>
          <a:noFill/>
        </p:spPr>
        <p:txBody>
          <a:bodyPr wrap="square" rtlCol="0">
            <a:spAutoFit/>
          </a:bodyPr>
          <a:lstStyle/>
          <a:p>
            <a:r>
              <a:rPr lang="en-US" sz="1000" dirty="0" smtClean="0"/>
              <a:t>Images from NASA; stargazers.gsfc.nasa.gov</a:t>
            </a:r>
            <a:endParaRPr lang="en-US" sz="1000" dirty="0"/>
          </a:p>
        </p:txBody>
      </p:sp>
      <p:pic>
        <p:nvPicPr>
          <p:cNvPr id="1026" name="Picture 2"/>
          <p:cNvPicPr>
            <a:picLocks noChangeAspect="1" noChangeArrowheads="1"/>
          </p:cNvPicPr>
          <p:nvPr/>
        </p:nvPicPr>
        <p:blipFill>
          <a:blip r:embed="rId3" cstate="print"/>
          <a:srcRect t="37593" b="24815"/>
          <a:stretch>
            <a:fillRect/>
          </a:stretch>
        </p:blipFill>
        <p:spPr bwMode="auto">
          <a:xfrm>
            <a:off x="533400" y="1981200"/>
            <a:ext cx="7467600" cy="1936044"/>
          </a:xfrm>
          <a:prstGeom prst="rect">
            <a:avLst/>
          </a:prstGeom>
          <a:noFill/>
          <a:ln w="9525">
            <a:noFill/>
            <a:miter lim="800000"/>
            <a:headEnd/>
            <a:tailEnd/>
          </a:ln>
        </p:spPr>
      </p:pic>
      <p:pic>
        <p:nvPicPr>
          <p:cNvPr id="4" name="Picture 2"/>
          <p:cNvPicPr>
            <a:picLocks noChangeAspect="1" noChangeArrowheads="1"/>
          </p:cNvPicPr>
          <p:nvPr/>
        </p:nvPicPr>
        <p:blipFill>
          <a:blip r:embed="rId4" cstate="print"/>
          <a:srcRect t="32274" b="16086"/>
          <a:stretch>
            <a:fillRect/>
          </a:stretch>
        </p:blipFill>
        <p:spPr bwMode="auto">
          <a:xfrm>
            <a:off x="457200" y="4495800"/>
            <a:ext cx="7543800" cy="197870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1061</TotalTime>
  <Words>1631</Words>
  <Application>Microsoft Office PowerPoint</Application>
  <PresentationFormat>On-screen Show (4:3)</PresentationFormat>
  <Paragraphs>156</Paragraphs>
  <Slides>22</Slides>
  <Notes>17</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Office Theme</vt:lpstr>
      <vt:lpstr>Wave and MOSAIC Basics</vt:lpstr>
      <vt:lpstr>MOSAIC Background</vt:lpstr>
      <vt:lpstr>Layers of Atmosphere</vt:lpstr>
      <vt:lpstr>Ozone</vt:lpstr>
      <vt:lpstr>How is the Ozone detected?</vt:lpstr>
      <vt:lpstr>MOSAIC Ozone detection system</vt:lpstr>
      <vt:lpstr>What is a Wave?</vt:lpstr>
      <vt:lpstr>Simple Harmonic Motion</vt:lpstr>
      <vt:lpstr>Two Types of Waves</vt:lpstr>
      <vt:lpstr>Two Types of Waves</vt:lpstr>
      <vt:lpstr>Transverse Waves: Crests, Troughs, Wavelength</vt:lpstr>
      <vt:lpstr>Longitudinal Waves: Compressions, Rarefactions, Wavelength</vt:lpstr>
      <vt:lpstr>Amplitude</vt:lpstr>
      <vt:lpstr>Frequency and Period</vt:lpstr>
      <vt:lpstr>Wave Speed</vt:lpstr>
      <vt:lpstr>Changing Wave Speed</vt:lpstr>
      <vt:lpstr>Changing Media</vt:lpstr>
      <vt:lpstr>MOSAIC Wave Speed</vt:lpstr>
      <vt:lpstr>Two (More) Types of Waves</vt:lpstr>
      <vt:lpstr>In Space…</vt:lpstr>
      <vt:lpstr>Mechanical Waves</vt:lpstr>
      <vt:lpstr>Electromagnetic Waves</vt:lpstr>
    </vt:vector>
  </TitlesOfParts>
  <Company>Haystack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Wave and MOSAIC Basics</dc:title>
  <dc:creator>cclements</dc:creator>
  <cp:lastModifiedBy>skmay</cp:lastModifiedBy>
  <cp:revision>98</cp:revision>
  <cp:lastPrinted>2011-08-05T18:46:23Z</cp:lastPrinted>
  <dcterms:created xsi:type="dcterms:W3CDTF">2010-07-12T11:53:21Z</dcterms:created>
  <dcterms:modified xsi:type="dcterms:W3CDTF">2011-08-05T18:59:26Z</dcterms:modified>
</cp:coreProperties>
</file>