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9"/>
  </p:handoutMasterIdLst>
  <p:sldIdLst>
    <p:sldId id="256" r:id="rId2"/>
    <p:sldId id="294" r:id="rId3"/>
    <p:sldId id="293"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8" r:id="rId25"/>
    <p:sldId id="295"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6" r:id="rId41"/>
    <p:sldId id="297" r:id="rId42"/>
    <p:sldId id="298" r:id="rId43"/>
    <p:sldId id="299" r:id="rId44"/>
    <p:sldId id="300" r:id="rId45"/>
    <p:sldId id="301" r:id="rId46"/>
    <p:sldId id="302" r:id="rId47"/>
    <p:sldId id="303" r:id="rId48"/>
  </p:sldIdLst>
  <p:sldSz cx="9144000" cy="6858000" type="screen4x3"/>
  <p:notesSz cx="69342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96" autoAdjust="0"/>
    <p:restoredTop sz="94660"/>
  </p:normalViewPr>
  <p:slideViewPr>
    <p:cSldViewPr>
      <p:cViewPr varScale="1">
        <p:scale>
          <a:sx n="70" d="100"/>
          <a:sy n="70" d="100"/>
        </p:scale>
        <p:origin x="-480" y="-90"/>
      </p:cViewPr>
      <p:guideLst>
        <p:guide orient="horz" pos="2160"/>
        <p:guide pos="2880"/>
      </p:guideLst>
    </p:cSldViewPr>
  </p:slideViewPr>
  <p:notesTextViewPr>
    <p:cViewPr>
      <p:scale>
        <a:sx n="100" d="100"/>
        <a:sy n="100" d="100"/>
      </p:scale>
      <p:origin x="0" y="0"/>
    </p:cViewPr>
  </p:notesTextViewPr>
  <p:notesViewPr>
    <p:cSldViewPr>
      <p:cViewPr varScale="1">
        <p:scale>
          <a:sx n="81" d="100"/>
          <a:sy n="81" d="100"/>
        </p:scale>
        <p:origin x="-2064" y="-102"/>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03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0375"/>
          </a:xfrm>
          <a:prstGeom prst="rect">
            <a:avLst/>
          </a:prstGeom>
        </p:spPr>
        <p:txBody>
          <a:bodyPr vert="horz" lIns="91440" tIns="45720" rIns="91440" bIns="45720" rtlCol="0"/>
          <a:lstStyle>
            <a:lvl1pPr algn="r">
              <a:defRPr sz="1200"/>
            </a:lvl1pPr>
          </a:lstStyle>
          <a:p>
            <a:endParaRPr lang="en-US" dirty="0"/>
          </a:p>
        </p:txBody>
      </p:sp>
      <p:sp>
        <p:nvSpPr>
          <p:cNvPr id="4" name="Footer Placeholder 3"/>
          <p:cNvSpPr>
            <a:spLocks noGrp="1"/>
          </p:cNvSpPr>
          <p:nvPr>
            <p:ph type="ftr" sz="quarter" idx="2"/>
          </p:nvPr>
        </p:nvSpPr>
        <p:spPr>
          <a:xfrm>
            <a:off x="0" y="8758238"/>
            <a:ext cx="3005138" cy="4603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758238"/>
            <a:ext cx="3005138" cy="460375"/>
          </a:xfrm>
          <a:prstGeom prst="rect">
            <a:avLst/>
          </a:prstGeom>
        </p:spPr>
        <p:txBody>
          <a:bodyPr vert="horz" lIns="91440" tIns="45720" rIns="91440" bIns="45720" rtlCol="0" anchor="b"/>
          <a:lstStyle>
            <a:lvl1pPr algn="r">
              <a:defRPr sz="1200"/>
            </a:lvl1pPr>
          </a:lstStyle>
          <a:p>
            <a:fld id="{7AC398D3-A02C-441D-ABCB-CE91127474C5}" type="slidenum">
              <a:rPr lang="en-US" smtClean="0"/>
              <a:pPr/>
              <a:t>‹#›</a:t>
            </a:fld>
            <a:endParaRPr lang="en-US"/>
          </a:p>
        </p:txBody>
      </p:sp>
    </p:spTree>
    <p:extLst>
      <p:ext uri="{BB962C8B-B14F-4D97-AF65-F5344CB8AC3E}">
        <p14:creationId xmlns:p14="http://schemas.microsoft.com/office/powerpoint/2010/main" val="416285730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7A608DD-E91E-47B0-B6A7-D0EF34AEDD6B}" type="datetimeFigureOut">
              <a:rPr lang="en-US" smtClean="0"/>
              <a:pPr/>
              <a:t>8/10/2011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84F1E-A5BB-4ADD-85A1-57FD0B75EF3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A608DD-E91E-47B0-B6A7-D0EF34AEDD6B}" type="datetimeFigureOut">
              <a:rPr lang="en-US" smtClean="0"/>
              <a:pPr/>
              <a:t>8/10/2011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84F1E-A5BB-4ADD-85A1-57FD0B75EF3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A608DD-E91E-47B0-B6A7-D0EF34AEDD6B}" type="datetimeFigureOut">
              <a:rPr lang="en-US" smtClean="0"/>
              <a:pPr/>
              <a:t>8/10/2011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84F1E-A5BB-4ADD-85A1-57FD0B75EF3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7A608DD-E91E-47B0-B6A7-D0EF34AEDD6B}" type="datetimeFigureOut">
              <a:rPr lang="en-US" smtClean="0"/>
              <a:pPr/>
              <a:t>8/10/2011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84F1E-A5BB-4ADD-85A1-57FD0B75EF3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A608DD-E91E-47B0-B6A7-D0EF34AEDD6B}" type="datetimeFigureOut">
              <a:rPr lang="en-US" smtClean="0"/>
              <a:pPr/>
              <a:t>8/10/2011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384F1E-A5BB-4ADD-85A1-57FD0B75EF3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7A608DD-E91E-47B0-B6A7-D0EF34AEDD6B}" type="datetimeFigureOut">
              <a:rPr lang="en-US" smtClean="0"/>
              <a:pPr/>
              <a:t>8/10/2011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384F1E-A5BB-4ADD-85A1-57FD0B75EF3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7A608DD-E91E-47B0-B6A7-D0EF34AEDD6B}" type="datetimeFigureOut">
              <a:rPr lang="en-US" smtClean="0"/>
              <a:pPr/>
              <a:t>8/10/2011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384F1E-A5BB-4ADD-85A1-57FD0B75EF3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A608DD-E91E-47B0-B6A7-D0EF34AEDD6B}" type="datetimeFigureOut">
              <a:rPr lang="en-US" smtClean="0"/>
              <a:pPr/>
              <a:t>8/10/2011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384F1E-A5BB-4ADD-85A1-57FD0B75EF3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A608DD-E91E-47B0-B6A7-D0EF34AEDD6B}" type="datetimeFigureOut">
              <a:rPr lang="en-US" smtClean="0"/>
              <a:pPr/>
              <a:t>8/10/2011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384F1E-A5BB-4ADD-85A1-57FD0B75EF3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A608DD-E91E-47B0-B6A7-D0EF34AEDD6B}" type="datetimeFigureOut">
              <a:rPr lang="en-US" smtClean="0"/>
              <a:pPr/>
              <a:t>8/10/2011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384F1E-A5BB-4ADD-85A1-57FD0B75EF3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A608DD-E91E-47B0-B6A7-D0EF34AEDD6B}" type="datetimeFigureOut">
              <a:rPr lang="en-US" smtClean="0"/>
              <a:pPr/>
              <a:t>8/10/2011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384F1E-A5BB-4ADD-85A1-57FD0B75EF3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A608DD-E91E-47B0-B6A7-D0EF34AEDD6B}" type="datetimeFigureOut">
              <a:rPr lang="en-US" smtClean="0"/>
              <a:pPr/>
              <a:t>8/10/2011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84F1E-A5BB-4ADD-85A1-57FD0B75EF3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ALL MOSAIC MONTHS LABELLED</a:t>
            </a:r>
            <a:endParaRPr lang="en-US" dirty="0"/>
          </a:p>
        </p:txBody>
      </p:sp>
      <p:sp>
        <p:nvSpPr>
          <p:cNvPr id="3" name="Subtitle 2"/>
          <p:cNvSpPr>
            <a:spLocks noGrp="1"/>
          </p:cNvSpPr>
          <p:nvPr>
            <p:ph type="subTitle" idx="1"/>
          </p:nvPr>
        </p:nvSpPr>
        <p:spPr/>
        <p:txBody>
          <a:bodyPr/>
          <a:lstStyle/>
          <a:p>
            <a:r>
              <a:rPr lang="en-US" dirty="0" smtClean="0"/>
              <a:t>(as of </a:t>
            </a:r>
            <a:fld id="{25E7B266-5C80-4054-B223-FC324A42149B}" type="datetime4">
              <a:rPr lang="en-US" smtClean="0"/>
              <a:t>August 10, 2011</a:t>
            </a:fld>
            <a:r>
              <a:rPr lang="en-US" dirty="0" smtClean="0"/>
              <a: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Jul 2008</a:t>
            </a:r>
            <a:endParaRPr lang="en-US" dirty="0"/>
          </a:p>
        </p:txBody>
      </p:sp>
      <p:pic>
        <p:nvPicPr>
          <p:cNvPr id="7170" name="Picture 2"/>
          <p:cNvPicPr>
            <a:picLocks noGrp="1" noChangeAspect="1" noChangeArrowheads="1"/>
          </p:cNvPicPr>
          <p:nvPr>
            <p:ph idx="1"/>
          </p:nvPr>
        </p:nvPicPr>
        <p:blipFill>
          <a:blip r:embed="rId2" cstate="print"/>
          <a:srcRect/>
          <a:stretch>
            <a:fillRect/>
          </a:stretch>
        </p:blipFill>
        <p:spPr bwMode="auto">
          <a:xfrm>
            <a:off x="603746" y="1799689"/>
            <a:ext cx="7936508" cy="4126984"/>
          </a:xfrm>
          <a:prstGeom prst="rect">
            <a:avLst/>
          </a:prstGeom>
          <a:noFill/>
          <a:ln w="9525">
            <a:noFill/>
            <a:miter lim="800000"/>
            <a:headEnd/>
            <a:tailEnd/>
          </a:ln>
        </p:spPr>
      </p:pic>
      <p:cxnSp>
        <p:nvCxnSpPr>
          <p:cNvPr id="5" name="Straight Arrow Connector 4"/>
          <p:cNvCxnSpPr/>
          <p:nvPr/>
        </p:nvCxnSpPr>
        <p:spPr>
          <a:xfrm rot="16200000" flipH="1">
            <a:off x="5181600" y="3276600"/>
            <a:ext cx="685800" cy="228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610100" y="2387318"/>
            <a:ext cx="1600200" cy="584775"/>
          </a:xfrm>
          <a:prstGeom prst="rect">
            <a:avLst/>
          </a:prstGeom>
          <a:noFill/>
        </p:spPr>
        <p:txBody>
          <a:bodyPr wrap="square" rtlCol="0">
            <a:spAutoFit/>
          </a:bodyPr>
          <a:lstStyle/>
          <a:p>
            <a:r>
              <a:rPr lang="en-US" sz="1600" dirty="0" smtClean="0"/>
              <a:t> M- South Delta </a:t>
            </a:r>
            <a:r>
              <a:rPr lang="en-US" sz="1600" dirty="0" err="1" smtClean="0"/>
              <a:t>Aquarids</a:t>
            </a:r>
            <a:r>
              <a:rPr lang="en-US" sz="1600" dirty="0" smtClean="0"/>
              <a:t> (209)</a:t>
            </a:r>
            <a:endParaRPr lang="en-US"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Aug 2008</a:t>
            </a:r>
            <a:endParaRPr lang="en-US" dirty="0"/>
          </a:p>
        </p:txBody>
      </p:sp>
      <p:pic>
        <p:nvPicPr>
          <p:cNvPr id="8194" name="Picture 2"/>
          <p:cNvPicPr>
            <a:picLocks noGrp="1" noChangeAspect="1" noChangeArrowheads="1"/>
          </p:cNvPicPr>
          <p:nvPr>
            <p:ph idx="1"/>
          </p:nvPr>
        </p:nvPicPr>
        <p:blipFill>
          <a:blip r:embed="rId2" cstate="print"/>
          <a:srcRect/>
          <a:stretch>
            <a:fillRect/>
          </a:stretch>
        </p:blipFill>
        <p:spPr bwMode="auto">
          <a:xfrm>
            <a:off x="457200" y="1834051"/>
            <a:ext cx="8229600" cy="4058261"/>
          </a:xfrm>
          <a:prstGeom prst="rect">
            <a:avLst/>
          </a:prstGeom>
          <a:noFill/>
          <a:ln w="9525">
            <a:noFill/>
            <a:miter lim="800000"/>
            <a:headEnd/>
            <a:tailEnd/>
          </a:ln>
        </p:spPr>
      </p:pic>
      <p:cxnSp>
        <p:nvCxnSpPr>
          <p:cNvPr id="5" name="Straight Arrow Connector 4"/>
          <p:cNvCxnSpPr/>
          <p:nvPr/>
        </p:nvCxnSpPr>
        <p:spPr>
          <a:xfrm rot="5400000">
            <a:off x="2591594" y="3275806"/>
            <a:ext cx="6096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286000" y="2633246"/>
            <a:ext cx="1676400" cy="338554"/>
          </a:xfrm>
          <a:prstGeom prst="rect">
            <a:avLst/>
          </a:prstGeom>
          <a:noFill/>
        </p:spPr>
        <p:txBody>
          <a:bodyPr wrap="square" rtlCol="0">
            <a:spAutoFit/>
          </a:bodyPr>
          <a:lstStyle/>
          <a:p>
            <a:r>
              <a:rPr lang="en-US" sz="1600" dirty="0" smtClean="0"/>
              <a:t>M - </a:t>
            </a:r>
            <a:r>
              <a:rPr lang="en-US" sz="1600" dirty="0" err="1" smtClean="0"/>
              <a:t>Perseids</a:t>
            </a:r>
            <a:r>
              <a:rPr lang="en-US" sz="1600" dirty="0" smtClean="0"/>
              <a:t>(225)</a:t>
            </a:r>
            <a:endParaRPr lang="en-US" sz="1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 2008</a:t>
            </a:r>
            <a:endParaRPr lang="en-US" dirty="0"/>
          </a:p>
        </p:txBody>
      </p:sp>
      <p:pic>
        <p:nvPicPr>
          <p:cNvPr id="9218" name="Picture 2"/>
          <p:cNvPicPr>
            <a:picLocks noGrp="1" noChangeAspect="1" noChangeArrowheads="1"/>
          </p:cNvPicPr>
          <p:nvPr>
            <p:ph idx="1"/>
          </p:nvPr>
        </p:nvPicPr>
        <p:blipFill>
          <a:blip r:embed="rId2" cstate="print"/>
          <a:srcRect/>
          <a:stretch>
            <a:fillRect/>
          </a:stretch>
        </p:blipFill>
        <p:spPr bwMode="auto">
          <a:xfrm>
            <a:off x="584698" y="1723499"/>
            <a:ext cx="7974604" cy="427936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Oct 2008</a:t>
            </a:r>
            <a:endParaRPr lang="en-US" dirty="0"/>
          </a:p>
        </p:txBody>
      </p:sp>
      <p:pic>
        <p:nvPicPr>
          <p:cNvPr id="10242" name="Picture 2"/>
          <p:cNvPicPr>
            <a:picLocks noGrp="1" noChangeAspect="1" noChangeArrowheads="1"/>
          </p:cNvPicPr>
          <p:nvPr>
            <p:ph idx="1"/>
          </p:nvPr>
        </p:nvPicPr>
        <p:blipFill>
          <a:blip r:embed="rId2" cstate="print"/>
          <a:srcRect/>
          <a:stretch>
            <a:fillRect/>
          </a:stretch>
        </p:blipFill>
        <p:spPr bwMode="auto">
          <a:xfrm>
            <a:off x="610095" y="1920324"/>
            <a:ext cx="7923810" cy="3885715"/>
          </a:xfrm>
          <a:prstGeom prst="rect">
            <a:avLst/>
          </a:prstGeom>
          <a:noFill/>
          <a:ln w="9525">
            <a:noFill/>
            <a:miter lim="800000"/>
            <a:headEnd/>
            <a:tailEnd/>
          </a:ln>
        </p:spPr>
      </p:pic>
      <p:sp>
        <p:nvSpPr>
          <p:cNvPr id="4" name="TextBox 3"/>
          <p:cNvSpPr txBox="1"/>
          <p:nvPr/>
        </p:nvSpPr>
        <p:spPr>
          <a:xfrm>
            <a:off x="3810000" y="1676400"/>
            <a:ext cx="1371600" cy="338554"/>
          </a:xfrm>
          <a:prstGeom prst="rect">
            <a:avLst/>
          </a:prstGeom>
          <a:noFill/>
        </p:spPr>
        <p:txBody>
          <a:bodyPr wrap="square" rtlCol="0">
            <a:spAutoFit/>
          </a:bodyPr>
          <a:lstStyle/>
          <a:p>
            <a:r>
              <a:rPr lang="en-US" sz="1600" dirty="0" smtClean="0"/>
              <a:t>R- IBEX (293)</a:t>
            </a:r>
            <a:endParaRPr lang="en-US" sz="1600" dirty="0"/>
          </a:p>
        </p:txBody>
      </p:sp>
      <p:cxnSp>
        <p:nvCxnSpPr>
          <p:cNvPr id="6" name="Straight Arrow Connector 5"/>
          <p:cNvCxnSpPr>
            <a:stCxn id="10242" idx="0"/>
          </p:cNvCxnSpPr>
          <p:nvPr/>
        </p:nvCxnSpPr>
        <p:spPr>
          <a:xfrm rot="16200000" flipH="1" flipV="1">
            <a:off x="4046262" y="2293662"/>
            <a:ext cx="899076" cy="152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724400" y="2057400"/>
            <a:ext cx="1752600" cy="338554"/>
          </a:xfrm>
          <a:prstGeom prst="rect">
            <a:avLst/>
          </a:prstGeom>
          <a:noFill/>
        </p:spPr>
        <p:txBody>
          <a:bodyPr wrap="square" rtlCol="0">
            <a:spAutoFit/>
          </a:bodyPr>
          <a:lstStyle/>
          <a:p>
            <a:r>
              <a:rPr lang="en-US" sz="1600" dirty="0" smtClean="0"/>
              <a:t>M – </a:t>
            </a:r>
            <a:r>
              <a:rPr lang="en-US" sz="1600" dirty="0" err="1" smtClean="0"/>
              <a:t>Orionids</a:t>
            </a:r>
            <a:r>
              <a:rPr lang="en-US" sz="1600" dirty="0" smtClean="0"/>
              <a:t> (294)</a:t>
            </a:r>
            <a:endParaRPr lang="en-US" sz="1600" dirty="0"/>
          </a:p>
        </p:txBody>
      </p:sp>
      <p:cxnSp>
        <p:nvCxnSpPr>
          <p:cNvPr id="9" name="Straight Arrow Connector 8"/>
          <p:cNvCxnSpPr/>
          <p:nvPr/>
        </p:nvCxnSpPr>
        <p:spPr>
          <a:xfrm rot="10800000" flipV="1">
            <a:off x="4648200" y="2438400"/>
            <a:ext cx="685800" cy="533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Nov 2008</a:t>
            </a:r>
            <a:endParaRPr lang="en-US" dirty="0"/>
          </a:p>
        </p:txBody>
      </p:sp>
      <p:pic>
        <p:nvPicPr>
          <p:cNvPr id="11266" name="Picture 2"/>
          <p:cNvPicPr>
            <a:picLocks noGrp="1" noChangeAspect="1" noChangeArrowheads="1"/>
          </p:cNvPicPr>
          <p:nvPr>
            <p:ph idx="1"/>
          </p:nvPr>
        </p:nvPicPr>
        <p:blipFill>
          <a:blip r:embed="rId2" cstate="print"/>
          <a:srcRect/>
          <a:stretch>
            <a:fillRect/>
          </a:stretch>
        </p:blipFill>
        <p:spPr bwMode="auto">
          <a:xfrm>
            <a:off x="457200" y="1865986"/>
            <a:ext cx="8229600" cy="4005879"/>
          </a:xfrm>
          <a:prstGeom prst="rect">
            <a:avLst/>
          </a:prstGeom>
          <a:noFill/>
          <a:ln w="9525">
            <a:noFill/>
            <a:miter lim="800000"/>
            <a:headEnd/>
            <a:tailEnd/>
          </a:ln>
        </p:spPr>
      </p:pic>
      <p:sp>
        <p:nvSpPr>
          <p:cNvPr id="5" name="TextBox 4"/>
          <p:cNvSpPr txBox="1"/>
          <p:nvPr/>
        </p:nvSpPr>
        <p:spPr>
          <a:xfrm>
            <a:off x="2743200" y="5410200"/>
            <a:ext cx="1371600" cy="584775"/>
          </a:xfrm>
          <a:prstGeom prst="rect">
            <a:avLst/>
          </a:prstGeom>
          <a:noFill/>
        </p:spPr>
        <p:txBody>
          <a:bodyPr wrap="square" rtlCol="0">
            <a:spAutoFit/>
          </a:bodyPr>
          <a:lstStyle/>
          <a:p>
            <a:r>
              <a:rPr lang="en-US" sz="1600" dirty="0" smtClean="0"/>
              <a:t>STS-126 (317) </a:t>
            </a:r>
          </a:p>
          <a:p>
            <a:r>
              <a:rPr lang="en-US" sz="1600" dirty="0" smtClean="0"/>
              <a:t>7:55 pm EDT</a:t>
            </a:r>
            <a:endParaRPr lang="en-US" sz="1600" dirty="0"/>
          </a:p>
        </p:txBody>
      </p:sp>
      <p:cxnSp>
        <p:nvCxnSpPr>
          <p:cNvPr id="7" name="Straight Arrow Connector 6"/>
          <p:cNvCxnSpPr/>
          <p:nvPr/>
        </p:nvCxnSpPr>
        <p:spPr>
          <a:xfrm flipV="1">
            <a:off x="3352006" y="4419600"/>
            <a:ext cx="0" cy="8389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352800" y="1947446"/>
            <a:ext cx="1905000" cy="338554"/>
          </a:xfrm>
          <a:prstGeom prst="rect">
            <a:avLst/>
          </a:prstGeom>
          <a:noFill/>
        </p:spPr>
        <p:txBody>
          <a:bodyPr wrap="square" rtlCol="0">
            <a:spAutoFit/>
          </a:bodyPr>
          <a:lstStyle/>
          <a:p>
            <a:r>
              <a:rPr lang="en-US" sz="1600" dirty="0" smtClean="0"/>
              <a:t>M- </a:t>
            </a:r>
            <a:r>
              <a:rPr lang="en-US" sz="1600" dirty="0" err="1" smtClean="0"/>
              <a:t>Leonids</a:t>
            </a:r>
            <a:r>
              <a:rPr lang="en-US" sz="1600" dirty="0" smtClean="0"/>
              <a:t>  (322)</a:t>
            </a:r>
            <a:endParaRPr lang="en-US" sz="1600" dirty="0"/>
          </a:p>
        </p:txBody>
      </p:sp>
      <p:cxnSp>
        <p:nvCxnSpPr>
          <p:cNvPr id="10" name="Straight Arrow Connector 9"/>
          <p:cNvCxnSpPr/>
          <p:nvPr/>
        </p:nvCxnSpPr>
        <p:spPr>
          <a:xfrm rot="5400000">
            <a:off x="3620294" y="2552700"/>
            <a:ext cx="685006" cy="1531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 2008</a:t>
            </a:r>
            <a:endParaRPr lang="en-US" dirty="0"/>
          </a:p>
        </p:txBody>
      </p:sp>
      <p:pic>
        <p:nvPicPr>
          <p:cNvPr id="12290" name="Picture 2"/>
          <p:cNvPicPr>
            <a:picLocks noGrp="1" noChangeAspect="1" noChangeArrowheads="1"/>
          </p:cNvPicPr>
          <p:nvPr>
            <p:ph idx="1"/>
          </p:nvPr>
        </p:nvPicPr>
        <p:blipFill>
          <a:blip r:embed="rId2" cstate="print"/>
          <a:srcRect/>
          <a:stretch>
            <a:fillRect/>
          </a:stretch>
        </p:blipFill>
        <p:spPr bwMode="auto">
          <a:xfrm>
            <a:off x="533904" y="1710800"/>
            <a:ext cx="8076191" cy="4304762"/>
          </a:xfrm>
          <a:prstGeom prst="rect">
            <a:avLst/>
          </a:prstGeom>
          <a:noFill/>
          <a:ln w="9525">
            <a:noFill/>
            <a:miter lim="800000"/>
            <a:headEnd/>
            <a:tailEnd/>
          </a:ln>
        </p:spPr>
      </p:pic>
      <p:cxnSp>
        <p:nvCxnSpPr>
          <p:cNvPr id="5" name="Straight Arrow Connector 4"/>
          <p:cNvCxnSpPr/>
          <p:nvPr/>
        </p:nvCxnSpPr>
        <p:spPr>
          <a:xfrm rot="5400000">
            <a:off x="2933700" y="2400300"/>
            <a:ext cx="9906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439592" y="1473834"/>
            <a:ext cx="1980405" cy="338554"/>
          </a:xfrm>
          <a:prstGeom prst="rect">
            <a:avLst/>
          </a:prstGeom>
          <a:noFill/>
        </p:spPr>
        <p:txBody>
          <a:bodyPr wrap="square" rtlCol="0">
            <a:spAutoFit/>
          </a:bodyPr>
          <a:lstStyle/>
          <a:p>
            <a:r>
              <a:rPr lang="en-US" sz="1600" dirty="0" smtClean="0"/>
              <a:t>M </a:t>
            </a:r>
            <a:r>
              <a:rPr lang="en-US" sz="1600" dirty="0" smtClean="0"/>
              <a:t>– </a:t>
            </a:r>
            <a:r>
              <a:rPr lang="en-US" sz="1600" dirty="0" err="1" smtClean="0"/>
              <a:t>Geminids</a:t>
            </a:r>
            <a:r>
              <a:rPr lang="en-US" sz="1600" dirty="0" smtClean="0"/>
              <a:t> (</a:t>
            </a:r>
            <a:r>
              <a:rPr lang="en-US" sz="1600" dirty="0" smtClean="0"/>
              <a:t>348)</a:t>
            </a:r>
            <a:endParaRPr lang="en-US" sz="1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Jan 2009</a:t>
            </a:r>
            <a:endParaRPr lang="en-US" dirty="0"/>
          </a:p>
        </p:txBody>
      </p:sp>
      <p:pic>
        <p:nvPicPr>
          <p:cNvPr id="13314" name="Picture 2"/>
          <p:cNvPicPr>
            <a:picLocks noGrp="1" noChangeAspect="1" noChangeArrowheads="1"/>
          </p:cNvPicPr>
          <p:nvPr>
            <p:ph idx="1"/>
          </p:nvPr>
        </p:nvPicPr>
        <p:blipFill>
          <a:blip r:embed="rId2" cstate="print"/>
          <a:srcRect/>
          <a:stretch>
            <a:fillRect/>
          </a:stretch>
        </p:blipFill>
        <p:spPr bwMode="auto">
          <a:xfrm>
            <a:off x="514857" y="1761594"/>
            <a:ext cx="8114286" cy="4203175"/>
          </a:xfrm>
          <a:prstGeom prst="rect">
            <a:avLst/>
          </a:prstGeom>
          <a:noFill/>
          <a:ln w="9525">
            <a:noFill/>
            <a:miter lim="800000"/>
            <a:headEnd/>
            <a:tailEnd/>
          </a:ln>
        </p:spPr>
      </p:pic>
      <p:cxnSp>
        <p:nvCxnSpPr>
          <p:cNvPr id="5" name="Straight Arrow Connector 4"/>
          <p:cNvCxnSpPr/>
          <p:nvPr/>
        </p:nvCxnSpPr>
        <p:spPr>
          <a:xfrm flipH="1">
            <a:off x="4953000" y="2971800"/>
            <a:ext cx="152400" cy="838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858603" y="2546866"/>
            <a:ext cx="1143000" cy="338554"/>
          </a:xfrm>
          <a:prstGeom prst="rect">
            <a:avLst/>
          </a:prstGeom>
          <a:noFill/>
        </p:spPr>
        <p:txBody>
          <a:bodyPr wrap="square" rtlCol="0">
            <a:spAutoFit/>
          </a:bodyPr>
          <a:lstStyle/>
          <a:p>
            <a:r>
              <a:rPr lang="en-US" sz="1600" dirty="0" smtClean="0"/>
              <a:t>SSW </a:t>
            </a:r>
            <a:r>
              <a:rPr lang="en-US" sz="1600" dirty="0"/>
              <a:t> </a:t>
            </a:r>
            <a:r>
              <a:rPr lang="en-US" sz="1600" dirty="0" smtClean="0"/>
              <a:t>(23</a:t>
            </a:r>
            <a:r>
              <a:rPr lang="en-US" sz="1600" dirty="0" smtClean="0"/>
              <a:t>)</a:t>
            </a:r>
            <a:endParaRPr lang="en-US" sz="1600" dirty="0"/>
          </a:p>
        </p:txBody>
      </p:sp>
      <p:sp>
        <p:nvSpPr>
          <p:cNvPr id="8" name="TextBox 7"/>
          <p:cNvSpPr txBox="1"/>
          <p:nvPr/>
        </p:nvSpPr>
        <p:spPr>
          <a:xfrm>
            <a:off x="876300" y="1600199"/>
            <a:ext cx="1600200" cy="584775"/>
          </a:xfrm>
          <a:prstGeom prst="rect">
            <a:avLst/>
          </a:prstGeom>
          <a:noFill/>
        </p:spPr>
        <p:txBody>
          <a:bodyPr wrap="square" rtlCol="0">
            <a:spAutoFit/>
          </a:bodyPr>
          <a:lstStyle/>
          <a:p>
            <a:r>
              <a:rPr lang="en-US" sz="1600" dirty="0" smtClean="0"/>
              <a:t>M </a:t>
            </a:r>
            <a:r>
              <a:rPr lang="en-US" sz="1600" dirty="0" smtClean="0"/>
              <a:t>– </a:t>
            </a:r>
            <a:r>
              <a:rPr lang="en-US" sz="1600" dirty="0" err="1" smtClean="0"/>
              <a:t>Quadrantids</a:t>
            </a:r>
            <a:r>
              <a:rPr lang="en-US" sz="1600" dirty="0" smtClean="0"/>
              <a:t> (</a:t>
            </a:r>
            <a:r>
              <a:rPr lang="en-US" sz="1600" dirty="0" smtClean="0"/>
              <a:t>3)</a:t>
            </a:r>
            <a:endParaRPr lang="en-US" sz="1600" dirty="0"/>
          </a:p>
        </p:txBody>
      </p:sp>
      <p:cxnSp>
        <p:nvCxnSpPr>
          <p:cNvPr id="10" name="Straight Arrow Connector 9"/>
          <p:cNvCxnSpPr/>
          <p:nvPr/>
        </p:nvCxnSpPr>
        <p:spPr>
          <a:xfrm>
            <a:off x="1676400" y="2184975"/>
            <a:ext cx="0" cy="14726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133299" y="2716143"/>
            <a:ext cx="1752600" cy="584775"/>
          </a:xfrm>
          <a:prstGeom prst="rect">
            <a:avLst/>
          </a:prstGeom>
          <a:noFill/>
        </p:spPr>
        <p:txBody>
          <a:bodyPr wrap="square" rtlCol="0">
            <a:spAutoFit/>
          </a:bodyPr>
          <a:lstStyle/>
          <a:p>
            <a:r>
              <a:rPr lang="en-US" sz="1600" dirty="0" smtClean="0"/>
              <a:t>R – NROL-26 (17)</a:t>
            </a:r>
          </a:p>
          <a:p>
            <a:r>
              <a:rPr lang="en-US" sz="1600" dirty="0" smtClean="0"/>
              <a:t>9:47 pm</a:t>
            </a:r>
            <a:endParaRPr lang="en-US" sz="1600" dirty="0"/>
          </a:p>
        </p:txBody>
      </p:sp>
      <p:cxnSp>
        <p:nvCxnSpPr>
          <p:cNvPr id="7" name="Straight Arrow Connector 6"/>
          <p:cNvCxnSpPr/>
          <p:nvPr/>
        </p:nvCxnSpPr>
        <p:spPr>
          <a:xfrm>
            <a:off x="3886200" y="3283338"/>
            <a:ext cx="76200" cy="2218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Feb 2009</a:t>
            </a:r>
            <a:endParaRPr lang="en-US" dirty="0"/>
          </a:p>
        </p:txBody>
      </p:sp>
      <p:pic>
        <p:nvPicPr>
          <p:cNvPr id="14338" name="Picture 2"/>
          <p:cNvPicPr>
            <a:picLocks noGrp="1" noChangeAspect="1" noChangeArrowheads="1"/>
          </p:cNvPicPr>
          <p:nvPr>
            <p:ph idx="1"/>
          </p:nvPr>
        </p:nvPicPr>
        <p:blipFill>
          <a:blip r:embed="rId2" cstate="print"/>
          <a:srcRect/>
          <a:stretch>
            <a:fillRect/>
          </a:stretch>
        </p:blipFill>
        <p:spPr bwMode="auto">
          <a:xfrm>
            <a:off x="483111" y="1647308"/>
            <a:ext cx="8177778" cy="4431746"/>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 2009</a:t>
            </a:r>
            <a:endParaRPr lang="en-US" dirty="0"/>
          </a:p>
        </p:txBody>
      </p:sp>
      <p:pic>
        <p:nvPicPr>
          <p:cNvPr id="15362" name="Picture 2"/>
          <p:cNvPicPr>
            <a:picLocks noGrp="1" noChangeAspect="1" noChangeArrowheads="1"/>
          </p:cNvPicPr>
          <p:nvPr>
            <p:ph idx="1"/>
          </p:nvPr>
        </p:nvPicPr>
        <p:blipFill>
          <a:blip r:embed="rId2" cstate="print"/>
          <a:srcRect/>
          <a:stretch>
            <a:fillRect/>
          </a:stretch>
        </p:blipFill>
        <p:spPr bwMode="auto">
          <a:xfrm>
            <a:off x="489460" y="1679054"/>
            <a:ext cx="8165080" cy="4368254"/>
          </a:xfrm>
          <a:prstGeom prst="rect">
            <a:avLst/>
          </a:prstGeom>
          <a:noFill/>
          <a:ln w="9525">
            <a:noFill/>
            <a:miter lim="800000"/>
            <a:headEnd/>
            <a:tailEnd/>
          </a:ln>
        </p:spPr>
      </p:pic>
      <p:sp>
        <p:nvSpPr>
          <p:cNvPr id="4" name="TextBox 3"/>
          <p:cNvSpPr txBox="1"/>
          <p:nvPr/>
        </p:nvSpPr>
        <p:spPr>
          <a:xfrm>
            <a:off x="1828800" y="2514600"/>
            <a:ext cx="1371600" cy="584775"/>
          </a:xfrm>
          <a:prstGeom prst="rect">
            <a:avLst/>
          </a:prstGeom>
          <a:noFill/>
        </p:spPr>
        <p:txBody>
          <a:bodyPr wrap="square" rtlCol="0">
            <a:spAutoFit/>
          </a:bodyPr>
          <a:lstStyle/>
          <a:p>
            <a:r>
              <a:rPr lang="en-US" sz="1600" dirty="0" smtClean="0"/>
              <a:t>R-</a:t>
            </a:r>
            <a:r>
              <a:rPr lang="en-US" sz="1600" dirty="0" err="1" smtClean="0"/>
              <a:t>Kepler</a:t>
            </a:r>
            <a:r>
              <a:rPr lang="en-US" sz="1600" dirty="0" smtClean="0"/>
              <a:t> (65)</a:t>
            </a:r>
          </a:p>
          <a:p>
            <a:r>
              <a:rPr lang="en-US" sz="1600" dirty="0" smtClean="0"/>
              <a:t>10:49 pm</a:t>
            </a:r>
            <a:endParaRPr lang="en-US" sz="1600" dirty="0"/>
          </a:p>
        </p:txBody>
      </p:sp>
      <p:cxnSp>
        <p:nvCxnSpPr>
          <p:cNvPr id="6" name="Straight Arrow Connector 5"/>
          <p:cNvCxnSpPr/>
          <p:nvPr/>
        </p:nvCxnSpPr>
        <p:spPr>
          <a:xfrm rot="5400000">
            <a:off x="2057400" y="3124200"/>
            <a:ext cx="304800" cy="152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886200" y="2238233"/>
            <a:ext cx="1371600" cy="584775"/>
          </a:xfrm>
          <a:prstGeom prst="rect">
            <a:avLst/>
          </a:prstGeom>
          <a:noFill/>
        </p:spPr>
        <p:txBody>
          <a:bodyPr wrap="square" rtlCol="0">
            <a:spAutoFit/>
          </a:bodyPr>
          <a:lstStyle/>
          <a:p>
            <a:r>
              <a:rPr lang="en-US" sz="1600" dirty="0" smtClean="0"/>
              <a:t>STS-119 (75)</a:t>
            </a:r>
          </a:p>
          <a:p>
            <a:r>
              <a:rPr lang="en-US" sz="1600" dirty="0" smtClean="0"/>
              <a:t>7:43 pm</a:t>
            </a:r>
            <a:endParaRPr lang="en-US" sz="1600" dirty="0"/>
          </a:p>
        </p:txBody>
      </p:sp>
      <p:cxnSp>
        <p:nvCxnSpPr>
          <p:cNvPr id="9" name="Straight Arrow Connector 8"/>
          <p:cNvCxnSpPr/>
          <p:nvPr/>
        </p:nvCxnSpPr>
        <p:spPr>
          <a:xfrm rot="5400000">
            <a:off x="4076700" y="2781300"/>
            <a:ext cx="381000" cy="304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029200" y="1670518"/>
            <a:ext cx="1676400" cy="584775"/>
          </a:xfrm>
          <a:prstGeom prst="rect">
            <a:avLst/>
          </a:prstGeom>
          <a:noFill/>
        </p:spPr>
        <p:txBody>
          <a:bodyPr wrap="square" rtlCol="0">
            <a:spAutoFit/>
          </a:bodyPr>
          <a:lstStyle/>
          <a:p>
            <a:r>
              <a:rPr lang="en-US" sz="1600" dirty="0" smtClean="0"/>
              <a:t>R- GPS 2R-20 (83)</a:t>
            </a:r>
          </a:p>
          <a:p>
            <a:r>
              <a:rPr lang="en-US" sz="1600" dirty="0" smtClean="0"/>
              <a:t>4:34 am</a:t>
            </a:r>
            <a:endParaRPr lang="en-US" sz="1600" dirty="0"/>
          </a:p>
        </p:txBody>
      </p:sp>
      <p:cxnSp>
        <p:nvCxnSpPr>
          <p:cNvPr id="12" name="Straight Arrow Connector 11"/>
          <p:cNvCxnSpPr/>
          <p:nvPr/>
        </p:nvCxnSpPr>
        <p:spPr>
          <a:xfrm rot="5400000">
            <a:off x="5219700" y="2400300"/>
            <a:ext cx="609600" cy="228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Apr 2009</a:t>
            </a:r>
            <a:endParaRPr lang="en-US" dirty="0"/>
          </a:p>
        </p:txBody>
      </p:sp>
      <p:pic>
        <p:nvPicPr>
          <p:cNvPr id="16386" name="Picture 2"/>
          <p:cNvPicPr>
            <a:picLocks noGrp="1" noChangeAspect="1" noChangeArrowheads="1"/>
          </p:cNvPicPr>
          <p:nvPr>
            <p:ph idx="1"/>
          </p:nvPr>
        </p:nvPicPr>
        <p:blipFill>
          <a:blip r:embed="rId2" cstate="print"/>
          <a:srcRect/>
          <a:stretch>
            <a:fillRect/>
          </a:stretch>
        </p:blipFill>
        <p:spPr bwMode="auto">
          <a:xfrm>
            <a:off x="629142" y="1742546"/>
            <a:ext cx="7885715" cy="4241270"/>
          </a:xfrm>
          <a:prstGeom prst="rect">
            <a:avLst/>
          </a:prstGeom>
          <a:noFill/>
          <a:ln w="9525">
            <a:noFill/>
            <a:miter lim="800000"/>
            <a:headEnd/>
            <a:tailEnd/>
          </a:ln>
        </p:spPr>
      </p:pic>
      <p:sp>
        <p:nvSpPr>
          <p:cNvPr id="4" name="TextBox 3"/>
          <p:cNvSpPr txBox="1"/>
          <p:nvPr/>
        </p:nvSpPr>
        <p:spPr>
          <a:xfrm>
            <a:off x="4419600" y="2590800"/>
            <a:ext cx="1752600" cy="338554"/>
          </a:xfrm>
          <a:prstGeom prst="rect">
            <a:avLst/>
          </a:prstGeom>
          <a:noFill/>
        </p:spPr>
        <p:txBody>
          <a:bodyPr wrap="square" rtlCol="0">
            <a:spAutoFit/>
          </a:bodyPr>
          <a:lstStyle/>
          <a:p>
            <a:r>
              <a:rPr lang="en-US" sz="1600" dirty="0" smtClean="0"/>
              <a:t>M- </a:t>
            </a:r>
            <a:r>
              <a:rPr lang="en-US" sz="1600" dirty="0" err="1" smtClean="0"/>
              <a:t>Lyrids</a:t>
            </a:r>
            <a:r>
              <a:rPr lang="en-US" sz="1600" dirty="0" smtClean="0"/>
              <a:t> (111) </a:t>
            </a:r>
            <a:endParaRPr lang="en-US" sz="1600" dirty="0"/>
          </a:p>
        </p:txBody>
      </p:sp>
      <p:cxnSp>
        <p:nvCxnSpPr>
          <p:cNvPr id="6" name="Straight Arrow Connector 5"/>
          <p:cNvCxnSpPr/>
          <p:nvPr/>
        </p:nvCxnSpPr>
        <p:spPr>
          <a:xfrm rot="5400000">
            <a:off x="4495800" y="3352800"/>
            <a:ext cx="762000" cy="152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447800" y="2667000"/>
            <a:ext cx="1676400" cy="584775"/>
          </a:xfrm>
          <a:prstGeom prst="rect">
            <a:avLst/>
          </a:prstGeom>
          <a:noFill/>
        </p:spPr>
        <p:txBody>
          <a:bodyPr wrap="square" rtlCol="0">
            <a:spAutoFit/>
          </a:bodyPr>
          <a:lstStyle/>
          <a:p>
            <a:r>
              <a:rPr lang="en-US" sz="1600" dirty="0" smtClean="0"/>
              <a:t>R – WGS 2 (93)</a:t>
            </a:r>
          </a:p>
          <a:p>
            <a:r>
              <a:rPr lang="en-US" sz="1600" dirty="0" smtClean="0"/>
              <a:t>8:31 pm</a:t>
            </a:r>
            <a:endParaRPr lang="en-US" sz="1600" dirty="0"/>
          </a:p>
        </p:txBody>
      </p:sp>
      <p:cxnSp>
        <p:nvCxnSpPr>
          <p:cNvPr id="7" name="Straight Arrow Connector 6"/>
          <p:cNvCxnSpPr/>
          <p:nvPr/>
        </p:nvCxnSpPr>
        <p:spPr>
          <a:xfrm flipH="1">
            <a:off x="1752600" y="3200400"/>
            <a:ext cx="76200" cy="228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295400"/>
            <a:ext cx="8763000" cy="5410200"/>
          </a:xfrm>
        </p:spPr>
        <p:txBody>
          <a:bodyPr>
            <a:normAutofit fontScale="55000" lnSpcReduction="20000"/>
          </a:bodyPr>
          <a:lstStyle/>
          <a:p>
            <a:r>
              <a:rPr lang="en-US" dirty="0" smtClean="0"/>
              <a:t>The following shows the ozone concentration in the primary sensing area (mid-Atlantic region, off coast of US) for each month since MOSAIC started, with labels indicating local and global events which </a:t>
            </a:r>
            <a:r>
              <a:rPr lang="en-US" i="1" dirty="0" smtClean="0"/>
              <a:t>may</a:t>
            </a:r>
            <a:r>
              <a:rPr lang="en-US" dirty="0" smtClean="0"/>
              <a:t> affect the ozone in the area of interest. </a:t>
            </a:r>
          </a:p>
          <a:p>
            <a:r>
              <a:rPr lang="en-US" dirty="0" smtClean="0"/>
              <a:t>The Space Shuttle (STS) launch path came close to that of the monitored area.  Water vapor from the Space Shuttle may break down ozone, leading to lower levels of mesospheric ozone detected by MOSAIC.  More careful investigation is needed as space shuttle launches take place at a variety of times, and only the nighttime ozone concentration is being plotted in these graphs.  Wind direction may also have an effect on the impact.</a:t>
            </a:r>
          </a:p>
          <a:p>
            <a:r>
              <a:rPr lang="en-US" dirty="0" smtClean="0"/>
              <a:t>Rocket launches from Cape Canaveral, Florida (R) may have a similar effect. </a:t>
            </a:r>
          </a:p>
          <a:p>
            <a:r>
              <a:rPr lang="en-US" dirty="0" smtClean="0"/>
              <a:t>Shuttle and rocket launches are listed according to the (local, EST or EDT) date and time they occurred.</a:t>
            </a:r>
          </a:p>
          <a:p>
            <a:r>
              <a:rPr lang="en-US" dirty="0" smtClean="0"/>
              <a:t>Meteor showers (M) ionize the upper atmosphere.  They are listed on their peak day.</a:t>
            </a:r>
          </a:p>
          <a:p>
            <a:r>
              <a:rPr lang="en-US" dirty="0" smtClean="0"/>
              <a:t>Sudden stratospheric warming events (SSW) occur when the middle atmosphere suddenly heats up.  These events may occur over several days, but are listed on a peak day.</a:t>
            </a:r>
          </a:p>
          <a:p>
            <a:r>
              <a:rPr lang="en-US" dirty="0" smtClean="0"/>
              <a:t>Proton events (P) occur when the sun emits high energy particles (protons) that affect Earth’s atmosphere.  They are listed at the time the protons left the sun, which will generally be 2-3 days before the event reaches the Earth.  Check the archives of spaceweather.com for information on when the space weather affected Earth.</a:t>
            </a:r>
          </a:p>
        </p:txBody>
      </p:sp>
      <p:sp>
        <p:nvSpPr>
          <p:cNvPr id="2" name="Title 1"/>
          <p:cNvSpPr>
            <a:spLocks noGrp="1"/>
          </p:cNvSpPr>
          <p:nvPr>
            <p:ph type="title"/>
          </p:nvPr>
        </p:nvSpPr>
        <p:spPr/>
        <p:txBody>
          <a:bodyPr/>
          <a:lstStyle/>
          <a:p>
            <a:r>
              <a:rPr lang="en-US" dirty="0" smtClean="0"/>
              <a:t>About the Months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May 2009</a:t>
            </a:r>
            <a:endParaRPr lang="en-US" dirty="0"/>
          </a:p>
        </p:txBody>
      </p:sp>
      <p:pic>
        <p:nvPicPr>
          <p:cNvPr id="17410" name="Picture 2"/>
          <p:cNvPicPr>
            <a:picLocks noGrp="1" noChangeAspect="1" noChangeArrowheads="1"/>
          </p:cNvPicPr>
          <p:nvPr>
            <p:ph idx="1"/>
          </p:nvPr>
        </p:nvPicPr>
        <p:blipFill>
          <a:blip r:embed="rId2" cstate="print"/>
          <a:srcRect/>
          <a:stretch>
            <a:fillRect/>
          </a:stretch>
        </p:blipFill>
        <p:spPr bwMode="auto">
          <a:xfrm>
            <a:off x="610095" y="1729848"/>
            <a:ext cx="7923810" cy="4266667"/>
          </a:xfrm>
          <a:prstGeom prst="rect">
            <a:avLst/>
          </a:prstGeom>
          <a:noFill/>
          <a:ln w="9525">
            <a:noFill/>
            <a:miter lim="800000"/>
            <a:headEnd/>
            <a:tailEnd/>
          </a:ln>
        </p:spPr>
      </p:pic>
      <p:sp>
        <p:nvSpPr>
          <p:cNvPr id="4" name="TextBox 3"/>
          <p:cNvSpPr txBox="1"/>
          <p:nvPr/>
        </p:nvSpPr>
        <p:spPr>
          <a:xfrm>
            <a:off x="1733266" y="1828800"/>
            <a:ext cx="1752600" cy="584775"/>
          </a:xfrm>
          <a:prstGeom prst="rect">
            <a:avLst/>
          </a:prstGeom>
          <a:noFill/>
        </p:spPr>
        <p:txBody>
          <a:bodyPr wrap="square" rtlCol="0">
            <a:spAutoFit/>
          </a:bodyPr>
          <a:lstStyle/>
          <a:p>
            <a:r>
              <a:rPr lang="en-US" sz="1600" dirty="0" smtClean="0"/>
              <a:t>M-Eta </a:t>
            </a:r>
            <a:r>
              <a:rPr lang="en-US" sz="1600" dirty="0" err="1" smtClean="0"/>
              <a:t>Aquarids</a:t>
            </a:r>
            <a:r>
              <a:rPr lang="en-US" sz="1600" dirty="0" smtClean="0"/>
              <a:t> (126)</a:t>
            </a:r>
            <a:endParaRPr lang="en-US" sz="1600" dirty="0"/>
          </a:p>
        </p:txBody>
      </p:sp>
      <p:cxnSp>
        <p:nvCxnSpPr>
          <p:cNvPr id="6" name="Straight Arrow Connector 5"/>
          <p:cNvCxnSpPr/>
          <p:nvPr/>
        </p:nvCxnSpPr>
        <p:spPr>
          <a:xfrm flipH="1">
            <a:off x="2209800" y="2286000"/>
            <a:ext cx="76200" cy="1447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438400" y="4343400"/>
            <a:ext cx="1676399" cy="584775"/>
          </a:xfrm>
          <a:prstGeom prst="rect">
            <a:avLst/>
          </a:prstGeom>
          <a:noFill/>
        </p:spPr>
        <p:txBody>
          <a:bodyPr wrap="square" rtlCol="0">
            <a:spAutoFit/>
          </a:bodyPr>
          <a:lstStyle/>
          <a:p>
            <a:r>
              <a:rPr lang="en-US" sz="1600" dirty="0" smtClean="0"/>
              <a:t>STS-125 (131)</a:t>
            </a:r>
          </a:p>
          <a:p>
            <a:r>
              <a:rPr lang="en-US" sz="1600" dirty="0" smtClean="0"/>
              <a:t>2:01 pm</a:t>
            </a:r>
            <a:endParaRPr lang="en-US" sz="1600" dirty="0"/>
          </a:p>
        </p:txBody>
      </p:sp>
      <p:cxnSp>
        <p:nvCxnSpPr>
          <p:cNvPr id="7" name="Straight Arrow Connector 6"/>
          <p:cNvCxnSpPr/>
          <p:nvPr/>
        </p:nvCxnSpPr>
        <p:spPr>
          <a:xfrm flipV="1">
            <a:off x="3048000" y="3733800"/>
            <a:ext cx="0" cy="609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Jun 2009</a:t>
            </a:r>
            <a:endParaRPr lang="en-US" dirty="0"/>
          </a:p>
        </p:txBody>
      </p:sp>
      <p:pic>
        <p:nvPicPr>
          <p:cNvPr id="18434" name="Picture 2"/>
          <p:cNvPicPr>
            <a:picLocks noGrp="1" noChangeAspect="1" noChangeArrowheads="1"/>
          </p:cNvPicPr>
          <p:nvPr>
            <p:ph idx="1"/>
          </p:nvPr>
        </p:nvPicPr>
        <p:blipFill>
          <a:blip r:embed="rId2" cstate="print"/>
          <a:srcRect/>
          <a:stretch>
            <a:fillRect/>
          </a:stretch>
        </p:blipFill>
        <p:spPr bwMode="auto">
          <a:xfrm>
            <a:off x="629142" y="1666356"/>
            <a:ext cx="7885715" cy="4393651"/>
          </a:xfrm>
          <a:prstGeom prst="rect">
            <a:avLst/>
          </a:prstGeom>
          <a:noFill/>
          <a:ln w="9525">
            <a:noFill/>
            <a:miter lim="800000"/>
            <a:headEnd/>
            <a:tailEnd/>
          </a:ln>
        </p:spPr>
      </p:pic>
      <p:sp>
        <p:nvSpPr>
          <p:cNvPr id="4" name="TextBox 3"/>
          <p:cNvSpPr txBox="1"/>
          <p:nvPr/>
        </p:nvSpPr>
        <p:spPr>
          <a:xfrm>
            <a:off x="3352800" y="1981200"/>
            <a:ext cx="2286000" cy="584775"/>
          </a:xfrm>
          <a:prstGeom prst="rect">
            <a:avLst/>
          </a:prstGeom>
          <a:noFill/>
        </p:spPr>
        <p:txBody>
          <a:bodyPr wrap="square" rtlCol="0">
            <a:spAutoFit/>
          </a:bodyPr>
          <a:lstStyle/>
          <a:p>
            <a:r>
              <a:rPr lang="en-US" sz="1600" dirty="0" smtClean="0"/>
              <a:t>R - Lunar Crater (167)</a:t>
            </a:r>
          </a:p>
          <a:p>
            <a:r>
              <a:rPr lang="en-US" sz="1600" dirty="0" smtClean="0"/>
              <a:t>5:32 pm</a:t>
            </a:r>
            <a:endParaRPr lang="en-US" sz="1600" dirty="0"/>
          </a:p>
        </p:txBody>
      </p:sp>
      <p:cxnSp>
        <p:nvCxnSpPr>
          <p:cNvPr id="6" name="Straight Arrow Connector 5"/>
          <p:cNvCxnSpPr/>
          <p:nvPr/>
        </p:nvCxnSpPr>
        <p:spPr>
          <a:xfrm flipH="1">
            <a:off x="4040190" y="2362200"/>
            <a:ext cx="150810" cy="1600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105400" y="2667000"/>
            <a:ext cx="1676400" cy="584775"/>
          </a:xfrm>
          <a:prstGeom prst="rect">
            <a:avLst/>
          </a:prstGeom>
          <a:noFill/>
        </p:spPr>
        <p:txBody>
          <a:bodyPr wrap="square" rtlCol="0">
            <a:spAutoFit/>
          </a:bodyPr>
          <a:lstStyle/>
          <a:p>
            <a:r>
              <a:rPr lang="en-US" sz="1600" dirty="0" smtClean="0"/>
              <a:t>R – </a:t>
            </a:r>
            <a:r>
              <a:rPr lang="en-US" sz="1600" dirty="0" smtClean="0"/>
              <a:t>GOES-O (178)</a:t>
            </a:r>
            <a:endParaRPr lang="en-US" sz="1600" dirty="0" smtClean="0"/>
          </a:p>
          <a:p>
            <a:r>
              <a:rPr lang="en-US" sz="1600" dirty="0" smtClean="0"/>
              <a:t>6:51 pm</a:t>
            </a:r>
            <a:endParaRPr lang="en-US" sz="1600" dirty="0"/>
          </a:p>
        </p:txBody>
      </p:sp>
      <p:cxnSp>
        <p:nvCxnSpPr>
          <p:cNvPr id="10" name="Straight Arrow Connector 9"/>
          <p:cNvCxnSpPr/>
          <p:nvPr/>
        </p:nvCxnSpPr>
        <p:spPr>
          <a:xfrm>
            <a:off x="5943600" y="2959387"/>
            <a:ext cx="0" cy="6220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Jul 2009</a:t>
            </a:r>
            <a:endParaRPr lang="en-US" dirty="0"/>
          </a:p>
        </p:txBody>
      </p:sp>
      <p:pic>
        <p:nvPicPr>
          <p:cNvPr id="19458" name="Picture 2"/>
          <p:cNvPicPr>
            <a:picLocks noGrp="1" noChangeAspect="1" noChangeArrowheads="1"/>
          </p:cNvPicPr>
          <p:nvPr>
            <p:ph idx="1"/>
          </p:nvPr>
        </p:nvPicPr>
        <p:blipFill>
          <a:blip r:embed="rId2" cstate="print"/>
          <a:srcRect/>
          <a:stretch>
            <a:fillRect/>
          </a:stretch>
        </p:blipFill>
        <p:spPr bwMode="auto">
          <a:xfrm>
            <a:off x="489460" y="1615562"/>
            <a:ext cx="8165080" cy="4495238"/>
          </a:xfrm>
          <a:prstGeom prst="rect">
            <a:avLst/>
          </a:prstGeom>
          <a:noFill/>
          <a:ln w="9525">
            <a:noFill/>
            <a:miter lim="800000"/>
            <a:headEnd/>
            <a:tailEnd/>
          </a:ln>
        </p:spPr>
      </p:pic>
      <p:sp>
        <p:nvSpPr>
          <p:cNvPr id="4" name="TextBox 3"/>
          <p:cNvSpPr txBox="1"/>
          <p:nvPr/>
        </p:nvSpPr>
        <p:spPr>
          <a:xfrm>
            <a:off x="3657599" y="2348925"/>
            <a:ext cx="1371600" cy="584775"/>
          </a:xfrm>
          <a:prstGeom prst="rect">
            <a:avLst/>
          </a:prstGeom>
          <a:noFill/>
        </p:spPr>
        <p:txBody>
          <a:bodyPr wrap="square" rtlCol="0">
            <a:spAutoFit/>
          </a:bodyPr>
          <a:lstStyle/>
          <a:p>
            <a:r>
              <a:rPr lang="en-US" sz="1600" dirty="0" smtClean="0"/>
              <a:t>STS 127 (196)</a:t>
            </a:r>
          </a:p>
          <a:p>
            <a:r>
              <a:rPr lang="en-US" sz="1600" dirty="0" smtClean="0"/>
              <a:t>6:03 pm</a:t>
            </a:r>
            <a:endParaRPr lang="en-US" sz="1600" dirty="0"/>
          </a:p>
        </p:txBody>
      </p:sp>
      <p:cxnSp>
        <p:nvCxnSpPr>
          <p:cNvPr id="6" name="Straight Arrow Connector 5"/>
          <p:cNvCxnSpPr/>
          <p:nvPr/>
        </p:nvCxnSpPr>
        <p:spPr>
          <a:xfrm rot="10800000" flipV="1">
            <a:off x="3657600" y="2895600"/>
            <a:ext cx="152400" cy="76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9" idx="1"/>
          </p:cNvCxnSpPr>
          <p:nvPr/>
        </p:nvCxnSpPr>
        <p:spPr>
          <a:xfrm flipH="1">
            <a:off x="5866606" y="3233382"/>
            <a:ext cx="593333" cy="6536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459939" y="2940994"/>
            <a:ext cx="1710519" cy="584775"/>
          </a:xfrm>
          <a:prstGeom prst="rect">
            <a:avLst/>
          </a:prstGeom>
          <a:noFill/>
        </p:spPr>
        <p:txBody>
          <a:bodyPr wrap="square" rtlCol="0">
            <a:spAutoFit/>
          </a:bodyPr>
          <a:lstStyle/>
          <a:p>
            <a:r>
              <a:rPr lang="en-US" sz="1600" dirty="0" smtClean="0"/>
              <a:t>M- </a:t>
            </a:r>
            <a:r>
              <a:rPr lang="en-US" sz="1600" dirty="0" err="1" smtClean="0"/>
              <a:t>Aquarids</a:t>
            </a:r>
            <a:r>
              <a:rPr lang="en-US" sz="1600" dirty="0" smtClean="0"/>
              <a:t> South Delta (210)</a:t>
            </a:r>
            <a:endParaRPr lang="en-US" sz="16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Aug 2009</a:t>
            </a:r>
            <a:endParaRPr lang="en-US" dirty="0"/>
          </a:p>
        </p:txBody>
      </p:sp>
      <p:pic>
        <p:nvPicPr>
          <p:cNvPr id="20482" name="Picture 2"/>
          <p:cNvPicPr>
            <a:picLocks noGrp="1" noChangeAspect="1" noChangeArrowheads="1"/>
          </p:cNvPicPr>
          <p:nvPr>
            <p:ph idx="1"/>
          </p:nvPr>
        </p:nvPicPr>
        <p:blipFill>
          <a:blip r:embed="rId2" cstate="print"/>
          <a:srcRect/>
          <a:stretch>
            <a:fillRect/>
          </a:stretch>
        </p:blipFill>
        <p:spPr bwMode="auto">
          <a:xfrm>
            <a:off x="781523" y="1691753"/>
            <a:ext cx="7580953" cy="4342857"/>
          </a:xfrm>
          <a:prstGeom prst="rect">
            <a:avLst/>
          </a:prstGeom>
          <a:noFill/>
          <a:ln w="9525">
            <a:noFill/>
            <a:miter lim="800000"/>
            <a:headEnd/>
            <a:tailEnd/>
          </a:ln>
        </p:spPr>
      </p:pic>
      <p:cxnSp>
        <p:nvCxnSpPr>
          <p:cNvPr id="5" name="Straight Arrow Connector 4"/>
          <p:cNvCxnSpPr/>
          <p:nvPr/>
        </p:nvCxnSpPr>
        <p:spPr>
          <a:xfrm rot="5400000">
            <a:off x="3200400" y="3505200"/>
            <a:ext cx="457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a:off x="5830094" y="3390106"/>
            <a:ext cx="533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850107" y="2881699"/>
            <a:ext cx="1371600" cy="584775"/>
          </a:xfrm>
          <a:prstGeom prst="rect">
            <a:avLst/>
          </a:prstGeom>
          <a:noFill/>
        </p:spPr>
        <p:txBody>
          <a:bodyPr wrap="square" rtlCol="0">
            <a:spAutoFit/>
          </a:bodyPr>
          <a:lstStyle/>
          <a:p>
            <a:r>
              <a:rPr lang="en-US" sz="1600" dirty="0" smtClean="0"/>
              <a:t>M – </a:t>
            </a:r>
            <a:r>
              <a:rPr lang="en-US" sz="1600" dirty="0" err="1" smtClean="0"/>
              <a:t>Perseids</a:t>
            </a:r>
            <a:r>
              <a:rPr lang="en-US" sz="1600" dirty="0" smtClean="0"/>
              <a:t> (224)</a:t>
            </a:r>
            <a:endParaRPr lang="en-US" sz="1600" dirty="0"/>
          </a:p>
        </p:txBody>
      </p:sp>
      <p:sp>
        <p:nvSpPr>
          <p:cNvPr id="9" name="TextBox 8"/>
          <p:cNvSpPr txBox="1"/>
          <p:nvPr/>
        </p:nvSpPr>
        <p:spPr>
          <a:xfrm>
            <a:off x="5715000" y="2504364"/>
            <a:ext cx="1371600" cy="584775"/>
          </a:xfrm>
          <a:prstGeom prst="rect">
            <a:avLst/>
          </a:prstGeom>
          <a:noFill/>
        </p:spPr>
        <p:txBody>
          <a:bodyPr wrap="square" rtlCol="0">
            <a:spAutoFit/>
          </a:bodyPr>
          <a:lstStyle/>
          <a:p>
            <a:r>
              <a:rPr lang="en-US" sz="1600" dirty="0" smtClean="0"/>
              <a:t>STS- 128 (240)</a:t>
            </a:r>
          </a:p>
          <a:p>
            <a:r>
              <a:rPr lang="en-US" sz="1600" dirty="0" smtClean="0"/>
              <a:t>11:59 pm</a:t>
            </a:r>
            <a:endParaRPr lang="en-US" sz="1600" dirty="0"/>
          </a:p>
        </p:txBody>
      </p:sp>
      <p:sp>
        <p:nvSpPr>
          <p:cNvPr id="3" name="TextBox 2"/>
          <p:cNvSpPr txBox="1"/>
          <p:nvPr/>
        </p:nvSpPr>
        <p:spPr>
          <a:xfrm>
            <a:off x="3535907" y="5257800"/>
            <a:ext cx="1676400" cy="830997"/>
          </a:xfrm>
          <a:prstGeom prst="rect">
            <a:avLst/>
          </a:prstGeom>
          <a:noFill/>
        </p:spPr>
        <p:txBody>
          <a:bodyPr wrap="square" rtlCol="0">
            <a:spAutoFit/>
          </a:bodyPr>
          <a:lstStyle/>
          <a:p>
            <a:r>
              <a:rPr lang="en-US" sz="1600" dirty="0" smtClean="0"/>
              <a:t>R </a:t>
            </a:r>
            <a:r>
              <a:rPr lang="en-US" sz="1600" dirty="0"/>
              <a:t>– JCSAT 12 &amp; Optus </a:t>
            </a:r>
            <a:r>
              <a:rPr lang="en-US" sz="1600" dirty="0" smtClean="0"/>
              <a:t>D3 (229)</a:t>
            </a:r>
          </a:p>
          <a:p>
            <a:r>
              <a:rPr lang="en-US" sz="1600" dirty="0" smtClean="0"/>
              <a:t>6:35 am</a:t>
            </a:r>
            <a:endParaRPr lang="en-US" sz="1600" dirty="0"/>
          </a:p>
        </p:txBody>
      </p:sp>
      <p:cxnSp>
        <p:nvCxnSpPr>
          <p:cNvPr id="6" name="Straight Arrow Connector 5"/>
          <p:cNvCxnSpPr/>
          <p:nvPr/>
        </p:nvCxnSpPr>
        <p:spPr>
          <a:xfrm flipV="1">
            <a:off x="4267200" y="4343400"/>
            <a:ext cx="0" cy="914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 2009</a:t>
            </a:r>
            <a:endParaRPr lang="en-US" dirty="0"/>
          </a:p>
        </p:txBody>
      </p:sp>
      <p:pic>
        <p:nvPicPr>
          <p:cNvPr id="22530" name="Picture 2"/>
          <p:cNvPicPr>
            <a:picLocks noGrp="1" noChangeAspect="1" noChangeArrowheads="1"/>
          </p:cNvPicPr>
          <p:nvPr>
            <p:ph idx="1"/>
          </p:nvPr>
        </p:nvPicPr>
        <p:blipFill>
          <a:blip r:embed="rId2" cstate="print"/>
          <a:srcRect/>
          <a:stretch>
            <a:fillRect/>
          </a:stretch>
        </p:blipFill>
        <p:spPr bwMode="auto">
          <a:xfrm>
            <a:off x="563468" y="1600200"/>
            <a:ext cx="8017064" cy="4525963"/>
          </a:xfrm>
          <a:prstGeom prst="rect">
            <a:avLst/>
          </a:prstGeom>
          <a:noFill/>
          <a:ln w="9525">
            <a:noFill/>
            <a:miter lim="800000"/>
            <a:headEnd/>
            <a:tailEnd/>
          </a:ln>
        </p:spPr>
      </p:pic>
      <p:cxnSp>
        <p:nvCxnSpPr>
          <p:cNvPr id="5" name="Straight Arrow Connector 4"/>
          <p:cNvCxnSpPr/>
          <p:nvPr/>
        </p:nvCxnSpPr>
        <p:spPr>
          <a:xfrm rot="5400000">
            <a:off x="5143500" y="2933700"/>
            <a:ext cx="533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863946" y="2083019"/>
            <a:ext cx="1981200" cy="584775"/>
          </a:xfrm>
          <a:prstGeom prst="rect">
            <a:avLst/>
          </a:prstGeom>
          <a:noFill/>
        </p:spPr>
        <p:txBody>
          <a:bodyPr wrap="square" rtlCol="0">
            <a:spAutoFit/>
          </a:bodyPr>
          <a:lstStyle/>
          <a:p>
            <a:r>
              <a:rPr lang="en-US" sz="1600" dirty="0" smtClean="0"/>
              <a:t>R - STSS demo (268)</a:t>
            </a:r>
          </a:p>
          <a:p>
            <a:r>
              <a:rPr lang="en-US" sz="1600" dirty="0" smtClean="0"/>
              <a:t>8:20 am</a:t>
            </a:r>
            <a:endParaRPr lang="en-US" sz="1600" dirty="0"/>
          </a:p>
        </p:txBody>
      </p:sp>
      <p:sp>
        <p:nvSpPr>
          <p:cNvPr id="3" name="TextBox 2"/>
          <p:cNvSpPr txBox="1"/>
          <p:nvPr/>
        </p:nvSpPr>
        <p:spPr>
          <a:xfrm>
            <a:off x="2209800" y="4267200"/>
            <a:ext cx="1752600" cy="584775"/>
          </a:xfrm>
          <a:prstGeom prst="rect">
            <a:avLst/>
          </a:prstGeom>
          <a:noFill/>
        </p:spPr>
        <p:txBody>
          <a:bodyPr wrap="square" rtlCol="0">
            <a:spAutoFit/>
          </a:bodyPr>
          <a:lstStyle/>
          <a:p>
            <a:r>
              <a:rPr lang="en-US" sz="1600" dirty="0" smtClean="0"/>
              <a:t>R – PAN (251)</a:t>
            </a:r>
          </a:p>
          <a:p>
            <a:r>
              <a:rPr lang="en-US" sz="1600" dirty="0" smtClean="0"/>
              <a:t>5:35 pm</a:t>
            </a:r>
            <a:endParaRPr lang="en-US" sz="1600" dirty="0"/>
          </a:p>
        </p:txBody>
      </p:sp>
      <p:cxnSp>
        <p:nvCxnSpPr>
          <p:cNvPr id="7" name="Straight Arrow Connector 6"/>
          <p:cNvCxnSpPr/>
          <p:nvPr/>
        </p:nvCxnSpPr>
        <p:spPr>
          <a:xfrm flipV="1">
            <a:off x="2590800" y="4038600"/>
            <a:ext cx="0" cy="228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346" t="38176" b="6133"/>
          <a:stretch/>
        </p:blipFill>
        <p:spPr bwMode="auto">
          <a:xfrm>
            <a:off x="381000" y="1912374"/>
            <a:ext cx="8576429" cy="4177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p:txBody>
          <a:bodyPr/>
          <a:lstStyle/>
          <a:p>
            <a:r>
              <a:rPr lang="en-US" dirty="0" smtClean="0"/>
              <a:t> Oct 2009</a:t>
            </a:r>
            <a:endParaRPr lang="en-US" dirty="0"/>
          </a:p>
        </p:txBody>
      </p:sp>
      <p:sp>
        <p:nvSpPr>
          <p:cNvPr id="7" name="TextBox 6"/>
          <p:cNvSpPr txBox="1"/>
          <p:nvPr/>
        </p:nvSpPr>
        <p:spPr>
          <a:xfrm>
            <a:off x="4343400" y="1794302"/>
            <a:ext cx="1670713" cy="338554"/>
          </a:xfrm>
          <a:prstGeom prst="rect">
            <a:avLst/>
          </a:prstGeom>
          <a:noFill/>
        </p:spPr>
        <p:txBody>
          <a:bodyPr wrap="square" rtlCol="0">
            <a:spAutoFit/>
          </a:bodyPr>
          <a:lstStyle/>
          <a:p>
            <a:r>
              <a:rPr lang="en-US" sz="1600" dirty="0" smtClean="0"/>
              <a:t>M- </a:t>
            </a:r>
            <a:r>
              <a:rPr lang="en-US" sz="1600" dirty="0" err="1" smtClean="0"/>
              <a:t>Orionids</a:t>
            </a:r>
            <a:r>
              <a:rPr lang="en-US" sz="1600" dirty="0" smtClean="0"/>
              <a:t> (294)</a:t>
            </a:r>
            <a:endParaRPr lang="en-US" sz="1600" dirty="0"/>
          </a:p>
        </p:txBody>
      </p:sp>
      <p:cxnSp>
        <p:nvCxnSpPr>
          <p:cNvPr id="9" name="Straight Arrow Connector 8"/>
          <p:cNvCxnSpPr/>
          <p:nvPr/>
        </p:nvCxnSpPr>
        <p:spPr>
          <a:xfrm>
            <a:off x="5029200" y="2209800"/>
            <a:ext cx="0" cy="75400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6381466" y="1501914"/>
            <a:ext cx="2129051" cy="584775"/>
          </a:xfrm>
          <a:prstGeom prst="rect">
            <a:avLst/>
          </a:prstGeom>
          <a:noFill/>
        </p:spPr>
        <p:txBody>
          <a:bodyPr wrap="square" rtlCol="0">
            <a:spAutoFit/>
          </a:bodyPr>
          <a:lstStyle/>
          <a:p>
            <a:r>
              <a:rPr lang="en-US" sz="1600" dirty="0" smtClean="0"/>
              <a:t>R – Ares 1-X (301)</a:t>
            </a:r>
          </a:p>
          <a:p>
            <a:r>
              <a:rPr lang="en-US" sz="1600" dirty="0" smtClean="0"/>
              <a:t>11:30 am</a:t>
            </a:r>
            <a:endParaRPr lang="en-US" sz="1600" dirty="0"/>
          </a:p>
        </p:txBody>
      </p:sp>
      <p:cxnSp>
        <p:nvCxnSpPr>
          <p:cNvPr id="4" name="Straight Arrow Connector 3"/>
          <p:cNvCxnSpPr/>
          <p:nvPr/>
        </p:nvCxnSpPr>
        <p:spPr>
          <a:xfrm flipH="1">
            <a:off x="6381466" y="2132856"/>
            <a:ext cx="238268" cy="144854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Nov 2009</a:t>
            </a:r>
            <a:endParaRPr lang="en-US" dirty="0"/>
          </a:p>
        </p:txBody>
      </p:sp>
      <p:pic>
        <p:nvPicPr>
          <p:cNvPr id="23554" name="Picture 2"/>
          <p:cNvPicPr>
            <a:picLocks noGrp="1" noChangeAspect="1" noChangeArrowheads="1"/>
          </p:cNvPicPr>
          <p:nvPr>
            <p:ph idx="1"/>
          </p:nvPr>
        </p:nvPicPr>
        <p:blipFill>
          <a:blip r:embed="rId2" cstate="print"/>
          <a:srcRect/>
          <a:stretch>
            <a:fillRect/>
          </a:stretch>
        </p:blipFill>
        <p:spPr bwMode="auto">
          <a:xfrm>
            <a:off x="622793" y="1755245"/>
            <a:ext cx="7898413" cy="4215873"/>
          </a:xfrm>
          <a:prstGeom prst="rect">
            <a:avLst/>
          </a:prstGeom>
          <a:noFill/>
          <a:ln w="9525">
            <a:noFill/>
            <a:miter lim="800000"/>
            <a:headEnd/>
            <a:tailEnd/>
          </a:ln>
        </p:spPr>
      </p:pic>
      <p:sp>
        <p:nvSpPr>
          <p:cNvPr id="4" name="TextBox 3"/>
          <p:cNvSpPr txBox="1"/>
          <p:nvPr/>
        </p:nvSpPr>
        <p:spPr>
          <a:xfrm>
            <a:off x="3314700" y="1653092"/>
            <a:ext cx="1752600" cy="584775"/>
          </a:xfrm>
          <a:prstGeom prst="rect">
            <a:avLst/>
          </a:prstGeom>
          <a:noFill/>
        </p:spPr>
        <p:txBody>
          <a:bodyPr wrap="square" rtlCol="0">
            <a:spAutoFit/>
          </a:bodyPr>
          <a:lstStyle/>
          <a:p>
            <a:r>
              <a:rPr lang="en-US" sz="1600" dirty="0" smtClean="0"/>
              <a:t>STS – 129 (320)</a:t>
            </a:r>
          </a:p>
          <a:p>
            <a:r>
              <a:rPr lang="en-US" sz="1600" dirty="0" smtClean="0"/>
              <a:t>2:28 pm</a:t>
            </a:r>
            <a:endParaRPr lang="en-US" sz="1600" dirty="0"/>
          </a:p>
        </p:txBody>
      </p:sp>
      <p:sp>
        <p:nvSpPr>
          <p:cNvPr id="5" name="TextBox 4"/>
          <p:cNvSpPr txBox="1"/>
          <p:nvPr/>
        </p:nvSpPr>
        <p:spPr>
          <a:xfrm>
            <a:off x="5105400" y="1905000"/>
            <a:ext cx="1676400" cy="338554"/>
          </a:xfrm>
          <a:prstGeom prst="rect">
            <a:avLst/>
          </a:prstGeom>
          <a:noFill/>
        </p:spPr>
        <p:txBody>
          <a:bodyPr wrap="square" rtlCol="0">
            <a:spAutoFit/>
          </a:bodyPr>
          <a:lstStyle/>
          <a:p>
            <a:r>
              <a:rPr lang="en-US" sz="1600" dirty="0" smtClean="0"/>
              <a:t>M- </a:t>
            </a:r>
            <a:r>
              <a:rPr lang="en-US" sz="1600" dirty="0" err="1" smtClean="0"/>
              <a:t>Leonids</a:t>
            </a:r>
            <a:r>
              <a:rPr lang="en-US" sz="1600" dirty="0" smtClean="0"/>
              <a:t> (321)</a:t>
            </a:r>
            <a:endParaRPr lang="en-US" sz="1600" dirty="0"/>
          </a:p>
        </p:txBody>
      </p:sp>
      <p:cxnSp>
        <p:nvCxnSpPr>
          <p:cNvPr id="7" name="Straight Arrow Connector 6"/>
          <p:cNvCxnSpPr/>
          <p:nvPr/>
        </p:nvCxnSpPr>
        <p:spPr>
          <a:xfrm rot="5400000">
            <a:off x="3657600" y="2438400"/>
            <a:ext cx="457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flipV="1">
            <a:off x="4191000" y="2286000"/>
            <a:ext cx="1295400" cy="609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419600" y="4063425"/>
            <a:ext cx="1746345" cy="584775"/>
          </a:xfrm>
          <a:prstGeom prst="rect">
            <a:avLst/>
          </a:prstGeom>
          <a:noFill/>
        </p:spPr>
        <p:txBody>
          <a:bodyPr wrap="square" rtlCol="0">
            <a:spAutoFit/>
          </a:bodyPr>
          <a:lstStyle/>
          <a:p>
            <a:r>
              <a:rPr lang="en-US" sz="1600" dirty="0" smtClean="0"/>
              <a:t>R – Intelsat (327)</a:t>
            </a:r>
          </a:p>
          <a:p>
            <a:r>
              <a:rPr lang="en-US" sz="1600" dirty="0" smtClean="0"/>
              <a:t>1:55 am</a:t>
            </a:r>
            <a:endParaRPr lang="en-US" sz="1600" dirty="0"/>
          </a:p>
        </p:txBody>
      </p:sp>
      <p:cxnSp>
        <p:nvCxnSpPr>
          <p:cNvPr id="8" name="Straight Arrow Connector 7"/>
          <p:cNvCxnSpPr/>
          <p:nvPr/>
        </p:nvCxnSpPr>
        <p:spPr>
          <a:xfrm flipV="1">
            <a:off x="5105400" y="3733800"/>
            <a:ext cx="0" cy="381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 2009</a:t>
            </a:r>
            <a:endParaRPr lang="en-US" dirty="0"/>
          </a:p>
        </p:txBody>
      </p:sp>
      <p:pic>
        <p:nvPicPr>
          <p:cNvPr id="24578" name="Picture 2"/>
          <p:cNvPicPr>
            <a:picLocks noGrp="1" noChangeAspect="1" noChangeArrowheads="1"/>
          </p:cNvPicPr>
          <p:nvPr>
            <p:ph idx="1"/>
          </p:nvPr>
        </p:nvPicPr>
        <p:blipFill>
          <a:blip r:embed="rId2" cstate="print"/>
          <a:srcRect/>
          <a:stretch>
            <a:fillRect/>
          </a:stretch>
        </p:blipFill>
        <p:spPr bwMode="auto">
          <a:xfrm>
            <a:off x="527555" y="1812387"/>
            <a:ext cx="8088889" cy="4101588"/>
          </a:xfrm>
          <a:prstGeom prst="rect">
            <a:avLst/>
          </a:prstGeom>
          <a:noFill/>
          <a:ln w="9525">
            <a:noFill/>
            <a:miter lim="800000"/>
            <a:headEnd/>
            <a:tailEnd/>
          </a:ln>
        </p:spPr>
      </p:pic>
      <p:cxnSp>
        <p:nvCxnSpPr>
          <p:cNvPr id="5" name="Straight Arrow Connector 4"/>
          <p:cNvCxnSpPr/>
          <p:nvPr/>
        </p:nvCxnSpPr>
        <p:spPr>
          <a:xfrm rot="5400000">
            <a:off x="3352800" y="3505200"/>
            <a:ext cx="7620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3124200" y="2758842"/>
            <a:ext cx="1981200" cy="338554"/>
          </a:xfrm>
          <a:prstGeom prst="rect">
            <a:avLst/>
          </a:prstGeom>
          <a:noFill/>
        </p:spPr>
        <p:txBody>
          <a:bodyPr wrap="square" rtlCol="0">
            <a:spAutoFit/>
          </a:bodyPr>
          <a:lstStyle/>
          <a:p>
            <a:r>
              <a:rPr lang="en-US" sz="1600" dirty="0" smtClean="0"/>
              <a:t>M- </a:t>
            </a:r>
            <a:r>
              <a:rPr lang="en-US" sz="1600" dirty="0" err="1" smtClean="0"/>
              <a:t>Geminids</a:t>
            </a:r>
            <a:r>
              <a:rPr lang="en-US" sz="1600" dirty="0" smtClean="0"/>
              <a:t> (348)</a:t>
            </a:r>
            <a:endParaRPr lang="en-US" sz="1600" dirty="0"/>
          </a:p>
        </p:txBody>
      </p:sp>
      <p:sp>
        <p:nvSpPr>
          <p:cNvPr id="3" name="TextBox 2"/>
          <p:cNvSpPr txBox="1"/>
          <p:nvPr/>
        </p:nvSpPr>
        <p:spPr>
          <a:xfrm>
            <a:off x="1676400" y="2832606"/>
            <a:ext cx="1752600" cy="584775"/>
          </a:xfrm>
          <a:prstGeom prst="rect">
            <a:avLst/>
          </a:prstGeom>
          <a:noFill/>
        </p:spPr>
        <p:txBody>
          <a:bodyPr wrap="square" rtlCol="0">
            <a:spAutoFit/>
          </a:bodyPr>
          <a:lstStyle/>
          <a:p>
            <a:r>
              <a:rPr lang="en-US" sz="1600" dirty="0" smtClean="0"/>
              <a:t>R – WGS-3 (339)</a:t>
            </a:r>
          </a:p>
          <a:p>
            <a:r>
              <a:rPr lang="en-US" sz="1600" dirty="0" smtClean="0"/>
              <a:t>8:47 pm</a:t>
            </a:r>
            <a:endParaRPr lang="en-US" sz="1600" dirty="0"/>
          </a:p>
        </p:txBody>
      </p:sp>
      <p:cxnSp>
        <p:nvCxnSpPr>
          <p:cNvPr id="7" name="Straight Arrow Connector 6"/>
          <p:cNvCxnSpPr/>
          <p:nvPr/>
        </p:nvCxnSpPr>
        <p:spPr>
          <a:xfrm flipH="1">
            <a:off x="2133600" y="3343617"/>
            <a:ext cx="76200" cy="23778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Jan 2010</a:t>
            </a:r>
            <a:endParaRPr lang="en-US" dirty="0"/>
          </a:p>
        </p:txBody>
      </p:sp>
      <p:pic>
        <p:nvPicPr>
          <p:cNvPr id="25602" name="Picture 2"/>
          <p:cNvPicPr>
            <a:picLocks noGrp="1" noChangeAspect="1" noChangeArrowheads="1"/>
          </p:cNvPicPr>
          <p:nvPr>
            <p:ph idx="1"/>
          </p:nvPr>
        </p:nvPicPr>
        <p:blipFill>
          <a:blip r:embed="rId2" cstate="print"/>
          <a:srcRect/>
          <a:stretch>
            <a:fillRect/>
          </a:stretch>
        </p:blipFill>
        <p:spPr bwMode="auto">
          <a:xfrm>
            <a:off x="457200" y="1700749"/>
            <a:ext cx="8229600" cy="4324865"/>
          </a:xfrm>
          <a:prstGeom prst="rect">
            <a:avLst/>
          </a:prstGeom>
          <a:noFill/>
          <a:ln w="9525">
            <a:noFill/>
            <a:miter lim="800000"/>
            <a:headEnd/>
            <a:tailEnd/>
          </a:ln>
        </p:spPr>
      </p:pic>
      <p:cxnSp>
        <p:nvCxnSpPr>
          <p:cNvPr id="5" name="Straight Arrow Connector 4"/>
          <p:cNvCxnSpPr/>
          <p:nvPr/>
        </p:nvCxnSpPr>
        <p:spPr>
          <a:xfrm rot="5400000">
            <a:off x="4382294" y="3209905"/>
            <a:ext cx="685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4114800" y="2362200"/>
            <a:ext cx="1551643" cy="584775"/>
          </a:xfrm>
          <a:prstGeom prst="rect">
            <a:avLst/>
          </a:prstGeom>
        </p:spPr>
        <p:txBody>
          <a:bodyPr wrap="none">
            <a:spAutoFit/>
          </a:bodyPr>
          <a:lstStyle/>
          <a:p>
            <a:r>
              <a:rPr lang="en-US" sz="1600" dirty="0" smtClean="0"/>
              <a:t>SSW (22-~32)</a:t>
            </a:r>
          </a:p>
          <a:p>
            <a:r>
              <a:rPr lang="en-US" sz="1600" dirty="0" smtClean="0"/>
              <a:t>Prolonged event</a:t>
            </a:r>
            <a:endParaRPr lang="en-US" sz="1600" dirty="0"/>
          </a:p>
        </p:txBody>
      </p:sp>
      <p:sp>
        <p:nvSpPr>
          <p:cNvPr id="7" name="TextBox 6"/>
          <p:cNvSpPr txBox="1"/>
          <p:nvPr/>
        </p:nvSpPr>
        <p:spPr>
          <a:xfrm>
            <a:off x="1066800" y="1785582"/>
            <a:ext cx="1752600" cy="338554"/>
          </a:xfrm>
          <a:prstGeom prst="rect">
            <a:avLst/>
          </a:prstGeom>
          <a:noFill/>
        </p:spPr>
        <p:txBody>
          <a:bodyPr wrap="square" rtlCol="0">
            <a:spAutoFit/>
          </a:bodyPr>
          <a:lstStyle/>
          <a:p>
            <a:r>
              <a:rPr lang="en-US" sz="1600" dirty="0" smtClean="0"/>
              <a:t>M-</a:t>
            </a:r>
            <a:r>
              <a:rPr lang="en-US" sz="1600" dirty="0" err="1" smtClean="0"/>
              <a:t>Quadrantids</a:t>
            </a:r>
            <a:r>
              <a:rPr lang="en-US" sz="1600" dirty="0" smtClean="0"/>
              <a:t> (</a:t>
            </a:r>
            <a:r>
              <a:rPr lang="en-US" sz="1600" dirty="0" smtClean="0"/>
              <a:t>3)</a:t>
            </a:r>
            <a:endParaRPr lang="en-US" sz="1600" dirty="0"/>
          </a:p>
        </p:txBody>
      </p:sp>
      <p:cxnSp>
        <p:nvCxnSpPr>
          <p:cNvPr id="9" name="Straight Arrow Connector 8"/>
          <p:cNvCxnSpPr/>
          <p:nvPr/>
        </p:nvCxnSpPr>
        <p:spPr>
          <a:xfrm>
            <a:off x="1752600" y="2209800"/>
            <a:ext cx="0" cy="609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Feb 2010</a:t>
            </a:r>
            <a:endParaRPr lang="en-US" dirty="0"/>
          </a:p>
        </p:txBody>
      </p:sp>
      <p:pic>
        <p:nvPicPr>
          <p:cNvPr id="26626" name="Picture 2"/>
          <p:cNvPicPr>
            <a:picLocks noGrp="1" noChangeAspect="1" noChangeArrowheads="1"/>
          </p:cNvPicPr>
          <p:nvPr>
            <p:ph idx="1"/>
          </p:nvPr>
        </p:nvPicPr>
        <p:blipFill>
          <a:blip r:embed="rId2" cstate="print"/>
          <a:srcRect/>
          <a:stretch>
            <a:fillRect/>
          </a:stretch>
        </p:blipFill>
        <p:spPr bwMode="auto">
          <a:xfrm>
            <a:off x="622793" y="1812387"/>
            <a:ext cx="7898413" cy="4101588"/>
          </a:xfrm>
          <a:prstGeom prst="rect">
            <a:avLst/>
          </a:prstGeom>
          <a:noFill/>
          <a:ln w="9525">
            <a:noFill/>
            <a:miter lim="800000"/>
            <a:headEnd/>
            <a:tailEnd/>
          </a:ln>
        </p:spPr>
      </p:pic>
      <p:sp>
        <p:nvSpPr>
          <p:cNvPr id="4" name="TextBox 3"/>
          <p:cNvSpPr txBox="1"/>
          <p:nvPr/>
        </p:nvSpPr>
        <p:spPr>
          <a:xfrm>
            <a:off x="2438400" y="2779959"/>
            <a:ext cx="1371600" cy="338554"/>
          </a:xfrm>
          <a:prstGeom prst="rect">
            <a:avLst/>
          </a:prstGeom>
          <a:noFill/>
        </p:spPr>
        <p:txBody>
          <a:bodyPr wrap="square" rtlCol="0">
            <a:spAutoFit/>
          </a:bodyPr>
          <a:lstStyle/>
          <a:p>
            <a:r>
              <a:rPr lang="en-US" sz="1600" dirty="0" smtClean="0"/>
              <a:t>STS 130 (39) </a:t>
            </a:r>
            <a:endParaRPr lang="en-US" sz="1600" dirty="0"/>
          </a:p>
        </p:txBody>
      </p:sp>
      <p:sp>
        <p:nvSpPr>
          <p:cNvPr id="6" name="TextBox 5"/>
          <p:cNvSpPr txBox="1"/>
          <p:nvPr/>
        </p:nvSpPr>
        <p:spPr>
          <a:xfrm>
            <a:off x="3783842" y="2656848"/>
            <a:ext cx="2268940" cy="584775"/>
          </a:xfrm>
          <a:prstGeom prst="rect">
            <a:avLst/>
          </a:prstGeom>
          <a:noFill/>
        </p:spPr>
        <p:txBody>
          <a:bodyPr wrap="square" rtlCol="0">
            <a:spAutoFit/>
          </a:bodyPr>
          <a:lstStyle/>
          <a:p>
            <a:r>
              <a:rPr lang="en-US" sz="1600" dirty="0" smtClean="0"/>
              <a:t>R – Solar Dynamics (42)</a:t>
            </a:r>
          </a:p>
          <a:p>
            <a:r>
              <a:rPr lang="en-US" sz="1600" dirty="0" smtClean="0"/>
              <a:t>10:23 am</a:t>
            </a:r>
            <a:endParaRPr lang="en-US" sz="1600" dirty="0"/>
          </a:p>
        </p:txBody>
      </p:sp>
      <p:cxnSp>
        <p:nvCxnSpPr>
          <p:cNvPr id="8" name="Straight Arrow Connector 7"/>
          <p:cNvCxnSpPr/>
          <p:nvPr/>
        </p:nvCxnSpPr>
        <p:spPr>
          <a:xfrm flipH="1">
            <a:off x="3276600" y="3241623"/>
            <a:ext cx="990600" cy="26357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a:off x="2667000" y="3200400"/>
            <a:ext cx="304800" cy="152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Labels</a:t>
            </a:r>
            <a:endParaRPr lang="en-US" dirty="0"/>
          </a:p>
        </p:txBody>
      </p:sp>
      <p:sp>
        <p:nvSpPr>
          <p:cNvPr id="3" name="Content Placeholder 2"/>
          <p:cNvSpPr>
            <a:spLocks noGrp="1"/>
          </p:cNvSpPr>
          <p:nvPr>
            <p:ph idx="1"/>
          </p:nvPr>
        </p:nvSpPr>
        <p:spPr>
          <a:xfrm>
            <a:off x="381000" y="1447800"/>
            <a:ext cx="8610600" cy="5181600"/>
          </a:xfrm>
        </p:spPr>
        <p:txBody>
          <a:bodyPr>
            <a:normAutofit/>
          </a:bodyPr>
          <a:lstStyle/>
          <a:p>
            <a:r>
              <a:rPr lang="en-US" dirty="0" smtClean="0"/>
              <a:t>STS – Space Shuttle Launch from Kennedy Space Center, Florida</a:t>
            </a:r>
          </a:p>
          <a:p>
            <a:r>
              <a:rPr lang="en-US" dirty="0" smtClean="0"/>
              <a:t>R – Rocket Launches from Kennedy or Cape Canaveral Space Center, Florida</a:t>
            </a:r>
          </a:p>
          <a:p>
            <a:r>
              <a:rPr lang="en-US" dirty="0" smtClean="0"/>
              <a:t>M – Meteor Showers</a:t>
            </a:r>
          </a:p>
          <a:p>
            <a:r>
              <a:rPr lang="en-US" dirty="0" smtClean="0"/>
              <a:t>SSW – Sudden Stratospheric Warming events</a:t>
            </a:r>
          </a:p>
          <a:p>
            <a:r>
              <a:rPr lang="en-US" dirty="0" smtClean="0"/>
              <a:t>P – Solar Proton Events </a:t>
            </a:r>
          </a:p>
          <a:p>
            <a:r>
              <a:rPr lang="en-US" dirty="0" smtClean="0"/>
              <a:t>() – day or days event occurred</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Mar 2010</a:t>
            </a:r>
            <a:endParaRPr lang="en-US" dirty="0"/>
          </a:p>
        </p:txBody>
      </p:sp>
      <p:pic>
        <p:nvPicPr>
          <p:cNvPr id="27650" name="Picture 2"/>
          <p:cNvPicPr>
            <a:picLocks noGrp="1" noChangeAspect="1" noChangeArrowheads="1"/>
          </p:cNvPicPr>
          <p:nvPr>
            <p:ph idx="1"/>
          </p:nvPr>
        </p:nvPicPr>
        <p:blipFill>
          <a:blip r:embed="rId2" cstate="print"/>
          <a:srcRect/>
          <a:stretch>
            <a:fillRect/>
          </a:stretch>
        </p:blipFill>
        <p:spPr bwMode="auto">
          <a:xfrm>
            <a:off x="457200" y="1850572"/>
            <a:ext cx="8229600" cy="4025218"/>
          </a:xfrm>
          <a:prstGeom prst="rect">
            <a:avLst/>
          </a:prstGeom>
          <a:noFill/>
          <a:ln w="9525">
            <a:noFill/>
            <a:miter lim="800000"/>
            <a:headEnd/>
            <a:tailEnd/>
          </a:ln>
        </p:spPr>
      </p:pic>
      <p:cxnSp>
        <p:nvCxnSpPr>
          <p:cNvPr id="5" name="Straight Arrow Connector 4"/>
          <p:cNvCxnSpPr/>
          <p:nvPr/>
        </p:nvCxnSpPr>
        <p:spPr>
          <a:xfrm>
            <a:off x="1752600" y="2590800"/>
            <a:ext cx="0" cy="685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371600" y="1905000"/>
            <a:ext cx="2057400" cy="584775"/>
          </a:xfrm>
          <a:prstGeom prst="rect">
            <a:avLst/>
          </a:prstGeom>
          <a:noFill/>
        </p:spPr>
        <p:txBody>
          <a:bodyPr wrap="square" rtlCol="0">
            <a:spAutoFit/>
          </a:bodyPr>
          <a:lstStyle/>
          <a:p>
            <a:r>
              <a:rPr lang="en-US" sz="1600" dirty="0" smtClean="0"/>
              <a:t>R GOES – P (63)</a:t>
            </a:r>
          </a:p>
          <a:p>
            <a:r>
              <a:rPr lang="en-US" sz="1600" dirty="0" smtClean="0"/>
              <a:t>6:47 pm</a:t>
            </a:r>
            <a:endParaRPr lang="en-US" sz="16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Apr 2010</a:t>
            </a:r>
            <a:endParaRPr lang="en-US" dirty="0"/>
          </a:p>
        </p:txBody>
      </p:sp>
      <p:pic>
        <p:nvPicPr>
          <p:cNvPr id="28674" name="Picture 2"/>
          <p:cNvPicPr>
            <a:picLocks noGrp="1" noChangeAspect="1" noChangeArrowheads="1"/>
          </p:cNvPicPr>
          <p:nvPr>
            <p:ph idx="1"/>
          </p:nvPr>
        </p:nvPicPr>
        <p:blipFill>
          <a:blip r:embed="rId2" cstate="print"/>
          <a:srcRect/>
          <a:stretch>
            <a:fillRect/>
          </a:stretch>
        </p:blipFill>
        <p:spPr bwMode="auto">
          <a:xfrm>
            <a:off x="603746" y="1653657"/>
            <a:ext cx="7936508" cy="4419048"/>
          </a:xfrm>
          <a:prstGeom prst="rect">
            <a:avLst/>
          </a:prstGeom>
          <a:noFill/>
          <a:ln w="9525">
            <a:noFill/>
            <a:miter lim="800000"/>
            <a:headEnd/>
            <a:tailEnd/>
          </a:ln>
        </p:spPr>
      </p:pic>
      <p:sp>
        <p:nvSpPr>
          <p:cNvPr id="4" name="TextBox 3"/>
          <p:cNvSpPr txBox="1"/>
          <p:nvPr/>
        </p:nvSpPr>
        <p:spPr>
          <a:xfrm>
            <a:off x="1752600" y="1881426"/>
            <a:ext cx="1600200" cy="584775"/>
          </a:xfrm>
          <a:prstGeom prst="rect">
            <a:avLst/>
          </a:prstGeom>
          <a:noFill/>
        </p:spPr>
        <p:txBody>
          <a:bodyPr wrap="square" rtlCol="0">
            <a:spAutoFit/>
          </a:bodyPr>
          <a:lstStyle/>
          <a:p>
            <a:r>
              <a:rPr lang="en-US" sz="1600" dirty="0" smtClean="0"/>
              <a:t>STS-131 (95)</a:t>
            </a:r>
          </a:p>
          <a:p>
            <a:r>
              <a:rPr lang="en-US" sz="1600" dirty="0" smtClean="0"/>
              <a:t>6:21 am</a:t>
            </a:r>
            <a:endParaRPr lang="en-US" sz="1600" dirty="0"/>
          </a:p>
        </p:txBody>
      </p:sp>
      <p:sp>
        <p:nvSpPr>
          <p:cNvPr id="5" name="TextBox 4"/>
          <p:cNvSpPr txBox="1"/>
          <p:nvPr/>
        </p:nvSpPr>
        <p:spPr>
          <a:xfrm>
            <a:off x="4345675" y="2127647"/>
            <a:ext cx="1981200" cy="338554"/>
          </a:xfrm>
          <a:prstGeom prst="rect">
            <a:avLst/>
          </a:prstGeom>
          <a:noFill/>
        </p:spPr>
        <p:txBody>
          <a:bodyPr wrap="square" rtlCol="0">
            <a:spAutoFit/>
          </a:bodyPr>
          <a:lstStyle/>
          <a:p>
            <a:r>
              <a:rPr lang="en-US" sz="1600" dirty="0" smtClean="0"/>
              <a:t>M-</a:t>
            </a:r>
            <a:r>
              <a:rPr lang="en-US" sz="1600" dirty="0" err="1" smtClean="0"/>
              <a:t>Lyrids</a:t>
            </a:r>
            <a:r>
              <a:rPr lang="en-US" sz="1600" dirty="0" smtClean="0"/>
              <a:t> (111)</a:t>
            </a:r>
            <a:endParaRPr lang="en-US" sz="1600" dirty="0"/>
          </a:p>
        </p:txBody>
      </p:sp>
      <p:cxnSp>
        <p:nvCxnSpPr>
          <p:cNvPr id="7" name="Straight Arrow Connector 6"/>
          <p:cNvCxnSpPr/>
          <p:nvPr/>
        </p:nvCxnSpPr>
        <p:spPr>
          <a:xfrm>
            <a:off x="4876800" y="2466201"/>
            <a:ext cx="0" cy="81039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2132806" y="2466201"/>
            <a:ext cx="1588" cy="58259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345675" y="4415134"/>
            <a:ext cx="1989161" cy="584775"/>
          </a:xfrm>
          <a:prstGeom prst="rect">
            <a:avLst/>
          </a:prstGeom>
          <a:noFill/>
        </p:spPr>
        <p:txBody>
          <a:bodyPr wrap="square" rtlCol="0">
            <a:spAutoFit/>
          </a:bodyPr>
          <a:lstStyle/>
          <a:p>
            <a:r>
              <a:rPr lang="en-US" sz="1600" dirty="0" smtClean="0"/>
              <a:t>R – OTV-1 (113)</a:t>
            </a:r>
          </a:p>
          <a:p>
            <a:r>
              <a:rPr lang="en-US" sz="1600" dirty="0" smtClean="0"/>
              <a:t>7:52 pm</a:t>
            </a:r>
            <a:endParaRPr lang="en-US" sz="1600" dirty="0"/>
          </a:p>
        </p:txBody>
      </p:sp>
      <p:cxnSp>
        <p:nvCxnSpPr>
          <p:cNvPr id="10" name="Straight Arrow Connector 9"/>
          <p:cNvCxnSpPr/>
          <p:nvPr/>
        </p:nvCxnSpPr>
        <p:spPr>
          <a:xfrm flipV="1">
            <a:off x="5105400" y="3962400"/>
            <a:ext cx="76200" cy="45273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May 2010</a:t>
            </a:r>
            <a:endParaRPr lang="en-US" dirty="0"/>
          </a:p>
        </p:txBody>
      </p:sp>
      <p:pic>
        <p:nvPicPr>
          <p:cNvPr id="29698" name="Picture 2"/>
          <p:cNvPicPr>
            <a:picLocks noGrp="1" noChangeAspect="1" noChangeArrowheads="1"/>
          </p:cNvPicPr>
          <p:nvPr>
            <p:ph idx="1"/>
          </p:nvPr>
        </p:nvPicPr>
        <p:blipFill>
          <a:blip r:embed="rId2" cstate="print"/>
          <a:srcRect/>
          <a:stretch>
            <a:fillRect/>
          </a:stretch>
        </p:blipFill>
        <p:spPr bwMode="auto">
          <a:xfrm>
            <a:off x="457200" y="1676400"/>
            <a:ext cx="8229600" cy="4390793"/>
          </a:xfrm>
          <a:prstGeom prst="rect">
            <a:avLst/>
          </a:prstGeom>
          <a:noFill/>
          <a:ln w="9525">
            <a:noFill/>
            <a:miter lim="800000"/>
            <a:headEnd/>
            <a:tailEnd/>
          </a:ln>
        </p:spPr>
      </p:pic>
      <p:cxnSp>
        <p:nvCxnSpPr>
          <p:cNvPr id="5" name="Straight Arrow Connector 4"/>
          <p:cNvCxnSpPr/>
          <p:nvPr/>
        </p:nvCxnSpPr>
        <p:spPr>
          <a:xfrm rot="5400000">
            <a:off x="1676400" y="2590800"/>
            <a:ext cx="762000" cy="304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5400000">
            <a:off x="3200400" y="2590800"/>
            <a:ext cx="838200" cy="381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456296" y="1891927"/>
            <a:ext cx="1371600" cy="584775"/>
          </a:xfrm>
          <a:prstGeom prst="rect">
            <a:avLst/>
          </a:prstGeom>
          <a:noFill/>
        </p:spPr>
        <p:txBody>
          <a:bodyPr wrap="square" rtlCol="0">
            <a:spAutoFit/>
          </a:bodyPr>
          <a:lstStyle/>
          <a:p>
            <a:r>
              <a:rPr lang="en-US" sz="1600" dirty="0" smtClean="0"/>
              <a:t>STS-132 (134)</a:t>
            </a:r>
          </a:p>
          <a:p>
            <a:r>
              <a:rPr lang="en-US" sz="1600" dirty="0" smtClean="0"/>
              <a:t>2:20 pm</a:t>
            </a:r>
            <a:endParaRPr lang="en-US" sz="1600" dirty="0"/>
          </a:p>
        </p:txBody>
      </p:sp>
      <p:sp>
        <p:nvSpPr>
          <p:cNvPr id="9" name="TextBox 8"/>
          <p:cNvSpPr txBox="1"/>
          <p:nvPr/>
        </p:nvSpPr>
        <p:spPr>
          <a:xfrm>
            <a:off x="1752600" y="1905000"/>
            <a:ext cx="1447800" cy="584775"/>
          </a:xfrm>
          <a:prstGeom prst="rect">
            <a:avLst/>
          </a:prstGeom>
          <a:noFill/>
        </p:spPr>
        <p:txBody>
          <a:bodyPr wrap="square" rtlCol="0">
            <a:spAutoFit/>
          </a:bodyPr>
          <a:lstStyle/>
          <a:p>
            <a:r>
              <a:rPr lang="en-US" sz="1600" dirty="0" smtClean="0"/>
              <a:t>M- Eta </a:t>
            </a:r>
            <a:r>
              <a:rPr lang="en-US" sz="1600" dirty="0" err="1" smtClean="0"/>
              <a:t>Aquarids</a:t>
            </a:r>
            <a:r>
              <a:rPr lang="en-US" sz="1600" dirty="0" smtClean="0"/>
              <a:t> (125)</a:t>
            </a:r>
            <a:endParaRPr lang="en-US" sz="1600" dirty="0"/>
          </a:p>
        </p:txBody>
      </p:sp>
      <p:sp>
        <p:nvSpPr>
          <p:cNvPr id="3" name="TextBox 2"/>
          <p:cNvSpPr txBox="1"/>
          <p:nvPr/>
        </p:nvSpPr>
        <p:spPr>
          <a:xfrm>
            <a:off x="5105400" y="1722650"/>
            <a:ext cx="1828800" cy="584775"/>
          </a:xfrm>
          <a:prstGeom prst="rect">
            <a:avLst/>
          </a:prstGeom>
          <a:noFill/>
        </p:spPr>
        <p:txBody>
          <a:bodyPr wrap="square" rtlCol="0">
            <a:spAutoFit/>
          </a:bodyPr>
          <a:lstStyle/>
          <a:p>
            <a:r>
              <a:rPr lang="en-US" sz="1600" dirty="0" smtClean="0"/>
              <a:t>R – GPS 2F-1 (147)</a:t>
            </a:r>
          </a:p>
          <a:p>
            <a:r>
              <a:rPr lang="en-US" sz="1600" dirty="0" smtClean="0"/>
              <a:t>11:00 pm</a:t>
            </a:r>
            <a:endParaRPr lang="en-US" sz="1600" dirty="0"/>
          </a:p>
        </p:txBody>
      </p:sp>
      <p:cxnSp>
        <p:nvCxnSpPr>
          <p:cNvPr id="6" name="Straight Arrow Connector 5"/>
          <p:cNvCxnSpPr/>
          <p:nvPr/>
        </p:nvCxnSpPr>
        <p:spPr>
          <a:xfrm flipH="1">
            <a:off x="5486400" y="2184315"/>
            <a:ext cx="152400" cy="101608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Jun 2010</a:t>
            </a:r>
            <a:endParaRPr lang="en-US" dirty="0"/>
          </a:p>
        </p:txBody>
      </p:sp>
      <p:pic>
        <p:nvPicPr>
          <p:cNvPr id="30722" name="Picture 2"/>
          <p:cNvPicPr>
            <a:picLocks noGrp="1" noChangeAspect="1" noChangeArrowheads="1"/>
          </p:cNvPicPr>
          <p:nvPr>
            <p:ph idx="1"/>
          </p:nvPr>
        </p:nvPicPr>
        <p:blipFill>
          <a:blip r:embed="rId2" cstate="print"/>
          <a:srcRect/>
          <a:stretch>
            <a:fillRect/>
          </a:stretch>
        </p:blipFill>
        <p:spPr bwMode="auto">
          <a:xfrm>
            <a:off x="732154" y="1600200"/>
            <a:ext cx="7679692" cy="4525963"/>
          </a:xfrm>
          <a:prstGeom prst="rect">
            <a:avLst/>
          </a:prstGeom>
          <a:noFill/>
          <a:ln w="9525">
            <a:noFill/>
            <a:miter lim="800000"/>
            <a:headEnd/>
            <a:tailEnd/>
          </a:ln>
        </p:spPr>
      </p:pic>
      <p:sp>
        <p:nvSpPr>
          <p:cNvPr id="3" name="TextBox 2"/>
          <p:cNvSpPr txBox="1"/>
          <p:nvPr/>
        </p:nvSpPr>
        <p:spPr>
          <a:xfrm>
            <a:off x="1333500" y="1891422"/>
            <a:ext cx="1943100" cy="584775"/>
          </a:xfrm>
          <a:prstGeom prst="rect">
            <a:avLst/>
          </a:prstGeom>
          <a:noFill/>
        </p:spPr>
        <p:txBody>
          <a:bodyPr wrap="square" rtlCol="0">
            <a:spAutoFit/>
          </a:bodyPr>
          <a:lstStyle/>
          <a:p>
            <a:r>
              <a:rPr lang="en-US" sz="1600" dirty="0" smtClean="0"/>
              <a:t>R – Dragon (155)</a:t>
            </a:r>
          </a:p>
          <a:p>
            <a:r>
              <a:rPr lang="en-US" sz="1600" dirty="0" smtClean="0"/>
              <a:t>2:45 pm</a:t>
            </a:r>
            <a:endParaRPr lang="en-US" sz="1600" dirty="0"/>
          </a:p>
        </p:txBody>
      </p:sp>
      <p:cxnSp>
        <p:nvCxnSpPr>
          <p:cNvPr id="5" name="Straight Arrow Connector 4"/>
          <p:cNvCxnSpPr/>
          <p:nvPr/>
        </p:nvCxnSpPr>
        <p:spPr>
          <a:xfrm>
            <a:off x="1763404" y="2595264"/>
            <a:ext cx="190500" cy="75753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Jul 2010</a:t>
            </a:r>
            <a:endParaRPr lang="en-US" dirty="0"/>
          </a:p>
        </p:txBody>
      </p:sp>
      <p:pic>
        <p:nvPicPr>
          <p:cNvPr id="31746" name="Picture 2"/>
          <p:cNvPicPr>
            <a:picLocks noGrp="1" noChangeAspect="1" noChangeArrowheads="1"/>
          </p:cNvPicPr>
          <p:nvPr>
            <p:ph idx="1"/>
          </p:nvPr>
        </p:nvPicPr>
        <p:blipFill>
          <a:blip r:embed="rId2" cstate="print"/>
          <a:srcRect/>
          <a:stretch>
            <a:fillRect/>
          </a:stretch>
        </p:blipFill>
        <p:spPr bwMode="auto">
          <a:xfrm>
            <a:off x="582170" y="1600200"/>
            <a:ext cx="7979660" cy="4525963"/>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Aug 2010</a:t>
            </a:r>
            <a:endParaRPr lang="en-US" dirty="0"/>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8946"/>
          <a:stretch/>
        </p:blipFill>
        <p:spPr bwMode="auto">
          <a:xfrm>
            <a:off x="278642" y="1524000"/>
            <a:ext cx="865266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2754573" y="4992890"/>
            <a:ext cx="1850399" cy="338554"/>
          </a:xfrm>
          <a:prstGeom prst="rect">
            <a:avLst/>
          </a:prstGeom>
          <a:noFill/>
        </p:spPr>
        <p:txBody>
          <a:bodyPr wrap="square" rtlCol="0">
            <a:spAutoFit/>
          </a:bodyPr>
          <a:lstStyle/>
          <a:p>
            <a:r>
              <a:rPr lang="en-US" sz="1600" dirty="0" smtClean="0"/>
              <a:t>M- </a:t>
            </a:r>
            <a:r>
              <a:rPr lang="en-US" sz="1600" dirty="0" err="1" smtClean="0"/>
              <a:t>Perseids</a:t>
            </a:r>
            <a:r>
              <a:rPr lang="en-US" sz="1600" dirty="0" smtClean="0"/>
              <a:t> ( 224)</a:t>
            </a:r>
            <a:endParaRPr lang="en-US" sz="1600" dirty="0"/>
          </a:p>
        </p:txBody>
      </p:sp>
      <p:cxnSp>
        <p:nvCxnSpPr>
          <p:cNvPr id="6" name="Straight Arrow Connector 5"/>
          <p:cNvCxnSpPr/>
          <p:nvPr/>
        </p:nvCxnSpPr>
        <p:spPr>
          <a:xfrm flipV="1">
            <a:off x="3505200" y="3733800"/>
            <a:ext cx="0" cy="127703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364173" y="1651632"/>
            <a:ext cx="1893627" cy="584775"/>
          </a:xfrm>
          <a:prstGeom prst="rect">
            <a:avLst/>
          </a:prstGeom>
          <a:noFill/>
        </p:spPr>
        <p:txBody>
          <a:bodyPr wrap="square" rtlCol="0">
            <a:spAutoFit/>
          </a:bodyPr>
          <a:lstStyle/>
          <a:p>
            <a:r>
              <a:rPr lang="en-US" sz="1600" dirty="0" smtClean="0"/>
              <a:t>R – AEHF 1 (226)</a:t>
            </a:r>
          </a:p>
          <a:p>
            <a:r>
              <a:rPr lang="en-US" sz="1600" dirty="0" smtClean="0"/>
              <a:t>7:07 am</a:t>
            </a:r>
            <a:endParaRPr lang="en-US" sz="1600" dirty="0"/>
          </a:p>
        </p:txBody>
      </p:sp>
      <p:cxnSp>
        <p:nvCxnSpPr>
          <p:cNvPr id="15" name="Straight Arrow Connector 14"/>
          <p:cNvCxnSpPr/>
          <p:nvPr/>
        </p:nvCxnSpPr>
        <p:spPr>
          <a:xfrm>
            <a:off x="3810000" y="2236407"/>
            <a:ext cx="0" cy="73539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364173" y="1066773"/>
            <a:ext cx="2286000" cy="584775"/>
          </a:xfrm>
          <a:prstGeom prst="rect">
            <a:avLst/>
          </a:prstGeom>
          <a:noFill/>
        </p:spPr>
        <p:txBody>
          <a:bodyPr wrap="square" rtlCol="0">
            <a:spAutoFit/>
          </a:bodyPr>
          <a:lstStyle/>
          <a:p>
            <a:r>
              <a:rPr lang="en-US" sz="1600" dirty="0" smtClean="0"/>
              <a:t>P (226)</a:t>
            </a:r>
          </a:p>
          <a:p>
            <a:r>
              <a:rPr lang="en-US" sz="1600" dirty="0" smtClean="0"/>
              <a:t>Proton flux = 14</a:t>
            </a:r>
            <a:endParaRPr lang="en-US" sz="16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 2010</a:t>
            </a:r>
            <a:endParaRPr lang="en-US"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9482"/>
          <a:stretch/>
        </p:blipFill>
        <p:spPr bwMode="auto">
          <a:xfrm>
            <a:off x="381000" y="1981200"/>
            <a:ext cx="8294678" cy="4199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Oct 2010</a:t>
            </a:r>
            <a:endParaRPr lang="en-US"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8596"/>
          <a:stretch/>
        </p:blipFill>
        <p:spPr bwMode="auto">
          <a:xfrm>
            <a:off x="228600" y="1524000"/>
            <a:ext cx="8603366"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655627" y="3585949"/>
            <a:ext cx="1752600" cy="338554"/>
          </a:xfrm>
          <a:prstGeom prst="rect">
            <a:avLst/>
          </a:prstGeom>
          <a:noFill/>
        </p:spPr>
        <p:txBody>
          <a:bodyPr wrap="square" rtlCol="0">
            <a:spAutoFit/>
          </a:bodyPr>
          <a:lstStyle/>
          <a:p>
            <a:r>
              <a:rPr lang="en-US" sz="1600" dirty="0" smtClean="0"/>
              <a:t>M – </a:t>
            </a:r>
            <a:r>
              <a:rPr lang="en-US" sz="1600" dirty="0" err="1" smtClean="0"/>
              <a:t>Orionids</a:t>
            </a:r>
            <a:r>
              <a:rPr lang="en-US" sz="1600" dirty="0" smtClean="0"/>
              <a:t> (285)</a:t>
            </a:r>
            <a:endParaRPr lang="en-US" sz="1600" dirty="0"/>
          </a:p>
        </p:txBody>
      </p:sp>
      <p:cxnSp>
        <p:nvCxnSpPr>
          <p:cNvPr id="5" name="Straight Arrow Connector 4"/>
          <p:cNvCxnSpPr/>
          <p:nvPr/>
        </p:nvCxnSpPr>
        <p:spPr>
          <a:xfrm flipV="1">
            <a:off x="3429000" y="3124200"/>
            <a:ext cx="0" cy="457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Nov 2010</a:t>
            </a:r>
            <a:endParaRPr lang="en-US"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8316"/>
          <a:stretch/>
        </p:blipFill>
        <p:spPr bwMode="auto">
          <a:xfrm>
            <a:off x="250208" y="1981200"/>
            <a:ext cx="8564333"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962400" y="3960167"/>
            <a:ext cx="1828800" cy="584775"/>
          </a:xfrm>
          <a:prstGeom prst="rect">
            <a:avLst/>
          </a:prstGeom>
          <a:noFill/>
        </p:spPr>
        <p:txBody>
          <a:bodyPr wrap="square" rtlCol="0">
            <a:spAutoFit/>
          </a:bodyPr>
          <a:lstStyle/>
          <a:p>
            <a:r>
              <a:rPr lang="en-US" sz="1600" dirty="0" smtClean="0"/>
              <a:t>R – NROL-32 (325)</a:t>
            </a:r>
          </a:p>
          <a:p>
            <a:r>
              <a:rPr lang="en-US" sz="1600" dirty="0" smtClean="0"/>
              <a:t>5:58 pm</a:t>
            </a:r>
            <a:endParaRPr lang="en-US" sz="1600" dirty="0"/>
          </a:p>
        </p:txBody>
      </p:sp>
      <p:cxnSp>
        <p:nvCxnSpPr>
          <p:cNvPr id="6" name="Straight Arrow Connector 5"/>
          <p:cNvCxnSpPr>
            <a:stCxn id="4" idx="0"/>
          </p:cNvCxnSpPr>
          <p:nvPr/>
        </p:nvCxnSpPr>
        <p:spPr>
          <a:xfrm flipV="1">
            <a:off x="4876800" y="3276601"/>
            <a:ext cx="228600" cy="68356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581400" y="1648599"/>
            <a:ext cx="1752600" cy="338554"/>
          </a:xfrm>
          <a:prstGeom prst="rect">
            <a:avLst/>
          </a:prstGeom>
          <a:noFill/>
        </p:spPr>
        <p:txBody>
          <a:bodyPr wrap="square" rtlCol="0">
            <a:spAutoFit/>
          </a:bodyPr>
          <a:lstStyle/>
          <a:p>
            <a:r>
              <a:rPr lang="en-US" sz="1600" dirty="0" smtClean="0"/>
              <a:t>M – </a:t>
            </a:r>
            <a:r>
              <a:rPr lang="en-US" sz="1600" dirty="0" err="1" smtClean="0"/>
              <a:t>Leonids</a:t>
            </a:r>
            <a:r>
              <a:rPr lang="en-US" sz="1600" dirty="0" smtClean="0"/>
              <a:t> (321)</a:t>
            </a:r>
            <a:endParaRPr lang="en-US" sz="1600" dirty="0"/>
          </a:p>
        </p:txBody>
      </p:sp>
      <p:cxnSp>
        <p:nvCxnSpPr>
          <p:cNvPr id="7" name="Straight Arrow Connector 6"/>
          <p:cNvCxnSpPr/>
          <p:nvPr/>
        </p:nvCxnSpPr>
        <p:spPr>
          <a:xfrm>
            <a:off x="4419600" y="1981200"/>
            <a:ext cx="0" cy="838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 2010</a:t>
            </a:r>
            <a:endParaRPr lang="en-US" dirty="0"/>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9272"/>
          <a:stretch/>
        </p:blipFill>
        <p:spPr bwMode="auto">
          <a:xfrm>
            <a:off x="381000" y="1981200"/>
            <a:ext cx="8549193"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965278" y="3777018"/>
            <a:ext cx="1945943" cy="584775"/>
          </a:xfrm>
          <a:prstGeom prst="rect">
            <a:avLst/>
          </a:prstGeom>
          <a:noFill/>
        </p:spPr>
        <p:txBody>
          <a:bodyPr wrap="square" rtlCol="0">
            <a:spAutoFit/>
          </a:bodyPr>
          <a:lstStyle/>
          <a:p>
            <a:r>
              <a:rPr lang="en-US" sz="1600" dirty="0" smtClean="0"/>
              <a:t>R – Dragon C1 (342)</a:t>
            </a:r>
          </a:p>
          <a:p>
            <a:r>
              <a:rPr lang="en-US" sz="1600" dirty="0" smtClean="0"/>
              <a:t>10:43 am</a:t>
            </a:r>
            <a:endParaRPr lang="en-US" sz="1600" dirty="0"/>
          </a:p>
        </p:txBody>
      </p:sp>
      <p:cxnSp>
        <p:nvCxnSpPr>
          <p:cNvPr id="6" name="Straight Arrow Connector 5"/>
          <p:cNvCxnSpPr/>
          <p:nvPr/>
        </p:nvCxnSpPr>
        <p:spPr>
          <a:xfrm flipV="1">
            <a:off x="2819400" y="3200400"/>
            <a:ext cx="0" cy="533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165143" y="1613581"/>
            <a:ext cx="1981200" cy="338554"/>
          </a:xfrm>
          <a:prstGeom prst="rect">
            <a:avLst/>
          </a:prstGeom>
          <a:noFill/>
        </p:spPr>
        <p:txBody>
          <a:bodyPr wrap="square" rtlCol="0">
            <a:spAutoFit/>
          </a:bodyPr>
          <a:lstStyle/>
          <a:p>
            <a:r>
              <a:rPr lang="en-US" sz="1600" dirty="0" smtClean="0"/>
              <a:t>M – </a:t>
            </a:r>
            <a:r>
              <a:rPr lang="en-US" sz="1600" dirty="0" err="1" smtClean="0"/>
              <a:t>Geminids</a:t>
            </a:r>
            <a:r>
              <a:rPr lang="en-US" sz="1600" dirty="0" smtClean="0"/>
              <a:t> (348)</a:t>
            </a:r>
            <a:endParaRPr lang="en-US" sz="1600" dirty="0"/>
          </a:p>
        </p:txBody>
      </p:sp>
      <p:cxnSp>
        <p:nvCxnSpPr>
          <p:cNvPr id="7" name="Straight Arrow Connector 6"/>
          <p:cNvCxnSpPr/>
          <p:nvPr/>
        </p:nvCxnSpPr>
        <p:spPr>
          <a:xfrm>
            <a:off x="3886200" y="2015698"/>
            <a:ext cx="0" cy="34650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lstStyle/>
          <a:p>
            <a:r>
              <a:rPr lang="en-US" dirty="0" smtClean="0"/>
              <a:t>Jan 2008</a:t>
            </a:r>
            <a:endParaRPr lang="en-US" dirty="0"/>
          </a:p>
        </p:txBody>
      </p:sp>
      <p:pic>
        <p:nvPicPr>
          <p:cNvPr id="1027" name="Picture 3"/>
          <p:cNvPicPr>
            <a:picLocks noGrp="1" noChangeAspect="1" noChangeArrowheads="1"/>
          </p:cNvPicPr>
          <p:nvPr>
            <p:ph idx="4294967295"/>
          </p:nvPr>
        </p:nvPicPr>
        <p:blipFill>
          <a:blip r:embed="rId2" cstate="print"/>
          <a:srcRect/>
          <a:stretch>
            <a:fillRect/>
          </a:stretch>
        </p:blipFill>
        <p:spPr bwMode="auto">
          <a:xfrm>
            <a:off x="1598613" y="1371600"/>
            <a:ext cx="7545387" cy="4189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Jan 2011</a:t>
            </a:r>
            <a:endParaRPr lang="en-US" dirty="0"/>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9179"/>
          <a:stretch/>
        </p:blipFill>
        <p:spPr bwMode="auto">
          <a:xfrm>
            <a:off x="304800" y="1905000"/>
            <a:ext cx="8522670" cy="4336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447800" y="2438400"/>
            <a:ext cx="1981200" cy="338554"/>
          </a:xfrm>
          <a:prstGeom prst="rect">
            <a:avLst/>
          </a:prstGeom>
          <a:noFill/>
        </p:spPr>
        <p:txBody>
          <a:bodyPr wrap="square" rtlCol="0">
            <a:spAutoFit/>
          </a:bodyPr>
          <a:lstStyle/>
          <a:p>
            <a:r>
              <a:rPr lang="en-US" sz="1600" dirty="0" smtClean="0"/>
              <a:t>M – </a:t>
            </a:r>
            <a:r>
              <a:rPr lang="en-US" sz="1600" dirty="0" err="1" smtClean="0"/>
              <a:t>Quadrantids</a:t>
            </a:r>
            <a:r>
              <a:rPr lang="en-US" sz="1600" dirty="0" smtClean="0"/>
              <a:t> (4)</a:t>
            </a:r>
            <a:endParaRPr lang="en-US" sz="1600" dirty="0"/>
          </a:p>
        </p:txBody>
      </p:sp>
      <p:cxnSp>
        <p:nvCxnSpPr>
          <p:cNvPr id="5" name="Straight Arrow Connector 4"/>
          <p:cNvCxnSpPr/>
          <p:nvPr/>
        </p:nvCxnSpPr>
        <p:spPr>
          <a:xfrm flipH="1">
            <a:off x="1981200" y="2867799"/>
            <a:ext cx="76200" cy="33260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07901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Feb 2011</a:t>
            </a:r>
            <a:endParaRPr lang="en-US" dirty="0"/>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4911" b="4198"/>
          <a:stretch/>
        </p:blipFill>
        <p:spPr bwMode="auto">
          <a:xfrm>
            <a:off x="381000" y="1981200"/>
            <a:ext cx="837669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562600" y="4570777"/>
            <a:ext cx="1600200" cy="584775"/>
          </a:xfrm>
          <a:prstGeom prst="rect">
            <a:avLst/>
          </a:prstGeom>
          <a:noFill/>
        </p:spPr>
        <p:txBody>
          <a:bodyPr wrap="square" rtlCol="0">
            <a:spAutoFit/>
          </a:bodyPr>
          <a:lstStyle/>
          <a:p>
            <a:r>
              <a:rPr lang="en-US" sz="1600" dirty="0" smtClean="0"/>
              <a:t>STS-133 (55)</a:t>
            </a:r>
          </a:p>
          <a:p>
            <a:r>
              <a:rPr lang="en-US" sz="1600" dirty="0" smtClean="0"/>
              <a:t>4:53 pm</a:t>
            </a:r>
            <a:endParaRPr lang="en-US" sz="1600" dirty="0"/>
          </a:p>
        </p:txBody>
      </p:sp>
      <p:cxnSp>
        <p:nvCxnSpPr>
          <p:cNvPr id="5" name="Straight Arrow Connector 4"/>
          <p:cNvCxnSpPr/>
          <p:nvPr/>
        </p:nvCxnSpPr>
        <p:spPr>
          <a:xfrm flipV="1">
            <a:off x="6096000" y="3810000"/>
            <a:ext cx="0" cy="7642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447800" y="4742764"/>
            <a:ext cx="1143000" cy="338554"/>
          </a:xfrm>
          <a:prstGeom prst="rect">
            <a:avLst/>
          </a:prstGeom>
          <a:noFill/>
        </p:spPr>
        <p:txBody>
          <a:bodyPr wrap="square" rtlCol="0">
            <a:spAutoFit/>
          </a:bodyPr>
          <a:lstStyle/>
          <a:p>
            <a:r>
              <a:rPr lang="en-US" sz="1600" dirty="0" smtClean="0"/>
              <a:t>SSW (32)</a:t>
            </a:r>
            <a:endParaRPr lang="en-US" sz="1600" dirty="0"/>
          </a:p>
        </p:txBody>
      </p:sp>
      <p:cxnSp>
        <p:nvCxnSpPr>
          <p:cNvPr id="7" name="Straight Arrow Connector 6"/>
          <p:cNvCxnSpPr/>
          <p:nvPr/>
        </p:nvCxnSpPr>
        <p:spPr>
          <a:xfrm flipH="1" flipV="1">
            <a:off x="1524000" y="3962400"/>
            <a:ext cx="152400" cy="6880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23234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 2011</a:t>
            </a:r>
            <a:endParaRPr lang="en-US" dirty="0"/>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8619"/>
          <a:stretch/>
        </p:blipFill>
        <p:spPr bwMode="auto">
          <a:xfrm>
            <a:off x="228600" y="1905000"/>
            <a:ext cx="8755024"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937688" y="2310825"/>
            <a:ext cx="1786712" cy="584775"/>
          </a:xfrm>
          <a:prstGeom prst="rect">
            <a:avLst/>
          </a:prstGeom>
          <a:noFill/>
        </p:spPr>
        <p:txBody>
          <a:bodyPr wrap="square" rtlCol="0">
            <a:spAutoFit/>
          </a:bodyPr>
          <a:lstStyle/>
          <a:p>
            <a:r>
              <a:rPr lang="en-US" sz="1600" dirty="0" smtClean="0"/>
              <a:t>R – NROL-27 (70)</a:t>
            </a:r>
          </a:p>
          <a:p>
            <a:r>
              <a:rPr lang="en-US" sz="1600" dirty="0" smtClean="0"/>
              <a:t>6:38 pm</a:t>
            </a:r>
            <a:endParaRPr lang="en-US" sz="1600" dirty="0"/>
          </a:p>
        </p:txBody>
      </p:sp>
      <p:cxnSp>
        <p:nvCxnSpPr>
          <p:cNvPr id="5" name="Straight Arrow Connector 4"/>
          <p:cNvCxnSpPr/>
          <p:nvPr/>
        </p:nvCxnSpPr>
        <p:spPr>
          <a:xfrm flipH="1">
            <a:off x="3276600" y="2819400"/>
            <a:ext cx="152400" cy="838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676400" y="4419600"/>
            <a:ext cx="1628633" cy="584775"/>
          </a:xfrm>
          <a:prstGeom prst="rect">
            <a:avLst/>
          </a:prstGeom>
          <a:noFill/>
        </p:spPr>
        <p:txBody>
          <a:bodyPr wrap="square" rtlCol="0">
            <a:spAutoFit/>
          </a:bodyPr>
          <a:lstStyle/>
          <a:p>
            <a:r>
              <a:rPr lang="en-US" sz="1600" dirty="0" smtClean="0"/>
              <a:t>R – OTV (64)</a:t>
            </a:r>
          </a:p>
          <a:p>
            <a:r>
              <a:rPr lang="en-US" sz="1600" dirty="0" smtClean="0"/>
              <a:t>5:46 pm</a:t>
            </a:r>
            <a:endParaRPr lang="en-US" sz="1600" dirty="0"/>
          </a:p>
        </p:txBody>
      </p:sp>
      <p:cxnSp>
        <p:nvCxnSpPr>
          <p:cNvPr id="8" name="Straight Arrow Connector 7"/>
          <p:cNvCxnSpPr/>
          <p:nvPr/>
        </p:nvCxnSpPr>
        <p:spPr>
          <a:xfrm flipV="1">
            <a:off x="2133600" y="3886200"/>
            <a:ext cx="0" cy="62893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2286000" y="2667000"/>
            <a:ext cx="1676400" cy="584775"/>
          </a:xfrm>
          <a:prstGeom prst="rect">
            <a:avLst/>
          </a:prstGeom>
          <a:noFill/>
        </p:spPr>
        <p:txBody>
          <a:bodyPr wrap="square" rtlCol="0">
            <a:spAutoFit/>
          </a:bodyPr>
          <a:lstStyle/>
          <a:p>
            <a:r>
              <a:rPr lang="en-US" sz="1600" dirty="0" smtClean="0"/>
              <a:t>P (67)</a:t>
            </a:r>
          </a:p>
          <a:p>
            <a:r>
              <a:rPr lang="en-US" sz="1600" dirty="0" smtClean="0"/>
              <a:t>Proton flux  = 50</a:t>
            </a:r>
            <a:endParaRPr lang="en-US" sz="1600" dirty="0"/>
          </a:p>
        </p:txBody>
      </p:sp>
      <p:cxnSp>
        <p:nvCxnSpPr>
          <p:cNvPr id="10" name="Straight Arrow Connector 9"/>
          <p:cNvCxnSpPr/>
          <p:nvPr/>
        </p:nvCxnSpPr>
        <p:spPr>
          <a:xfrm flipH="1">
            <a:off x="2714767" y="3238500"/>
            <a:ext cx="50326" cy="1905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876800" y="2099200"/>
            <a:ext cx="1524000" cy="584775"/>
          </a:xfrm>
          <a:prstGeom prst="rect">
            <a:avLst/>
          </a:prstGeom>
          <a:noFill/>
        </p:spPr>
        <p:txBody>
          <a:bodyPr wrap="square" rtlCol="0">
            <a:spAutoFit/>
          </a:bodyPr>
          <a:lstStyle/>
          <a:p>
            <a:r>
              <a:rPr lang="en-US" sz="1600" dirty="0" smtClean="0"/>
              <a:t>P (81)</a:t>
            </a:r>
          </a:p>
          <a:p>
            <a:r>
              <a:rPr lang="en-US" sz="1600" dirty="0" smtClean="0"/>
              <a:t>Proton flux = 14</a:t>
            </a:r>
            <a:endParaRPr lang="en-US" sz="1600" dirty="0"/>
          </a:p>
        </p:txBody>
      </p:sp>
      <p:cxnSp>
        <p:nvCxnSpPr>
          <p:cNvPr id="13" name="Straight Arrow Connector 12"/>
          <p:cNvCxnSpPr/>
          <p:nvPr/>
        </p:nvCxnSpPr>
        <p:spPr>
          <a:xfrm flipH="1">
            <a:off x="5334000" y="2671465"/>
            <a:ext cx="152400" cy="75753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68349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Apr 2011</a:t>
            </a:r>
            <a:endParaRPr lang="en-US" dirty="0"/>
          </a:p>
        </p:txBody>
      </p:sp>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9179"/>
          <a:stretch/>
        </p:blipFill>
        <p:spPr bwMode="auto">
          <a:xfrm>
            <a:off x="386686" y="2057400"/>
            <a:ext cx="8536081"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876800" y="4338598"/>
            <a:ext cx="1669874" cy="338554"/>
          </a:xfrm>
          <a:prstGeom prst="rect">
            <a:avLst/>
          </a:prstGeom>
          <a:noFill/>
        </p:spPr>
        <p:txBody>
          <a:bodyPr wrap="square" rtlCol="0">
            <a:spAutoFit/>
          </a:bodyPr>
          <a:lstStyle/>
          <a:p>
            <a:r>
              <a:rPr lang="en-US" sz="1600" dirty="0" smtClean="0"/>
              <a:t>M – </a:t>
            </a:r>
            <a:r>
              <a:rPr lang="en-US" sz="1600" dirty="0" err="1" smtClean="0"/>
              <a:t>Lyrids</a:t>
            </a:r>
            <a:r>
              <a:rPr lang="en-US" sz="1600" dirty="0" smtClean="0"/>
              <a:t> (112)</a:t>
            </a:r>
            <a:endParaRPr lang="en-US" sz="1600" dirty="0"/>
          </a:p>
        </p:txBody>
      </p:sp>
      <p:cxnSp>
        <p:nvCxnSpPr>
          <p:cNvPr id="5" name="Straight Arrow Connector 4"/>
          <p:cNvCxnSpPr/>
          <p:nvPr/>
        </p:nvCxnSpPr>
        <p:spPr>
          <a:xfrm flipV="1">
            <a:off x="5486400" y="3581400"/>
            <a:ext cx="76200" cy="75719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25274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May 2011</a:t>
            </a:r>
            <a:endParaRPr lang="en-US" dirty="0"/>
          </a:p>
        </p:txBody>
      </p:sp>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9505"/>
          <a:stretch/>
        </p:blipFill>
        <p:spPr bwMode="auto">
          <a:xfrm>
            <a:off x="381000" y="2151797"/>
            <a:ext cx="8431586"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Arrow Connector 3"/>
          <p:cNvCxnSpPr/>
          <p:nvPr/>
        </p:nvCxnSpPr>
        <p:spPr>
          <a:xfrm>
            <a:off x="4471688" y="2729675"/>
            <a:ext cx="0" cy="6231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962400" y="2284139"/>
            <a:ext cx="1524000" cy="584775"/>
          </a:xfrm>
          <a:prstGeom prst="rect">
            <a:avLst/>
          </a:prstGeom>
          <a:noFill/>
        </p:spPr>
        <p:txBody>
          <a:bodyPr wrap="square" rtlCol="0">
            <a:spAutoFit/>
          </a:bodyPr>
          <a:lstStyle/>
          <a:p>
            <a:r>
              <a:rPr lang="en-US" sz="1600" dirty="0" smtClean="0"/>
              <a:t>STS-134 (136)</a:t>
            </a:r>
          </a:p>
          <a:p>
            <a:r>
              <a:rPr lang="en-US" sz="1600" dirty="0" smtClean="0"/>
              <a:t>8:56 am</a:t>
            </a:r>
            <a:endParaRPr lang="en-US" sz="1600" dirty="0"/>
          </a:p>
        </p:txBody>
      </p:sp>
      <p:sp>
        <p:nvSpPr>
          <p:cNvPr id="7" name="TextBox 6"/>
          <p:cNvSpPr txBox="1"/>
          <p:nvPr/>
        </p:nvSpPr>
        <p:spPr>
          <a:xfrm>
            <a:off x="2059675" y="4191000"/>
            <a:ext cx="1750325" cy="830997"/>
          </a:xfrm>
          <a:prstGeom prst="rect">
            <a:avLst/>
          </a:prstGeom>
          <a:noFill/>
        </p:spPr>
        <p:txBody>
          <a:bodyPr wrap="square" rtlCol="0">
            <a:spAutoFit/>
          </a:bodyPr>
          <a:lstStyle/>
          <a:p>
            <a:r>
              <a:rPr lang="en-US" sz="1600" dirty="0" smtClean="0"/>
              <a:t>R - SBIRS </a:t>
            </a:r>
            <a:r>
              <a:rPr lang="en-US" sz="1600" dirty="0"/>
              <a:t>GEO 1</a:t>
            </a:r>
            <a:r>
              <a:rPr lang="en-US" sz="1600" dirty="0" smtClean="0"/>
              <a:t> (127)</a:t>
            </a:r>
          </a:p>
          <a:p>
            <a:r>
              <a:rPr lang="en-US" sz="1600" dirty="0" smtClean="0"/>
              <a:t>2:10 pm</a:t>
            </a:r>
            <a:endParaRPr lang="en-US" sz="1600" dirty="0"/>
          </a:p>
        </p:txBody>
      </p:sp>
      <p:cxnSp>
        <p:nvCxnSpPr>
          <p:cNvPr id="9" name="Straight Arrow Connector 8"/>
          <p:cNvCxnSpPr/>
          <p:nvPr/>
        </p:nvCxnSpPr>
        <p:spPr>
          <a:xfrm flipV="1">
            <a:off x="2590800" y="3733800"/>
            <a:ext cx="0" cy="55159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524000" y="2514600"/>
            <a:ext cx="1828800" cy="584775"/>
          </a:xfrm>
          <a:prstGeom prst="rect">
            <a:avLst/>
          </a:prstGeom>
          <a:noFill/>
        </p:spPr>
        <p:txBody>
          <a:bodyPr wrap="square" rtlCol="0">
            <a:spAutoFit/>
          </a:bodyPr>
          <a:lstStyle/>
          <a:p>
            <a:r>
              <a:rPr lang="en-US" sz="1600" dirty="0" smtClean="0"/>
              <a:t>M – Eta </a:t>
            </a:r>
            <a:r>
              <a:rPr lang="en-US" sz="1600" dirty="0" err="1" smtClean="0"/>
              <a:t>Aquarids</a:t>
            </a:r>
            <a:r>
              <a:rPr lang="en-US" sz="1600" dirty="0" smtClean="0"/>
              <a:t> (125-127)</a:t>
            </a:r>
            <a:endParaRPr lang="en-US" sz="1600" dirty="0"/>
          </a:p>
        </p:txBody>
      </p:sp>
      <p:cxnSp>
        <p:nvCxnSpPr>
          <p:cNvPr id="8" name="Straight Arrow Connector 7"/>
          <p:cNvCxnSpPr/>
          <p:nvPr/>
        </p:nvCxnSpPr>
        <p:spPr>
          <a:xfrm>
            <a:off x="2059675" y="3041237"/>
            <a:ext cx="150125" cy="54016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42777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June 2011</a:t>
            </a:r>
            <a:endParaRPr lang="en-US" dirty="0"/>
          </a:p>
        </p:txBody>
      </p:sp>
      <p:pic>
        <p:nvPicPr>
          <p:cNvPr id="1126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9109"/>
          <a:stretch/>
        </p:blipFill>
        <p:spPr bwMode="auto">
          <a:xfrm>
            <a:off x="304800" y="2133600"/>
            <a:ext cx="8675857"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209800" y="2539425"/>
            <a:ext cx="2133600" cy="584775"/>
          </a:xfrm>
          <a:prstGeom prst="rect">
            <a:avLst/>
          </a:prstGeom>
          <a:noFill/>
        </p:spPr>
        <p:txBody>
          <a:bodyPr wrap="square" rtlCol="0">
            <a:spAutoFit/>
          </a:bodyPr>
          <a:lstStyle/>
          <a:p>
            <a:r>
              <a:rPr lang="en-US" sz="1600" dirty="0" smtClean="0"/>
              <a:t>P (158)</a:t>
            </a:r>
          </a:p>
          <a:p>
            <a:r>
              <a:rPr lang="en-US" sz="1600" dirty="0" smtClean="0"/>
              <a:t>Proton flux = 72</a:t>
            </a:r>
            <a:endParaRPr lang="en-US" sz="1600" dirty="0"/>
          </a:p>
        </p:txBody>
      </p:sp>
      <p:cxnSp>
        <p:nvCxnSpPr>
          <p:cNvPr id="5" name="Straight Arrow Connector 4"/>
          <p:cNvCxnSpPr/>
          <p:nvPr/>
        </p:nvCxnSpPr>
        <p:spPr>
          <a:xfrm>
            <a:off x="2590800" y="3050232"/>
            <a:ext cx="0" cy="75976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13477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July 2011</a:t>
            </a:r>
            <a:endParaRPr lang="en-US" dirty="0"/>
          </a:p>
        </p:txBody>
      </p:sp>
      <p:pic>
        <p:nvPicPr>
          <p:cNvPr id="1229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9062"/>
          <a:stretch/>
        </p:blipFill>
        <p:spPr bwMode="auto">
          <a:xfrm>
            <a:off x="228598" y="1816290"/>
            <a:ext cx="8669215"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810000" y="2387025"/>
            <a:ext cx="1676400" cy="584775"/>
          </a:xfrm>
          <a:prstGeom prst="rect">
            <a:avLst/>
          </a:prstGeom>
          <a:noFill/>
        </p:spPr>
        <p:txBody>
          <a:bodyPr wrap="square" rtlCol="0">
            <a:spAutoFit/>
          </a:bodyPr>
          <a:lstStyle/>
          <a:p>
            <a:r>
              <a:rPr lang="en-US" sz="1600" dirty="0" smtClean="0"/>
              <a:t>R - GPS 2F-2 (197)</a:t>
            </a:r>
          </a:p>
          <a:p>
            <a:r>
              <a:rPr lang="en-US" sz="1600" dirty="0" smtClean="0"/>
              <a:t>2:41 am</a:t>
            </a:r>
            <a:endParaRPr lang="en-US" sz="1600" dirty="0"/>
          </a:p>
        </p:txBody>
      </p:sp>
      <p:cxnSp>
        <p:nvCxnSpPr>
          <p:cNvPr id="5" name="Straight Arrow Connector 4"/>
          <p:cNvCxnSpPr/>
          <p:nvPr/>
        </p:nvCxnSpPr>
        <p:spPr>
          <a:xfrm flipH="1">
            <a:off x="4191000" y="2933592"/>
            <a:ext cx="152400" cy="41920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274627" y="2362200"/>
            <a:ext cx="1371600" cy="584775"/>
          </a:xfrm>
          <a:prstGeom prst="rect">
            <a:avLst/>
          </a:prstGeom>
          <a:noFill/>
        </p:spPr>
        <p:txBody>
          <a:bodyPr wrap="square" rtlCol="0">
            <a:spAutoFit/>
          </a:bodyPr>
          <a:lstStyle/>
          <a:p>
            <a:r>
              <a:rPr lang="en-US" sz="1600" dirty="0" smtClean="0"/>
              <a:t>STS-135 (189)</a:t>
            </a:r>
          </a:p>
          <a:p>
            <a:r>
              <a:rPr lang="en-US" sz="1600" dirty="0" smtClean="0"/>
              <a:t>11:29 am</a:t>
            </a:r>
            <a:endParaRPr lang="en-US" sz="1600" dirty="0"/>
          </a:p>
        </p:txBody>
      </p:sp>
      <p:cxnSp>
        <p:nvCxnSpPr>
          <p:cNvPr id="8" name="Straight Arrow Connector 7"/>
          <p:cNvCxnSpPr/>
          <p:nvPr/>
        </p:nvCxnSpPr>
        <p:spPr>
          <a:xfrm>
            <a:off x="2667000" y="2823865"/>
            <a:ext cx="0" cy="53803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6037997" y="2679412"/>
            <a:ext cx="1905000" cy="584775"/>
          </a:xfrm>
          <a:prstGeom prst="rect">
            <a:avLst/>
          </a:prstGeom>
          <a:noFill/>
        </p:spPr>
        <p:txBody>
          <a:bodyPr wrap="square" rtlCol="0">
            <a:spAutoFit/>
          </a:bodyPr>
          <a:lstStyle/>
          <a:p>
            <a:r>
              <a:rPr lang="en-US" sz="1600" dirty="0" smtClean="0"/>
              <a:t>M – Delta </a:t>
            </a:r>
            <a:r>
              <a:rPr lang="en-US" sz="1600" dirty="0" err="1" smtClean="0"/>
              <a:t>Aquarids</a:t>
            </a:r>
            <a:r>
              <a:rPr lang="en-US" sz="1600" dirty="0" smtClean="0"/>
              <a:t> (210)</a:t>
            </a:r>
            <a:endParaRPr lang="en-US" sz="1600" dirty="0"/>
          </a:p>
        </p:txBody>
      </p:sp>
      <p:cxnSp>
        <p:nvCxnSpPr>
          <p:cNvPr id="9" name="Straight Arrow Connector 8"/>
          <p:cNvCxnSpPr/>
          <p:nvPr/>
        </p:nvCxnSpPr>
        <p:spPr>
          <a:xfrm>
            <a:off x="6705600" y="3143196"/>
            <a:ext cx="0" cy="81920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33167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Aug 2011</a:t>
            </a:r>
            <a:endParaRPr lang="en-US"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170" t="40042" b="7626"/>
          <a:stretch/>
        </p:blipFill>
        <p:spPr bwMode="auto">
          <a:xfrm>
            <a:off x="228600" y="2286000"/>
            <a:ext cx="8417497"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2899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Feb 2008</a:t>
            </a:r>
            <a:endParaRPr lang="en-US" dirty="0"/>
          </a:p>
        </p:txBody>
      </p:sp>
      <p:pic>
        <p:nvPicPr>
          <p:cNvPr id="2051" name="Picture 3"/>
          <p:cNvPicPr>
            <a:picLocks noGrp="1" noChangeAspect="1" noChangeArrowheads="1"/>
          </p:cNvPicPr>
          <p:nvPr>
            <p:ph idx="1"/>
          </p:nvPr>
        </p:nvPicPr>
        <p:blipFill>
          <a:blip r:embed="rId2" cstate="print"/>
          <a:srcRect/>
          <a:stretch>
            <a:fillRect/>
          </a:stretch>
        </p:blipFill>
        <p:spPr bwMode="auto">
          <a:xfrm>
            <a:off x="0" y="1658938"/>
            <a:ext cx="9144000" cy="5199062"/>
          </a:xfrm>
          <a:prstGeom prst="rect">
            <a:avLst/>
          </a:prstGeom>
          <a:noFill/>
          <a:ln w="9525">
            <a:noFill/>
            <a:miter lim="800000"/>
            <a:headEnd/>
            <a:tailEnd/>
          </a:ln>
        </p:spPr>
      </p:pic>
      <p:sp>
        <p:nvSpPr>
          <p:cNvPr id="4" name="TextBox 3"/>
          <p:cNvSpPr txBox="1"/>
          <p:nvPr/>
        </p:nvSpPr>
        <p:spPr>
          <a:xfrm>
            <a:off x="1676400" y="6324600"/>
            <a:ext cx="1371600" cy="584775"/>
          </a:xfrm>
          <a:prstGeom prst="rect">
            <a:avLst/>
          </a:prstGeom>
          <a:noFill/>
        </p:spPr>
        <p:txBody>
          <a:bodyPr wrap="square" rtlCol="0">
            <a:spAutoFit/>
          </a:bodyPr>
          <a:lstStyle/>
          <a:p>
            <a:r>
              <a:rPr lang="en-US" sz="1600" dirty="0" smtClean="0"/>
              <a:t>STS-122 (38) 2:45pm EST</a:t>
            </a:r>
            <a:endParaRPr lang="en-US" sz="1600" dirty="0"/>
          </a:p>
        </p:txBody>
      </p:sp>
      <p:cxnSp>
        <p:nvCxnSpPr>
          <p:cNvPr id="6" name="Straight Arrow Connector 5"/>
          <p:cNvCxnSpPr/>
          <p:nvPr/>
        </p:nvCxnSpPr>
        <p:spPr>
          <a:xfrm rot="16200000" flipV="1">
            <a:off x="2057400" y="6248400"/>
            <a:ext cx="228600" cy="76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460310" y="3228201"/>
            <a:ext cx="990600" cy="338554"/>
          </a:xfrm>
          <a:prstGeom prst="rect">
            <a:avLst/>
          </a:prstGeom>
          <a:noFill/>
        </p:spPr>
        <p:txBody>
          <a:bodyPr wrap="square" rtlCol="0">
            <a:spAutoFit/>
          </a:bodyPr>
          <a:lstStyle/>
          <a:p>
            <a:r>
              <a:rPr lang="en-US" sz="1600" dirty="0" smtClean="0"/>
              <a:t>SSW (37)</a:t>
            </a:r>
            <a:endParaRPr lang="en-US" sz="1600" dirty="0"/>
          </a:p>
        </p:txBody>
      </p:sp>
      <p:cxnSp>
        <p:nvCxnSpPr>
          <p:cNvPr id="7" name="Straight Arrow Connector 6"/>
          <p:cNvCxnSpPr>
            <a:stCxn id="3" idx="2"/>
          </p:cNvCxnSpPr>
          <p:nvPr/>
        </p:nvCxnSpPr>
        <p:spPr>
          <a:xfrm>
            <a:off x="1955610" y="3566755"/>
            <a:ext cx="0" cy="39564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581400" y="2955751"/>
            <a:ext cx="1143000" cy="338554"/>
          </a:xfrm>
          <a:prstGeom prst="rect">
            <a:avLst/>
          </a:prstGeom>
          <a:noFill/>
        </p:spPr>
        <p:txBody>
          <a:bodyPr wrap="square" rtlCol="0">
            <a:spAutoFit/>
          </a:bodyPr>
          <a:lstStyle/>
          <a:p>
            <a:r>
              <a:rPr lang="en-US" sz="1600" dirty="0" smtClean="0"/>
              <a:t>SSW (47)</a:t>
            </a:r>
            <a:endParaRPr lang="en-US" sz="1600" dirty="0"/>
          </a:p>
        </p:txBody>
      </p:sp>
      <p:cxnSp>
        <p:nvCxnSpPr>
          <p:cNvPr id="10" name="Straight Arrow Connector 9"/>
          <p:cNvCxnSpPr/>
          <p:nvPr/>
        </p:nvCxnSpPr>
        <p:spPr>
          <a:xfrm>
            <a:off x="4000500" y="3232750"/>
            <a:ext cx="114300" cy="11868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029200" y="3595300"/>
            <a:ext cx="1143000" cy="338554"/>
          </a:xfrm>
          <a:prstGeom prst="rect">
            <a:avLst/>
          </a:prstGeom>
          <a:noFill/>
        </p:spPr>
        <p:txBody>
          <a:bodyPr wrap="square" rtlCol="0">
            <a:spAutoFit/>
          </a:bodyPr>
          <a:lstStyle/>
          <a:p>
            <a:r>
              <a:rPr lang="en-US" sz="1600" dirty="0" smtClean="0"/>
              <a:t>SSW (54)</a:t>
            </a:r>
            <a:endParaRPr lang="en-US" sz="1600" dirty="0"/>
          </a:p>
        </p:txBody>
      </p:sp>
      <p:cxnSp>
        <p:nvCxnSpPr>
          <p:cNvPr id="13" name="Straight Arrow Connector 12"/>
          <p:cNvCxnSpPr/>
          <p:nvPr/>
        </p:nvCxnSpPr>
        <p:spPr>
          <a:xfrm>
            <a:off x="5410200" y="3872299"/>
            <a:ext cx="0" cy="77590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 2008</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0" y="1600200"/>
            <a:ext cx="9143999" cy="5257800"/>
          </a:xfrm>
          <a:prstGeom prst="rect">
            <a:avLst/>
          </a:prstGeom>
          <a:noFill/>
          <a:ln w="9525">
            <a:noFill/>
            <a:miter lim="800000"/>
            <a:headEnd/>
            <a:tailEnd/>
          </a:ln>
        </p:spPr>
      </p:pic>
      <p:sp>
        <p:nvSpPr>
          <p:cNvPr id="4" name="TextBox 3"/>
          <p:cNvSpPr txBox="1"/>
          <p:nvPr/>
        </p:nvSpPr>
        <p:spPr>
          <a:xfrm>
            <a:off x="2133600" y="3276600"/>
            <a:ext cx="1524000" cy="584775"/>
          </a:xfrm>
          <a:prstGeom prst="rect">
            <a:avLst/>
          </a:prstGeom>
          <a:noFill/>
        </p:spPr>
        <p:txBody>
          <a:bodyPr wrap="square" rtlCol="0">
            <a:spAutoFit/>
          </a:bodyPr>
          <a:lstStyle/>
          <a:p>
            <a:r>
              <a:rPr lang="en-US" sz="1600" dirty="0" smtClean="0"/>
              <a:t>STS – 123 (71) 2:28 am EST</a:t>
            </a:r>
            <a:endParaRPr lang="en-US" sz="1600" dirty="0"/>
          </a:p>
        </p:txBody>
      </p:sp>
      <p:cxnSp>
        <p:nvCxnSpPr>
          <p:cNvPr id="6" name="Straight Arrow Connector 5"/>
          <p:cNvCxnSpPr/>
          <p:nvPr/>
        </p:nvCxnSpPr>
        <p:spPr>
          <a:xfrm rot="5400000">
            <a:off x="2438400" y="3962400"/>
            <a:ext cx="381000" cy="76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764809" y="2477869"/>
            <a:ext cx="2667000" cy="584775"/>
          </a:xfrm>
          <a:prstGeom prst="rect">
            <a:avLst/>
          </a:prstGeom>
          <a:noFill/>
        </p:spPr>
        <p:txBody>
          <a:bodyPr wrap="square" rtlCol="0">
            <a:spAutoFit/>
          </a:bodyPr>
          <a:lstStyle/>
          <a:p>
            <a:r>
              <a:rPr lang="en-US" sz="1600" dirty="0" smtClean="0"/>
              <a:t>R – GPS  2R-19 (75)</a:t>
            </a:r>
          </a:p>
          <a:p>
            <a:r>
              <a:rPr lang="en-US" sz="1600" dirty="0" smtClean="0"/>
              <a:t>2:10 am</a:t>
            </a:r>
            <a:endParaRPr lang="en-US" sz="1600" dirty="0"/>
          </a:p>
        </p:txBody>
      </p:sp>
      <p:cxnSp>
        <p:nvCxnSpPr>
          <p:cNvPr id="7" name="Straight Arrow Connector 6"/>
          <p:cNvCxnSpPr/>
          <p:nvPr/>
        </p:nvCxnSpPr>
        <p:spPr>
          <a:xfrm flipH="1">
            <a:off x="3276600" y="2939534"/>
            <a:ext cx="304800" cy="106096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Apr 2008</a:t>
            </a:r>
            <a:endParaRPr lang="en-US" dirty="0"/>
          </a:p>
        </p:txBody>
      </p:sp>
      <p:pic>
        <p:nvPicPr>
          <p:cNvPr id="4099" name="Picture 3"/>
          <p:cNvPicPr>
            <a:picLocks noGrp="1" noChangeAspect="1" noChangeArrowheads="1"/>
          </p:cNvPicPr>
          <p:nvPr>
            <p:ph idx="1"/>
          </p:nvPr>
        </p:nvPicPr>
        <p:blipFill>
          <a:blip r:embed="rId2" cstate="print"/>
          <a:srcRect/>
          <a:stretch>
            <a:fillRect/>
          </a:stretch>
        </p:blipFill>
        <p:spPr bwMode="auto">
          <a:xfrm>
            <a:off x="708810" y="1600200"/>
            <a:ext cx="7726380" cy="4525963"/>
          </a:xfrm>
          <a:prstGeom prst="rect">
            <a:avLst/>
          </a:prstGeom>
          <a:noFill/>
          <a:ln w="9525">
            <a:noFill/>
            <a:miter lim="800000"/>
            <a:headEnd/>
            <a:tailEnd/>
          </a:ln>
        </p:spPr>
      </p:pic>
      <p:sp>
        <p:nvSpPr>
          <p:cNvPr id="4" name="TextBox 3"/>
          <p:cNvSpPr txBox="1"/>
          <p:nvPr/>
        </p:nvSpPr>
        <p:spPr>
          <a:xfrm>
            <a:off x="4724400" y="2252246"/>
            <a:ext cx="1219200" cy="584775"/>
          </a:xfrm>
          <a:prstGeom prst="rect">
            <a:avLst/>
          </a:prstGeom>
          <a:noFill/>
        </p:spPr>
        <p:txBody>
          <a:bodyPr wrap="square" rtlCol="0">
            <a:spAutoFit/>
          </a:bodyPr>
          <a:lstStyle/>
          <a:p>
            <a:r>
              <a:rPr lang="en-US" sz="1600" dirty="0" smtClean="0"/>
              <a:t>M – </a:t>
            </a:r>
            <a:r>
              <a:rPr lang="en-US" sz="1600" dirty="0" err="1" smtClean="0"/>
              <a:t>Lyrids</a:t>
            </a:r>
            <a:r>
              <a:rPr lang="en-US" sz="1600" dirty="0" smtClean="0"/>
              <a:t> (113</a:t>
            </a:r>
            <a:r>
              <a:rPr lang="en-US" sz="1600" dirty="0" smtClean="0"/>
              <a:t>)</a:t>
            </a:r>
            <a:endParaRPr lang="en-US" sz="1600" dirty="0"/>
          </a:p>
        </p:txBody>
      </p:sp>
      <p:cxnSp>
        <p:nvCxnSpPr>
          <p:cNvPr id="6" name="Straight Arrow Connector 5"/>
          <p:cNvCxnSpPr/>
          <p:nvPr/>
        </p:nvCxnSpPr>
        <p:spPr>
          <a:xfrm rot="5400000">
            <a:off x="4572000" y="3048000"/>
            <a:ext cx="1219200" cy="304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247030" y="1706181"/>
            <a:ext cx="1752600" cy="584775"/>
          </a:xfrm>
          <a:prstGeom prst="rect">
            <a:avLst/>
          </a:prstGeom>
          <a:noFill/>
        </p:spPr>
        <p:txBody>
          <a:bodyPr wrap="square" rtlCol="0">
            <a:spAutoFit/>
          </a:bodyPr>
          <a:lstStyle/>
          <a:p>
            <a:r>
              <a:rPr lang="en-US" sz="1600" dirty="0" smtClean="0"/>
              <a:t>R – ICO G1 (105)</a:t>
            </a:r>
          </a:p>
          <a:p>
            <a:r>
              <a:rPr lang="en-US" sz="1600" dirty="0" smtClean="0"/>
              <a:t>4:12 pm</a:t>
            </a:r>
            <a:endParaRPr lang="en-US" sz="1600" dirty="0"/>
          </a:p>
        </p:txBody>
      </p:sp>
      <p:cxnSp>
        <p:nvCxnSpPr>
          <p:cNvPr id="7" name="Straight Arrow Connector 6"/>
          <p:cNvCxnSpPr/>
          <p:nvPr/>
        </p:nvCxnSpPr>
        <p:spPr>
          <a:xfrm flipH="1">
            <a:off x="3733800" y="2288232"/>
            <a:ext cx="76200" cy="30256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May 2008</a:t>
            </a:r>
            <a:endParaRPr lang="en-US"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1473755" y="1600200"/>
            <a:ext cx="6196490" cy="4525963"/>
          </a:xfrm>
          <a:prstGeom prst="rect">
            <a:avLst/>
          </a:prstGeom>
          <a:noFill/>
          <a:ln w="9525">
            <a:noFill/>
            <a:miter lim="800000"/>
            <a:headEnd/>
            <a:tailEnd/>
          </a:ln>
        </p:spPr>
      </p:pic>
      <p:sp>
        <p:nvSpPr>
          <p:cNvPr id="4" name="TextBox 3"/>
          <p:cNvSpPr txBox="1"/>
          <p:nvPr/>
        </p:nvSpPr>
        <p:spPr>
          <a:xfrm>
            <a:off x="2514600" y="2463225"/>
            <a:ext cx="1676400" cy="584775"/>
          </a:xfrm>
          <a:prstGeom prst="rect">
            <a:avLst/>
          </a:prstGeom>
          <a:noFill/>
        </p:spPr>
        <p:txBody>
          <a:bodyPr wrap="square" rtlCol="0">
            <a:spAutoFit/>
          </a:bodyPr>
          <a:lstStyle/>
          <a:p>
            <a:r>
              <a:rPr lang="en-US" sz="1600" dirty="0" smtClean="0"/>
              <a:t>M- Eta </a:t>
            </a:r>
            <a:r>
              <a:rPr lang="en-US" sz="1600" dirty="0" err="1" smtClean="0"/>
              <a:t>Aquarids</a:t>
            </a:r>
            <a:r>
              <a:rPr lang="en-US" sz="1600" dirty="0" smtClean="0"/>
              <a:t> (126)</a:t>
            </a:r>
            <a:endParaRPr lang="en-US" sz="1600" dirty="0"/>
          </a:p>
        </p:txBody>
      </p:sp>
      <p:cxnSp>
        <p:nvCxnSpPr>
          <p:cNvPr id="6" name="Straight Arrow Connector 5"/>
          <p:cNvCxnSpPr/>
          <p:nvPr/>
        </p:nvCxnSpPr>
        <p:spPr>
          <a:xfrm rot="5400000">
            <a:off x="2552700" y="3086100"/>
            <a:ext cx="381000" cy="304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6248400" y="3581400"/>
            <a:ext cx="1600200" cy="584775"/>
          </a:xfrm>
          <a:prstGeom prst="rect">
            <a:avLst/>
          </a:prstGeom>
          <a:noFill/>
        </p:spPr>
        <p:txBody>
          <a:bodyPr wrap="square" rtlCol="0">
            <a:spAutoFit/>
          </a:bodyPr>
          <a:lstStyle/>
          <a:p>
            <a:r>
              <a:rPr lang="en-US" sz="1600" dirty="0" smtClean="0"/>
              <a:t>STS – 124 (152)</a:t>
            </a:r>
          </a:p>
          <a:p>
            <a:r>
              <a:rPr lang="en-US" sz="1600" dirty="0" smtClean="0"/>
              <a:t>5:02 pm</a:t>
            </a:r>
            <a:endParaRPr lang="en-US" sz="1600" dirty="0"/>
          </a:p>
        </p:txBody>
      </p:sp>
      <p:cxnSp>
        <p:nvCxnSpPr>
          <p:cNvPr id="7" name="Straight Arrow Connector 6"/>
          <p:cNvCxnSpPr/>
          <p:nvPr/>
        </p:nvCxnSpPr>
        <p:spPr>
          <a:xfrm flipH="1">
            <a:off x="6096000" y="4121497"/>
            <a:ext cx="533400" cy="9077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Jun 2008</a:t>
            </a:r>
            <a:endParaRPr lang="en-US" dirty="0"/>
          </a:p>
        </p:txBody>
      </p:sp>
      <p:pic>
        <p:nvPicPr>
          <p:cNvPr id="6146" name="Picture 2"/>
          <p:cNvPicPr>
            <a:picLocks noGrp="1" noChangeAspect="1" noChangeArrowheads="1"/>
          </p:cNvPicPr>
          <p:nvPr>
            <p:ph idx="1"/>
          </p:nvPr>
        </p:nvPicPr>
        <p:blipFill>
          <a:blip r:embed="rId2" cstate="print"/>
          <a:srcRect/>
          <a:stretch>
            <a:fillRect/>
          </a:stretch>
        </p:blipFill>
        <p:spPr bwMode="auto">
          <a:xfrm>
            <a:off x="1625074" y="1600200"/>
            <a:ext cx="5893851" cy="4525963"/>
          </a:xfrm>
          <a:prstGeom prst="rect">
            <a:avLst/>
          </a:prstGeom>
          <a:noFill/>
          <a:ln w="9525">
            <a:noFill/>
            <a:miter lim="800000"/>
            <a:headEnd/>
            <a:tailEnd/>
          </a:ln>
        </p:spPr>
      </p:pic>
      <p:sp>
        <p:nvSpPr>
          <p:cNvPr id="4" name="TextBox 3"/>
          <p:cNvSpPr txBox="1"/>
          <p:nvPr/>
        </p:nvSpPr>
        <p:spPr>
          <a:xfrm>
            <a:off x="914400" y="5638800"/>
            <a:ext cx="1371600" cy="584775"/>
          </a:xfrm>
          <a:prstGeom prst="rect">
            <a:avLst/>
          </a:prstGeom>
          <a:noFill/>
        </p:spPr>
        <p:txBody>
          <a:bodyPr wrap="square" rtlCol="0">
            <a:spAutoFit/>
          </a:bodyPr>
          <a:lstStyle/>
          <a:p>
            <a:r>
              <a:rPr lang="en-US" sz="1600" dirty="0" smtClean="0"/>
              <a:t>STS-123 (152) 5:02 pm EDT</a:t>
            </a:r>
            <a:endParaRPr lang="en-US" sz="1600" dirty="0"/>
          </a:p>
        </p:txBody>
      </p:sp>
      <p:sp>
        <p:nvSpPr>
          <p:cNvPr id="6" name="TextBox 5"/>
          <p:cNvSpPr txBox="1"/>
          <p:nvPr/>
        </p:nvSpPr>
        <p:spPr>
          <a:xfrm>
            <a:off x="2738651" y="2527111"/>
            <a:ext cx="1371600" cy="584775"/>
          </a:xfrm>
          <a:prstGeom prst="rect">
            <a:avLst/>
          </a:prstGeom>
          <a:noFill/>
        </p:spPr>
        <p:txBody>
          <a:bodyPr wrap="square" rtlCol="0">
            <a:spAutoFit/>
          </a:bodyPr>
          <a:lstStyle/>
          <a:p>
            <a:r>
              <a:rPr lang="en-US" sz="1600" dirty="0" smtClean="0"/>
              <a:t>R-GLAST (163)</a:t>
            </a:r>
          </a:p>
          <a:p>
            <a:r>
              <a:rPr lang="en-US" sz="1600" dirty="0" smtClean="0"/>
              <a:t>12:05 pm</a:t>
            </a:r>
            <a:endParaRPr lang="en-US" sz="1600" dirty="0"/>
          </a:p>
        </p:txBody>
      </p:sp>
      <p:cxnSp>
        <p:nvCxnSpPr>
          <p:cNvPr id="9" name="Straight Arrow Connector 8"/>
          <p:cNvCxnSpPr/>
          <p:nvPr/>
        </p:nvCxnSpPr>
        <p:spPr>
          <a:xfrm rot="5400000" flipH="1" flipV="1">
            <a:off x="1828800" y="5334000"/>
            <a:ext cx="304800" cy="304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3086100" y="3467100"/>
            <a:ext cx="5334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1915</TotalTime>
  <Words>977</Words>
  <Application>Microsoft Office PowerPoint</Application>
  <PresentationFormat>On-screen Show (4:3)</PresentationFormat>
  <Paragraphs>185</Paragraphs>
  <Slides>47</Slides>
  <Notes>0</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ALL MOSAIC MONTHS LABELLED</vt:lpstr>
      <vt:lpstr>About the Months</vt:lpstr>
      <vt:lpstr>Labels</vt:lpstr>
      <vt:lpstr>Jan 2008</vt:lpstr>
      <vt:lpstr>Feb 2008</vt:lpstr>
      <vt:lpstr>Mar 2008</vt:lpstr>
      <vt:lpstr> Apr 2008</vt:lpstr>
      <vt:lpstr>May 2008</vt:lpstr>
      <vt:lpstr>Jun 2008</vt:lpstr>
      <vt:lpstr>Jul 2008</vt:lpstr>
      <vt:lpstr>Aug 2008</vt:lpstr>
      <vt:lpstr>Sep 2008</vt:lpstr>
      <vt:lpstr> Oct 2008</vt:lpstr>
      <vt:lpstr>Nov 2008</vt:lpstr>
      <vt:lpstr>Dec 2008</vt:lpstr>
      <vt:lpstr>Jan 2009</vt:lpstr>
      <vt:lpstr> Feb 2009</vt:lpstr>
      <vt:lpstr>Mar 2009</vt:lpstr>
      <vt:lpstr>Apr 2009</vt:lpstr>
      <vt:lpstr>May 2009</vt:lpstr>
      <vt:lpstr>Jun 2009</vt:lpstr>
      <vt:lpstr>Jul 2009</vt:lpstr>
      <vt:lpstr>Aug 2009</vt:lpstr>
      <vt:lpstr>Sep 2009</vt:lpstr>
      <vt:lpstr> Oct 2009</vt:lpstr>
      <vt:lpstr>Nov 2009</vt:lpstr>
      <vt:lpstr>Dec 2009</vt:lpstr>
      <vt:lpstr>Jan 2010</vt:lpstr>
      <vt:lpstr>Feb 2010</vt:lpstr>
      <vt:lpstr> Mar 2010</vt:lpstr>
      <vt:lpstr> Apr 2010</vt:lpstr>
      <vt:lpstr>May 2010</vt:lpstr>
      <vt:lpstr>Jun 2010</vt:lpstr>
      <vt:lpstr>Jul 2010</vt:lpstr>
      <vt:lpstr>Aug 2010</vt:lpstr>
      <vt:lpstr>Sep 2010</vt:lpstr>
      <vt:lpstr> Oct 2010</vt:lpstr>
      <vt:lpstr>Nov 2010</vt:lpstr>
      <vt:lpstr>Dec 2010</vt:lpstr>
      <vt:lpstr>Jan 2011</vt:lpstr>
      <vt:lpstr>Feb 2011</vt:lpstr>
      <vt:lpstr>Mar 2011</vt:lpstr>
      <vt:lpstr>Apr 2011</vt:lpstr>
      <vt:lpstr>May 2011</vt:lpstr>
      <vt:lpstr>June 2011</vt:lpstr>
      <vt:lpstr>July 2011</vt:lpstr>
      <vt:lpstr>Aug 2011</vt:lpstr>
    </vt:vector>
  </TitlesOfParts>
  <Company>Haystack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cclements</dc:creator>
  <cp:lastModifiedBy>skmay</cp:lastModifiedBy>
  <cp:revision>113</cp:revision>
  <dcterms:created xsi:type="dcterms:W3CDTF">2010-08-04T12:07:03Z</dcterms:created>
  <dcterms:modified xsi:type="dcterms:W3CDTF">2011-08-10T15:57:40Z</dcterms:modified>
</cp:coreProperties>
</file>