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0"/>
  </p:notesMasterIdLst>
  <p:handoutMasterIdLst>
    <p:handoutMasterId r:id="rId61"/>
  </p:handoutMasterIdLst>
  <p:sldIdLst>
    <p:sldId id="256" r:id="rId2"/>
    <p:sldId id="286" r:id="rId3"/>
    <p:sldId id="287" r:id="rId4"/>
    <p:sldId id="288" r:id="rId5"/>
    <p:sldId id="257" r:id="rId6"/>
    <p:sldId id="276" r:id="rId7"/>
    <p:sldId id="275" r:id="rId8"/>
    <p:sldId id="258" r:id="rId9"/>
    <p:sldId id="268" r:id="rId10"/>
    <p:sldId id="269" r:id="rId11"/>
    <p:sldId id="278" r:id="rId12"/>
    <p:sldId id="274" r:id="rId13"/>
    <p:sldId id="262" r:id="rId14"/>
    <p:sldId id="273" r:id="rId15"/>
    <p:sldId id="292" r:id="rId16"/>
    <p:sldId id="290" r:id="rId17"/>
    <p:sldId id="291" r:id="rId18"/>
    <p:sldId id="294" r:id="rId19"/>
    <p:sldId id="289" r:id="rId20"/>
    <p:sldId id="300" r:id="rId21"/>
    <p:sldId id="297" r:id="rId22"/>
    <p:sldId id="298" r:id="rId23"/>
    <p:sldId id="301" r:id="rId24"/>
    <p:sldId id="299" r:id="rId25"/>
    <p:sldId id="302" r:id="rId26"/>
    <p:sldId id="295" r:id="rId27"/>
    <p:sldId id="303" r:id="rId28"/>
    <p:sldId id="304" r:id="rId29"/>
    <p:sldId id="259" r:id="rId30"/>
    <p:sldId id="279" r:id="rId31"/>
    <p:sldId id="260" r:id="rId32"/>
    <p:sldId id="270" r:id="rId33"/>
    <p:sldId id="261" r:id="rId34"/>
    <p:sldId id="282" r:id="rId35"/>
    <p:sldId id="280" r:id="rId36"/>
    <p:sldId id="281" r:id="rId37"/>
    <p:sldId id="283" r:id="rId38"/>
    <p:sldId id="271" r:id="rId39"/>
    <p:sldId id="284" r:id="rId40"/>
    <p:sldId id="317" r:id="rId41"/>
    <p:sldId id="319" r:id="rId42"/>
    <p:sldId id="318" r:id="rId43"/>
    <p:sldId id="305" r:id="rId44"/>
    <p:sldId id="272" r:id="rId45"/>
    <p:sldId id="266" r:id="rId46"/>
    <p:sldId id="307" r:id="rId47"/>
    <p:sldId id="308" r:id="rId48"/>
    <p:sldId id="309" r:id="rId49"/>
    <p:sldId id="310" r:id="rId50"/>
    <p:sldId id="311" r:id="rId51"/>
    <p:sldId id="312" r:id="rId52"/>
    <p:sldId id="313" r:id="rId53"/>
    <p:sldId id="314" r:id="rId54"/>
    <p:sldId id="315" r:id="rId55"/>
    <p:sldId id="316" r:id="rId56"/>
    <p:sldId id="263" r:id="rId57"/>
    <p:sldId id="264" r:id="rId58"/>
    <p:sldId id="277" r:id="rId59"/>
  </p:sldIdLst>
  <p:sldSz cx="9144000" cy="6858000" type="screen4x3"/>
  <p:notesSz cx="6934200" cy="9220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91" autoAdjust="0"/>
    <p:restoredTop sz="86467" autoAdjust="0"/>
  </p:normalViewPr>
  <p:slideViewPr>
    <p:cSldViewPr>
      <p:cViewPr varScale="1">
        <p:scale>
          <a:sx n="64" d="100"/>
          <a:sy n="64" d="100"/>
        </p:scale>
        <p:origin x="-648" y="-102"/>
      </p:cViewPr>
      <p:guideLst>
        <p:guide orient="horz" pos="2160"/>
        <p:guide pos="2880"/>
      </p:guideLst>
    </p:cSldViewPr>
  </p:slideViewPr>
  <p:outlineViewPr>
    <p:cViewPr>
      <p:scale>
        <a:sx n="33" d="100"/>
        <a:sy n="33" d="100"/>
      </p:scale>
      <p:origin x="6" y="0"/>
    </p:cViewPr>
  </p:outlineViewPr>
  <p:notesTextViewPr>
    <p:cViewPr>
      <p:scale>
        <a:sx n="100" d="100"/>
        <a:sy n="100" d="100"/>
      </p:scale>
      <p:origin x="0" y="0"/>
    </p:cViewPr>
  </p:notesTextViewPr>
  <p:notesViewPr>
    <p:cSldViewPr>
      <p:cViewPr varScale="1">
        <p:scale>
          <a:sx n="81" d="100"/>
          <a:sy n="81" d="100"/>
        </p:scale>
        <p:origin x="-2064" y="-102"/>
      </p:cViewPr>
      <p:guideLst>
        <p:guide orient="horz" pos="2904"/>
        <p:guide pos="218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image" Target="../media/image3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010"/>
          </a:xfrm>
          <a:prstGeom prst="rect">
            <a:avLst/>
          </a:prstGeom>
        </p:spPr>
        <p:txBody>
          <a:bodyPr vert="horz" lIns="92309" tIns="46154" rIns="92309" bIns="46154" rtlCol="0"/>
          <a:lstStyle>
            <a:lvl1pPr algn="l">
              <a:defRPr sz="1200"/>
            </a:lvl1pPr>
          </a:lstStyle>
          <a:p>
            <a:endParaRPr lang="en-US"/>
          </a:p>
        </p:txBody>
      </p:sp>
      <p:sp>
        <p:nvSpPr>
          <p:cNvPr id="3" name="Date Placeholder 2"/>
          <p:cNvSpPr>
            <a:spLocks noGrp="1"/>
          </p:cNvSpPr>
          <p:nvPr>
            <p:ph type="dt" sz="quarter" idx="1"/>
          </p:nvPr>
        </p:nvSpPr>
        <p:spPr>
          <a:xfrm>
            <a:off x="3927775" y="0"/>
            <a:ext cx="3004820" cy="461010"/>
          </a:xfrm>
          <a:prstGeom prst="rect">
            <a:avLst/>
          </a:prstGeom>
        </p:spPr>
        <p:txBody>
          <a:bodyPr vert="horz" lIns="92309" tIns="46154" rIns="92309" bIns="46154" rtlCol="0"/>
          <a:lstStyle>
            <a:lvl1pPr algn="r">
              <a:defRPr sz="1200"/>
            </a:lvl1pPr>
          </a:lstStyle>
          <a:p>
            <a:endParaRPr lang="en-US" dirty="0"/>
          </a:p>
        </p:txBody>
      </p:sp>
      <p:sp>
        <p:nvSpPr>
          <p:cNvPr id="4" name="Footer Placeholder 3"/>
          <p:cNvSpPr>
            <a:spLocks noGrp="1"/>
          </p:cNvSpPr>
          <p:nvPr>
            <p:ph type="ftr" sz="quarter" idx="2"/>
          </p:nvPr>
        </p:nvSpPr>
        <p:spPr>
          <a:xfrm>
            <a:off x="0" y="8757590"/>
            <a:ext cx="3004820" cy="461010"/>
          </a:xfrm>
          <a:prstGeom prst="rect">
            <a:avLst/>
          </a:prstGeom>
        </p:spPr>
        <p:txBody>
          <a:bodyPr vert="horz" lIns="92309" tIns="46154" rIns="92309" bIns="46154" rtlCol="0" anchor="b"/>
          <a:lstStyle>
            <a:lvl1pPr algn="l">
              <a:defRPr sz="1200"/>
            </a:lvl1pPr>
          </a:lstStyle>
          <a:p>
            <a:endParaRPr lang="en-US"/>
          </a:p>
        </p:txBody>
      </p:sp>
      <p:sp>
        <p:nvSpPr>
          <p:cNvPr id="5" name="Slide Number Placeholder 4"/>
          <p:cNvSpPr>
            <a:spLocks noGrp="1"/>
          </p:cNvSpPr>
          <p:nvPr>
            <p:ph type="sldNum" sz="quarter" idx="3"/>
          </p:nvPr>
        </p:nvSpPr>
        <p:spPr>
          <a:xfrm>
            <a:off x="3927775" y="8757590"/>
            <a:ext cx="3004820" cy="461010"/>
          </a:xfrm>
          <a:prstGeom prst="rect">
            <a:avLst/>
          </a:prstGeom>
        </p:spPr>
        <p:txBody>
          <a:bodyPr vert="horz" lIns="92309" tIns="46154" rIns="92309" bIns="46154" rtlCol="0" anchor="b"/>
          <a:lstStyle>
            <a:lvl1pPr algn="r">
              <a:defRPr sz="1200"/>
            </a:lvl1pPr>
          </a:lstStyle>
          <a:p>
            <a:fld id="{1F7BD715-D80D-4A4F-9C80-282224A0A3FA}" type="slidenum">
              <a:rPr lang="en-US" smtClean="0"/>
              <a:pPr/>
              <a:t>‹#›</a:t>
            </a:fld>
            <a:endParaRPr lang="en-US"/>
          </a:p>
        </p:txBody>
      </p:sp>
    </p:spTree>
    <p:extLst>
      <p:ext uri="{BB962C8B-B14F-4D97-AF65-F5344CB8AC3E}">
        <p14:creationId xmlns:p14="http://schemas.microsoft.com/office/powerpoint/2010/main" val="11381449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010"/>
          </a:xfrm>
          <a:prstGeom prst="rect">
            <a:avLst/>
          </a:prstGeom>
        </p:spPr>
        <p:txBody>
          <a:bodyPr vert="horz" lIns="92309" tIns="46154" rIns="92309" bIns="46154" rtlCol="0"/>
          <a:lstStyle>
            <a:lvl1pPr algn="l">
              <a:defRPr sz="1200"/>
            </a:lvl1pPr>
          </a:lstStyle>
          <a:p>
            <a:endParaRPr lang="en-US"/>
          </a:p>
        </p:txBody>
      </p:sp>
      <p:sp>
        <p:nvSpPr>
          <p:cNvPr id="3" name="Date Placeholder 2"/>
          <p:cNvSpPr>
            <a:spLocks noGrp="1"/>
          </p:cNvSpPr>
          <p:nvPr>
            <p:ph type="dt" idx="1"/>
          </p:nvPr>
        </p:nvSpPr>
        <p:spPr>
          <a:xfrm>
            <a:off x="3927775" y="0"/>
            <a:ext cx="3004820" cy="461010"/>
          </a:xfrm>
          <a:prstGeom prst="rect">
            <a:avLst/>
          </a:prstGeom>
        </p:spPr>
        <p:txBody>
          <a:bodyPr vert="horz" lIns="92309" tIns="46154" rIns="92309" bIns="46154" rtlCol="0"/>
          <a:lstStyle>
            <a:lvl1pPr algn="r">
              <a:defRPr sz="1200"/>
            </a:lvl1pPr>
          </a:lstStyle>
          <a:p>
            <a:fld id="{898C381C-E0D8-44BD-98F8-73F007FD42EC}" type="datetimeFigureOut">
              <a:rPr lang="en-US" smtClean="0"/>
              <a:pPr/>
              <a:t>8/1/2011</a:t>
            </a:fld>
            <a:endParaRPr lang="en-US"/>
          </a:p>
        </p:txBody>
      </p:sp>
      <p:sp>
        <p:nvSpPr>
          <p:cNvPr id="4" name="Slide Image Placeholder 3"/>
          <p:cNvSpPr>
            <a:spLocks noGrp="1" noRot="1" noChangeAspect="1"/>
          </p:cNvSpPr>
          <p:nvPr>
            <p:ph type="sldImg" idx="2"/>
          </p:nvPr>
        </p:nvSpPr>
        <p:spPr>
          <a:xfrm>
            <a:off x="1162050" y="692150"/>
            <a:ext cx="4610100" cy="3457575"/>
          </a:xfrm>
          <a:prstGeom prst="rect">
            <a:avLst/>
          </a:prstGeom>
          <a:noFill/>
          <a:ln w="12700">
            <a:solidFill>
              <a:prstClr val="black"/>
            </a:solidFill>
          </a:ln>
        </p:spPr>
        <p:txBody>
          <a:bodyPr vert="horz" lIns="92309" tIns="46154" rIns="92309" bIns="46154" rtlCol="0" anchor="ctr"/>
          <a:lstStyle/>
          <a:p>
            <a:endParaRPr lang="en-US"/>
          </a:p>
        </p:txBody>
      </p:sp>
      <p:sp>
        <p:nvSpPr>
          <p:cNvPr id="5" name="Notes Placeholder 4"/>
          <p:cNvSpPr>
            <a:spLocks noGrp="1"/>
          </p:cNvSpPr>
          <p:nvPr>
            <p:ph type="body" sz="quarter" idx="3"/>
          </p:nvPr>
        </p:nvSpPr>
        <p:spPr>
          <a:xfrm>
            <a:off x="693420" y="4379595"/>
            <a:ext cx="5547360" cy="4149090"/>
          </a:xfrm>
          <a:prstGeom prst="rect">
            <a:avLst/>
          </a:prstGeom>
        </p:spPr>
        <p:txBody>
          <a:bodyPr vert="horz" lIns="92309" tIns="46154" rIns="92309" bIns="4615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57590"/>
            <a:ext cx="3004820" cy="461010"/>
          </a:xfrm>
          <a:prstGeom prst="rect">
            <a:avLst/>
          </a:prstGeom>
        </p:spPr>
        <p:txBody>
          <a:bodyPr vert="horz" lIns="92309" tIns="46154" rIns="92309" bIns="46154" rtlCol="0" anchor="b"/>
          <a:lstStyle>
            <a:lvl1pPr algn="l">
              <a:defRPr sz="1200"/>
            </a:lvl1pPr>
          </a:lstStyle>
          <a:p>
            <a:endParaRPr lang="en-US"/>
          </a:p>
        </p:txBody>
      </p:sp>
      <p:sp>
        <p:nvSpPr>
          <p:cNvPr id="7" name="Slide Number Placeholder 6"/>
          <p:cNvSpPr>
            <a:spLocks noGrp="1"/>
          </p:cNvSpPr>
          <p:nvPr>
            <p:ph type="sldNum" sz="quarter" idx="5"/>
          </p:nvPr>
        </p:nvSpPr>
        <p:spPr>
          <a:xfrm>
            <a:off x="3927775" y="8757590"/>
            <a:ext cx="3004820" cy="461010"/>
          </a:xfrm>
          <a:prstGeom prst="rect">
            <a:avLst/>
          </a:prstGeom>
        </p:spPr>
        <p:txBody>
          <a:bodyPr vert="horz" lIns="92309" tIns="46154" rIns="92309" bIns="46154" rtlCol="0" anchor="b"/>
          <a:lstStyle>
            <a:lvl1pPr algn="r">
              <a:defRPr sz="1200"/>
            </a:lvl1pPr>
          </a:lstStyle>
          <a:p>
            <a:fld id="{742CAAF0-3420-4F2A-B829-93257FBDAB57}" type="slidenum">
              <a:rPr lang="en-US" smtClean="0"/>
              <a:pPr/>
              <a:t>‹#›</a:t>
            </a:fld>
            <a:endParaRPr lang="en-US"/>
          </a:p>
        </p:txBody>
      </p:sp>
    </p:spTree>
    <p:extLst>
      <p:ext uri="{BB962C8B-B14F-4D97-AF65-F5344CB8AC3E}">
        <p14:creationId xmlns:p14="http://schemas.microsoft.com/office/powerpoint/2010/main" val="7715154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photo shows a conjunction of the moon, Venus, and</a:t>
            </a:r>
            <a:r>
              <a:rPr lang="en-US" baseline="0" dirty="0" smtClean="0"/>
              <a:t> Jupiter over Los Angeles in 2008.  The apparent brightness of the objects in this image should help students understand the difference between inherent luminosity and apparent intensity.  The city appears brighter than the moon, which appears bright than Jupiter (higher, dimmer, to the right) and Venus (lower, brighter, to the left).  In fact, Jupiter gives off much more light than any of the other objects, but because of its great distance, appears dimmer.</a:t>
            </a:r>
          </a:p>
        </p:txBody>
      </p:sp>
      <p:sp>
        <p:nvSpPr>
          <p:cNvPr id="4" name="Slide Number Placeholder 3"/>
          <p:cNvSpPr>
            <a:spLocks noGrp="1"/>
          </p:cNvSpPr>
          <p:nvPr>
            <p:ph type="sldNum" sz="quarter" idx="10"/>
          </p:nvPr>
        </p:nvSpPr>
        <p:spPr/>
        <p:txBody>
          <a:bodyPr/>
          <a:lstStyle/>
          <a:p>
            <a:fld id="{742CAAF0-3420-4F2A-B829-93257FBDAB57}" type="slidenum">
              <a:rPr lang="en-US" smtClean="0"/>
              <a:pPr/>
              <a:t>4</a:t>
            </a:fld>
            <a:endParaRPr lang="en-US"/>
          </a:p>
        </p:txBody>
      </p:sp>
    </p:spTree>
    <p:extLst>
      <p:ext uri="{BB962C8B-B14F-4D97-AF65-F5344CB8AC3E}">
        <p14:creationId xmlns:p14="http://schemas.microsoft.com/office/powerpoint/2010/main" val="258749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Green Bank</a:t>
            </a:r>
            <a:r>
              <a:rPr lang="en-US" baseline="0" dirty="0" smtClean="0"/>
              <a:t> Radio Telescope (the Robert C. Byrd Green Bank Radio Telescope, formally) is a 100 meter offset reflector.  </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31</a:t>
            </a:fld>
            <a:endParaRPr lang="en-US"/>
          </a:p>
        </p:txBody>
      </p:sp>
    </p:spTree>
    <p:extLst>
      <p:ext uri="{BB962C8B-B14F-4D97-AF65-F5344CB8AC3E}">
        <p14:creationId xmlns:p14="http://schemas.microsoft.com/office/powerpoint/2010/main" val="2710246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dish</a:t>
            </a:r>
            <a:r>
              <a:rPr lang="en-US" baseline="0" dirty="0" smtClean="0"/>
              <a:t> appears to be pointed downward, but is actually aimed at 8° above the horizon.  In the picture on the bottom right, when the line of sight of the camera is aligned with the received, the blue sky is visible in the reflector at the middle of the dish.</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32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33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36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http://www.haverford.edu/physics/songs/snell.htm links to the Snell song.</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39</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a:t>
            </a:r>
            <a:r>
              <a:rPr lang="en-US" baseline="0" dirty="0" smtClean="0"/>
              <a:t> are examples of total internal reflection.  On the left, students may be reminded of the familiar experience of noticing that the surface of water often acts as a mirror when viewed from underwater.  On the right, a fiber optic cable is shown with light being transmitted through it.  Fiber optics are an application of total internal reflection, as the signal can be transmitted through the medium with essentially no losses as long as the light never encounters the edge of the fiber at an angle less than the critical angle.  </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42</a:t>
            </a:fld>
            <a:endParaRPr lang="en-US"/>
          </a:p>
        </p:txBody>
      </p:sp>
    </p:spTree>
    <p:extLst>
      <p:ext uri="{BB962C8B-B14F-4D97-AF65-F5344CB8AC3E}">
        <p14:creationId xmlns:p14="http://schemas.microsoft.com/office/powerpoint/2010/main" val="7500627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Each ray follows Snell’s Law, but these are shortcuts that can be used to make ray</a:t>
            </a:r>
            <a:r>
              <a:rPr lang="en-US" sz="1200" baseline="0" dirty="0" smtClean="0"/>
              <a:t> diagrams.</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46</a:t>
            </a:fld>
            <a:endParaRPr lang="en-US"/>
          </a:p>
        </p:txBody>
      </p:sp>
    </p:spTree>
    <p:extLst>
      <p:ext uri="{BB962C8B-B14F-4D97-AF65-F5344CB8AC3E}">
        <p14:creationId xmlns:p14="http://schemas.microsoft.com/office/powerpoint/2010/main" val="11023277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Each ray follows Snell’s Law, but these are shortcuts that can be used to make ray</a:t>
            </a:r>
            <a:r>
              <a:rPr lang="en-US" sz="1200" baseline="0" dirty="0" smtClean="0"/>
              <a:t> diagrams.</a:t>
            </a:r>
            <a:endParaRPr lang="en-US" sz="1200" dirty="0" smtClean="0"/>
          </a:p>
        </p:txBody>
      </p:sp>
      <p:sp>
        <p:nvSpPr>
          <p:cNvPr id="4" name="Slide Number Placeholder 3"/>
          <p:cNvSpPr>
            <a:spLocks noGrp="1"/>
          </p:cNvSpPr>
          <p:nvPr>
            <p:ph type="sldNum" sz="quarter" idx="10"/>
          </p:nvPr>
        </p:nvSpPr>
        <p:spPr/>
        <p:txBody>
          <a:bodyPr/>
          <a:lstStyle/>
          <a:p>
            <a:fld id="{742CAAF0-3420-4F2A-B829-93257FBDAB57}" type="slidenum">
              <a:rPr lang="en-US" smtClean="0"/>
              <a:pPr/>
              <a:t>47</a:t>
            </a:fld>
            <a:endParaRPr lang="en-US"/>
          </a:p>
        </p:txBody>
      </p:sp>
    </p:spTree>
    <p:extLst>
      <p:ext uri="{BB962C8B-B14F-4D97-AF65-F5344CB8AC3E}">
        <p14:creationId xmlns:p14="http://schemas.microsoft.com/office/powerpoint/2010/main" val="11023277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might be useful to ask student to identify the type(s) of lenses in each application, as well as the type</a:t>
            </a:r>
            <a:r>
              <a:rPr lang="en-US" baseline="0" dirty="0" smtClean="0"/>
              <a:t> of image produced.  The magnifying glass in the picture is producing a virtual, upright, enlarged image from a convex lens.  Many glasses and contacts that students use are concave lenses (these are no exception), producing a virtual, upright, reduced image.  The projectors both produce real, inverted, larger images, although students may wonder why the image does not appear inverted (the object is flipped before being projected).  The Yerkes Observatory (run by the University of Chicago) is a 40 inch refractor, which is the largest refracting telescope in the world.  An astronomer, </a:t>
            </a:r>
            <a:r>
              <a:rPr lang="en-US" sz="1200" kern="1200" dirty="0" smtClean="0">
                <a:solidFill>
                  <a:schemeClr val="tx1"/>
                </a:solidFill>
                <a:effectLst/>
                <a:latin typeface="+mn-lt"/>
                <a:ea typeface="+mn-ea"/>
                <a:cs typeface="+mn-cs"/>
              </a:rPr>
              <a:t>Dr. Kyle McCabe </a:t>
            </a:r>
            <a:r>
              <a:rPr lang="en-US" sz="1200" kern="1200" dirty="0" err="1" smtClean="0">
                <a:solidFill>
                  <a:schemeClr val="tx1"/>
                </a:solidFill>
                <a:effectLst/>
                <a:latin typeface="+mn-lt"/>
                <a:ea typeface="+mn-ea"/>
                <a:cs typeface="+mn-cs"/>
              </a:rPr>
              <a:t>Cudworth</a:t>
            </a:r>
            <a:r>
              <a:rPr lang="en-US" sz="1200" kern="1200" dirty="0" smtClean="0">
                <a:solidFill>
                  <a:schemeClr val="tx1"/>
                </a:solidFill>
                <a:effectLst/>
                <a:latin typeface="+mn-lt"/>
                <a:ea typeface="+mn-ea"/>
                <a:cs typeface="+mn-cs"/>
              </a:rPr>
              <a:t>, is standing beside the telescope for scale.</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52</a:t>
            </a:fld>
            <a:endParaRPr lang="en-US"/>
          </a:p>
        </p:txBody>
      </p:sp>
    </p:spTree>
    <p:extLst>
      <p:ext uri="{BB962C8B-B14F-4D97-AF65-F5344CB8AC3E}">
        <p14:creationId xmlns:p14="http://schemas.microsoft.com/office/powerpoint/2010/main" val="9079978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Because glass is partially</a:t>
            </a:r>
            <a:r>
              <a:rPr lang="en-US" baseline="0" dirty="0" smtClean="0"/>
              <a:t> reflective, some of the light that encounters a pane of glass reflects off of that pane.  When there is a lot of light coming from outside a window, that light is much brighter than the reflected light.  But, at night, when the outside light is minimal, the reflected light becomes visible, and the glass panes act like mirrors.</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5</a:t>
            </a:fld>
            <a:endParaRPr lang="en-US"/>
          </a:p>
        </p:txBody>
      </p:sp>
    </p:spTree>
    <p:extLst>
      <p:ext uri="{BB962C8B-B14F-4D97-AF65-F5344CB8AC3E}">
        <p14:creationId xmlns:p14="http://schemas.microsoft.com/office/powerpoint/2010/main" val="4125210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Very large radio telescopes occasionally have problems involving</a:t>
            </a:r>
            <a:r>
              <a:rPr lang="en-US" baseline="0" dirty="0" smtClean="0"/>
              <a:t> the differential temperature between the top and bottom of their dish, especially when the dish is in a near-vertical position, as when it is observing objects at low altitudes.  </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9</a:t>
            </a:fld>
            <a:endParaRPr lang="en-US"/>
          </a:p>
        </p:txBody>
      </p:sp>
    </p:spTree>
    <p:extLst>
      <p:ext uri="{BB962C8B-B14F-4D97-AF65-F5344CB8AC3E}">
        <p14:creationId xmlns:p14="http://schemas.microsoft.com/office/powerpoint/2010/main" val="29705499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Direct</a:t>
            </a:r>
            <a:r>
              <a:rPr lang="en-US" baseline="0" dirty="0" smtClean="0"/>
              <a:t> TV is reflective to Radio Waves; the wave in the image of the shuttle is reflective to visible light. </a:t>
            </a:r>
          </a:p>
          <a:p>
            <a:r>
              <a:rPr lang="en-US" baseline="0" dirty="0" smtClean="0"/>
              <a:t>The James Clerk Maxwell microwave telescope is reflective to microwaves. The JCMT is located on Mauna Kea and is operated by Canada, the UK, and the Netherlands.  (The atmosphere is only marginally transparent to microwaves, so any observations done from Earth are best done at as high an elevation as possible to avoid as much microwave-absorbing atmosphere as possible.)</a:t>
            </a:r>
          </a:p>
          <a:p>
            <a:r>
              <a:rPr lang="en-US" baseline="0" dirty="0" smtClean="0"/>
              <a:t>The smooth water surface shown in the shuttle image is reflective to visible wavelengths.</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10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might be useful here to calculate</a:t>
            </a:r>
            <a:r>
              <a:rPr lang="en-US" baseline="0" dirty="0" smtClean="0"/>
              <a:t> the wavelength of the radio wave, then compute the 1/20 standard of irregularities.  </a:t>
            </a:r>
          </a:p>
          <a:p>
            <a:r>
              <a:rPr lang="en-US" baseline="0" dirty="0" smtClean="0"/>
              <a:t>Wavelength = 2.71 cm, so irregularities need to be smaller than 1.35 mm.</a:t>
            </a:r>
          </a:p>
        </p:txBody>
      </p:sp>
      <p:sp>
        <p:nvSpPr>
          <p:cNvPr id="4" name="Slide Number Placeholder 3"/>
          <p:cNvSpPr>
            <a:spLocks noGrp="1"/>
          </p:cNvSpPr>
          <p:nvPr>
            <p:ph type="sldNum" sz="quarter" idx="10"/>
          </p:nvPr>
        </p:nvSpPr>
        <p:spPr/>
        <p:txBody>
          <a:bodyPr/>
          <a:lstStyle/>
          <a:p>
            <a:fld id="{742CAAF0-3420-4F2A-B829-93257FBDAB57}" type="slidenum">
              <a:rPr lang="en-US" smtClean="0"/>
              <a:pPr/>
              <a:t>12</a:t>
            </a:fld>
            <a:endParaRPr lang="en-US"/>
          </a:p>
        </p:txBody>
      </p:sp>
    </p:spTree>
    <p:extLst>
      <p:ext uri="{BB962C8B-B14F-4D97-AF65-F5344CB8AC3E}">
        <p14:creationId xmlns:p14="http://schemas.microsoft.com/office/powerpoint/2010/main" val="17612049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Because radio has a long wavelength,</a:t>
            </a:r>
            <a:r>
              <a:rPr lang="en-US" baseline="0" dirty="0" smtClean="0"/>
              <a:t> the resolution of radio sources (proportional to diameter, inversely proportional to wavelength) is quite poor.  Thus, to counteract the long wavelength, the dish is (very, very) large.  However, the dish does not need to be smooth on an optical scale, given the long radio wavelengths.</a:t>
            </a:r>
          </a:p>
        </p:txBody>
      </p:sp>
      <p:sp>
        <p:nvSpPr>
          <p:cNvPr id="4" name="Slide Number Placeholder 3"/>
          <p:cNvSpPr>
            <a:spLocks noGrp="1"/>
          </p:cNvSpPr>
          <p:nvPr>
            <p:ph type="sldNum" sz="quarter" idx="10"/>
          </p:nvPr>
        </p:nvSpPr>
        <p:spPr/>
        <p:txBody>
          <a:bodyPr/>
          <a:lstStyle/>
          <a:p>
            <a:fld id="{742CAAF0-3420-4F2A-B829-93257FBDAB57}" type="slidenum">
              <a:rPr lang="en-US" smtClean="0"/>
              <a:pPr/>
              <a:t>15</a:t>
            </a:fld>
            <a:endParaRPr lang="en-US"/>
          </a:p>
        </p:txBody>
      </p:sp>
    </p:spTree>
    <p:extLst>
      <p:ext uri="{BB962C8B-B14F-4D97-AF65-F5344CB8AC3E}">
        <p14:creationId xmlns:p14="http://schemas.microsoft.com/office/powerpoint/2010/main" val="2280363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Each ray follows the law of reflection (angle of incidence = angle of reflection), but these are shortcuts,</a:t>
            </a:r>
            <a:r>
              <a:rPr lang="en-US" sz="1200" baseline="0" dirty="0" smtClean="0"/>
              <a:t> which can be used to make ray diagrams.</a:t>
            </a:r>
            <a:r>
              <a:rPr lang="en-US" sz="1200" dirty="0" smtClean="0"/>
              <a:t> </a:t>
            </a:r>
          </a:p>
          <a:p>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17</a:t>
            </a:fld>
            <a:endParaRPr lang="en-US"/>
          </a:p>
        </p:txBody>
      </p:sp>
    </p:spTree>
    <p:extLst>
      <p:ext uri="{BB962C8B-B14F-4D97-AF65-F5344CB8AC3E}">
        <p14:creationId xmlns:p14="http://schemas.microsoft.com/office/powerpoint/2010/main" val="11023277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Each ray follows the law of reflection (angle of incidence = angle of reflection), but these are shortcuts,</a:t>
            </a:r>
            <a:r>
              <a:rPr lang="en-US" sz="1200" baseline="0" dirty="0" smtClean="0"/>
              <a:t> which can be used to make ray diagrams.</a:t>
            </a:r>
            <a:r>
              <a:rPr lang="en-US" sz="1200" dirty="0" smtClean="0"/>
              <a:t> </a:t>
            </a:r>
          </a:p>
          <a:p>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18</a:t>
            </a:fld>
            <a:endParaRPr lang="en-US"/>
          </a:p>
        </p:txBody>
      </p:sp>
    </p:spTree>
    <p:extLst>
      <p:ext uri="{BB962C8B-B14F-4D97-AF65-F5344CB8AC3E}">
        <p14:creationId xmlns:p14="http://schemas.microsoft.com/office/powerpoint/2010/main" val="25940238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It</a:t>
            </a:r>
            <a:r>
              <a:rPr lang="en-US" baseline="0" dirty="0" smtClean="0"/>
              <a:t> might be useful to have students identify the type of image shown in each example, as well as the type of mirror used to produce it.  The Bean is a convex mirror, producing virtual, upright, smaller images.  The James Webb Space Telescope uses concave mirrors, producing real, inverted, smaller images.  The side view mirror in cars is convex, producing images that are smaller, virtual, and upright.  Because they are smaller, they are “closer than they appear.”  A magnifying mirror is a concave mirror and produces virtual, upright, larger images (when the observer is closer to it, as in the image). Rearview mirrors are flat mirrors, producing virtual, upright, same size images.  Security mirrors are convex and produce virtual, upright, smaller images.  </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25</a:t>
            </a:fld>
            <a:endParaRPr lang="en-US"/>
          </a:p>
        </p:txBody>
      </p:sp>
    </p:spTree>
    <p:extLst>
      <p:ext uri="{BB962C8B-B14F-4D97-AF65-F5344CB8AC3E}">
        <p14:creationId xmlns:p14="http://schemas.microsoft.com/office/powerpoint/2010/main" val="335544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D0A014C-D2B9-4226-AB51-2A6E083ABD11}"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0A014C-D2B9-4226-AB51-2A6E083ABD11}"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0A014C-D2B9-4226-AB51-2A6E083ABD11}"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0A014C-D2B9-4226-AB51-2A6E083ABD11}"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0A014C-D2B9-4226-AB51-2A6E083ABD11}"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D0A014C-D2B9-4226-AB51-2A6E083ABD11}"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D0A014C-D2B9-4226-AB51-2A6E083ABD11}"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D0A014C-D2B9-4226-AB51-2A6E083ABD11}"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0A014C-D2B9-4226-AB51-2A6E083ABD11}"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0A014C-D2B9-4226-AB51-2A6E083ABD11}"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0A014C-D2B9-4226-AB51-2A6E083ABD11}"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4">
                <a:lumMod val="20000"/>
                <a:lumOff val="80000"/>
              </a:schemeClr>
            </a:gs>
            <a:gs pos="100000">
              <a:schemeClr val="accent4">
                <a:lumMod val="40000"/>
                <a:lumOff val="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0A014C-D2B9-4226-AB51-2A6E083ABD11}"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4A6DEC-C134-4515-AF8C-8D60432E55C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10.jpe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hyperlink" Target="http://amazing-space.stsci.edu/resources/explorations/groundup/" TargetMode="External"/><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amazing-space.stsci.edu/resources/explorations/groundup/" TargetMode="Externa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Layout" Target="../slideLayouts/slideLayout6.xml"/><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png"/><Relationship Id="rId7"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28.w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image" Target="../media/image29.wmf"/></Relationships>
</file>

<file path=ppt/slides/_rels/slide29.xml.rels><?xml version="1.0" encoding="UTF-8" standalone="yes"?>
<Relationships xmlns="http://schemas.openxmlformats.org/package/2006/relationships"><Relationship Id="rId3" Type="http://schemas.openxmlformats.org/officeDocument/2006/relationships/hyperlink" Target="http://amazing-space.stsci.edu/resources/explorations/groundup/" TargetMode="External"/><Relationship Id="rId2" Type="http://schemas.openxmlformats.org/officeDocument/2006/relationships/image" Target="../media/image30.gi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8" Type="http://schemas.openxmlformats.org/officeDocument/2006/relationships/hyperlink" Target="http://en.wikipedia.org/wiki/Israel" TargetMode="External"/><Relationship Id="rId3" Type="http://schemas.openxmlformats.org/officeDocument/2006/relationships/image" Target="../media/image32.png"/><Relationship Id="rId7" Type="http://schemas.openxmlformats.org/officeDocument/2006/relationships/hyperlink" Target="http://en.wikipedia.org/wiki/Sde_Boker" TargetMode="External"/><Relationship Id="rId2" Type="http://schemas.openxmlformats.org/officeDocument/2006/relationships/image" Target="../media/image31.png"/><Relationship Id="rId1" Type="http://schemas.openxmlformats.org/officeDocument/2006/relationships/slideLayout" Target="../slideLayouts/slideLayout6.xml"/><Relationship Id="rId6" Type="http://schemas.openxmlformats.org/officeDocument/2006/relationships/hyperlink" Target="http://en.wikipedia.org/wiki/Ben-Gurion_National_Solar_Energy_Center" TargetMode="External"/><Relationship Id="rId5" Type="http://schemas.openxmlformats.org/officeDocument/2006/relationships/hyperlink" Target="http://en.wikipedia.org/wiki/Solar_energy" TargetMode="External"/><Relationship Id="rId4" Type="http://schemas.openxmlformats.org/officeDocument/2006/relationships/image" Target="../media/image33.png"/><Relationship Id="rId9" Type="http://schemas.openxmlformats.org/officeDocument/2006/relationships/image" Target="../media/image34.png"/></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37.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image" Target="../media/image38.wmf"/><Relationship Id="rId4" Type="http://schemas.openxmlformats.org/officeDocument/2006/relationships/oleObject" Target="../embeddings/oleObject3.bin"/></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image" Target="../media/image40.wmf"/><Relationship Id="rId5" Type="http://schemas.openxmlformats.org/officeDocument/2006/relationships/oleObject" Target="../embeddings/oleObject5.bin"/><Relationship Id="rId4" Type="http://schemas.openxmlformats.org/officeDocument/2006/relationships/image" Target="../media/image39.w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43.jpg"/><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image" Target="../media/image42.wmf"/><Relationship Id="rId5" Type="http://schemas.openxmlformats.org/officeDocument/2006/relationships/oleObject" Target="../embeddings/oleObject6.bin"/><Relationship Id="rId4" Type="http://schemas.openxmlformats.org/officeDocument/2006/relationships/hyperlink" Target="http://www.haverford.edu/physics/songs/snell.ht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image" Target="../media/image46.png"/><Relationship Id="rId4" Type="http://schemas.openxmlformats.org/officeDocument/2006/relationships/image" Target="../media/image45.png"/></Relationships>
</file>

<file path=ppt/slides/_rels/slide43.xml.rels><?xml version="1.0" encoding="UTF-8" standalone="yes"?>
<Relationships xmlns="http://schemas.openxmlformats.org/package/2006/relationships"><Relationship Id="rId3" Type="http://schemas.openxmlformats.org/officeDocument/2006/relationships/hyperlink" Target="http://amazing-space.stsci.edu/resources/explorations/groundup/" TargetMode="External"/><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hyperlink" Target="http://amazing-space.stsci.edu/resources/explorations/groundup/" TargetMode="External"/><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6.vml"/><Relationship Id="rId4" Type="http://schemas.openxmlformats.org/officeDocument/2006/relationships/image" Target="../media/image28.wmf"/></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7.vml"/><Relationship Id="rId4" Type="http://schemas.openxmlformats.org/officeDocument/2006/relationships/image" Target="../media/image29.wmf"/></Relationships>
</file>

<file path=ppt/slides/_rels/slide56.xml.rels><?xml version="1.0" encoding="UTF-8" standalone="yes"?>
<Relationships xmlns="http://schemas.openxmlformats.org/package/2006/relationships"><Relationship Id="rId3" Type="http://schemas.openxmlformats.org/officeDocument/2006/relationships/image" Target="../media/image55.gif"/><Relationship Id="rId2" Type="http://schemas.openxmlformats.org/officeDocument/2006/relationships/image" Target="../media/image54.png"/><Relationship Id="rId1" Type="http://schemas.openxmlformats.org/officeDocument/2006/relationships/slideLayout" Target="../slideLayouts/slideLayout6.xml"/><Relationship Id="rId4" Type="http://schemas.openxmlformats.org/officeDocument/2006/relationships/hyperlink" Target="http://amazing-space.stsci.edu/resources/explorations/groundup/"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bright="62000" contrast="-78000"/>
          </a:blip>
          <a:srcRect/>
          <a:stretch>
            <a:fillRect t="-13000" b="-13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52601"/>
            <a:ext cx="7772400" cy="1295400"/>
          </a:xfrm>
        </p:spPr>
        <p:txBody>
          <a:bodyPr/>
          <a:lstStyle/>
          <a:p>
            <a:r>
              <a:rPr lang="en-US" dirty="0" smtClean="0"/>
              <a:t>Optics Basics</a:t>
            </a:r>
            <a:endParaRPr lang="en-US" dirty="0"/>
          </a:p>
        </p:txBody>
      </p:sp>
      <p:sp>
        <p:nvSpPr>
          <p:cNvPr id="3" name="Subtitle 2"/>
          <p:cNvSpPr>
            <a:spLocks noGrp="1"/>
          </p:cNvSpPr>
          <p:nvPr>
            <p:ph type="subTitle" idx="1"/>
          </p:nvPr>
        </p:nvSpPr>
        <p:spPr/>
        <p:txBody>
          <a:bodyPr/>
          <a:lstStyle/>
          <a:p>
            <a:r>
              <a:rPr lang="en-US" dirty="0" smtClean="0"/>
              <a:t>A Physics MOSAIC</a:t>
            </a:r>
          </a:p>
          <a:p>
            <a:r>
              <a:rPr lang="en-US" dirty="0" smtClean="0"/>
              <a:t>MIT Haystack Observatory RET 2010</a:t>
            </a:r>
            <a:endParaRPr lang="en-US" dirty="0"/>
          </a:p>
        </p:txBody>
      </p:sp>
      <p:sp>
        <p:nvSpPr>
          <p:cNvPr id="4" name="TextBox 3"/>
          <p:cNvSpPr txBox="1"/>
          <p:nvPr/>
        </p:nvSpPr>
        <p:spPr>
          <a:xfrm>
            <a:off x="152400" y="5943600"/>
            <a:ext cx="3352800" cy="276999"/>
          </a:xfrm>
          <a:prstGeom prst="rect">
            <a:avLst/>
          </a:prstGeom>
          <a:noFill/>
        </p:spPr>
        <p:txBody>
          <a:bodyPr wrap="square" rtlCol="0">
            <a:spAutoFit/>
          </a:bodyPr>
          <a:lstStyle/>
          <a:p>
            <a:r>
              <a:rPr lang="en-US" sz="1200" dirty="0" smtClean="0"/>
              <a:t>Background image from NASA</a:t>
            </a:r>
            <a:endParaRPr lang="en-US" sz="1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71682"/>
          </a:xfrm>
        </p:spPr>
        <p:txBody>
          <a:bodyPr/>
          <a:lstStyle/>
          <a:p>
            <a:r>
              <a:rPr lang="en-US" dirty="0" smtClean="0"/>
              <a:t>Smooth </a:t>
            </a:r>
            <a:r>
              <a:rPr lang="en-US" baseline="0" dirty="0" smtClean="0"/>
              <a:t>to What?</a:t>
            </a:r>
            <a:endParaRPr lang="en-US" dirty="0"/>
          </a:p>
        </p:txBody>
      </p:sp>
      <p:pic>
        <p:nvPicPr>
          <p:cNvPr id="4" name="Picture 3" descr="reflection shuttle.jpg"/>
          <p:cNvPicPr>
            <a:picLocks noChangeAspect="1"/>
          </p:cNvPicPr>
          <p:nvPr/>
        </p:nvPicPr>
        <p:blipFill>
          <a:blip r:embed="rId3" cstate="print"/>
          <a:stretch>
            <a:fillRect/>
          </a:stretch>
        </p:blipFill>
        <p:spPr>
          <a:xfrm>
            <a:off x="5257800" y="1219200"/>
            <a:ext cx="3505200" cy="3012281"/>
          </a:xfrm>
          <a:prstGeom prst="rect">
            <a:avLst/>
          </a:prstGeom>
        </p:spPr>
      </p:pic>
      <p:pic>
        <p:nvPicPr>
          <p:cNvPr id="4099" name="Picture 3"/>
          <p:cNvPicPr>
            <a:picLocks noChangeAspect="1" noChangeArrowheads="1"/>
          </p:cNvPicPr>
          <p:nvPr/>
        </p:nvPicPr>
        <p:blipFill>
          <a:blip r:embed="rId4" cstate="print"/>
          <a:srcRect/>
          <a:stretch>
            <a:fillRect/>
          </a:stretch>
        </p:blipFill>
        <p:spPr bwMode="auto">
          <a:xfrm>
            <a:off x="2895600" y="3581400"/>
            <a:ext cx="2219325" cy="2857500"/>
          </a:xfrm>
          <a:prstGeom prst="rect">
            <a:avLst/>
          </a:prstGeom>
          <a:noFill/>
          <a:ln w="9525">
            <a:noFill/>
            <a:miter lim="800000"/>
            <a:headEnd/>
            <a:tailEnd/>
          </a:ln>
        </p:spPr>
      </p:pic>
      <p:sp>
        <p:nvSpPr>
          <p:cNvPr id="6" name="TextBox 5"/>
          <p:cNvSpPr txBox="1"/>
          <p:nvPr/>
        </p:nvSpPr>
        <p:spPr>
          <a:xfrm>
            <a:off x="2895600" y="6440149"/>
            <a:ext cx="2362200" cy="215444"/>
          </a:xfrm>
          <a:prstGeom prst="rect">
            <a:avLst/>
          </a:prstGeom>
          <a:noFill/>
        </p:spPr>
        <p:txBody>
          <a:bodyPr wrap="square" rtlCol="0">
            <a:spAutoFit/>
          </a:bodyPr>
          <a:lstStyle/>
          <a:p>
            <a:r>
              <a:rPr lang="en-US" sz="800" dirty="0" smtClean="0"/>
              <a:t>Image from National Research Council of Canada</a:t>
            </a:r>
            <a:endParaRPr lang="en-US" sz="800" dirty="0"/>
          </a:p>
        </p:txBody>
      </p:sp>
      <p:sp>
        <p:nvSpPr>
          <p:cNvPr id="7" name="TextBox 6"/>
          <p:cNvSpPr txBox="1"/>
          <p:nvPr/>
        </p:nvSpPr>
        <p:spPr>
          <a:xfrm>
            <a:off x="228600" y="4788932"/>
            <a:ext cx="2438400" cy="369332"/>
          </a:xfrm>
          <a:prstGeom prst="rect">
            <a:avLst/>
          </a:prstGeom>
          <a:noFill/>
        </p:spPr>
        <p:txBody>
          <a:bodyPr wrap="square" rtlCol="0">
            <a:spAutoFit/>
          </a:bodyPr>
          <a:lstStyle/>
          <a:p>
            <a:pPr algn="ctr"/>
            <a:r>
              <a:rPr lang="en-US" dirty="0" smtClean="0"/>
              <a:t>Satellite TV Dish</a:t>
            </a:r>
            <a:endParaRPr lang="en-US" dirty="0"/>
          </a:p>
        </p:txBody>
      </p:sp>
      <p:sp>
        <p:nvSpPr>
          <p:cNvPr id="8" name="TextBox 7"/>
          <p:cNvSpPr txBox="1"/>
          <p:nvPr/>
        </p:nvSpPr>
        <p:spPr>
          <a:xfrm>
            <a:off x="5257800" y="4419600"/>
            <a:ext cx="3505200" cy="369332"/>
          </a:xfrm>
          <a:prstGeom prst="rect">
            <a:avLst/>
          </a:prstGeom>
          <a:noFill/>
        </p:spPr>
        <p:txBody>
          <a:bodyPr wrap="square" rtlCol="0">
            <a:spAutoFit/>
          </a:bodyPr>
          <a:lstStyle/>
          <a:p>
            <a:pPr algn="ctr"/>
            <a:r>
              <a:rPr lang="en-US" dirty="0" smtClean="0"/>
              <a:t>Water on Calm Day</a:t>
            </a:r>
            <a:endParaRPr lang="en-US" dirty="0"/>
          </a:p>
        </p:txBody>
      </p:sp>
      <p:sp>
        <p:nvSpPr>
          <p:cNvPr id="9" name="TextBox 8"/>
          <p:cNvSpPr txBox="1"/>
          <p:nvPr/>
        </p:nvSpPr>
        <p:spPr>
          <a:xfrm>
            <a:off x="2895600" y="2971800"/>
            <a:ext cx="2209800" cy="646331"/>
          </a:xfrm>
          <a:prstGeom prst="rect">
            <a:avLst/>
          </a:prstGeom>
          <a:noFill/>
        </p:spPr>
        <p:txBody>
          <a:bodyPr wrap="square" rtlCol="0">
            <a:spAutoFit/>
          </a:bodyPr>
          <a:lstStyle/>
          <a:p>
            <a:pPr algn="ctr"/>
            <a:r>
              <a:rPr lang="en-US" dirty="0" smtClean="0"/>
              <a:t>James Clerk Maxwell Telescope</a:t>
            </a:r>
            <a:endParaRPr lang="en-US" dirty="0"/>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8600" y="1046320"/>
            <a:ext cx="2566232" cy="3742611"/>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dirty="0" smtClean="0"/>
              <a:t>Two</a:t>
            </a:r>
            <a:r>
              <a:rPr lang="en-US" baseline="0" dirty="0" smtClean="0"/>
              <a:t> Properties of Being Shiny</a:t>
            </a:r>
            <a:endParaRPr lang="en-US" dirty="0"/>
          </a:p>
        </p:txBody>
      </p:sp>
      <p:sp>
        <p:nvSpPr>
          <p:cNvPr id="3" name="Text Placeholder 2"/>
          <p:cNvSpPr>
            <a:spLocks noGrp="1"/>
          </p:cNvSpPr>
          <p:nvPr>
            <p:ph type="body" idx="4294967295"/>
          </p:nvPr>
        </p:nvSpPr>
        <p:spPr>
          <a:xfrm>
            <a:off x="152400" y="1371600"/>
            <a:ext cx="8763000" cy="4525963"/>
          </a:xfrm>
        </p:spPr>
        <p:txBody>
          <a:bodyPr/>
          <a:lstStyle/>
          <a:p>
            <a:r>
              <a:rPr lang="en-US" dirty="0" smtClean="0"/>
              <a:t>In conclusion, in</a:t>
            </a:r>
            <a:r>
              <a:rPr lang="en-US" baseline="0" dirty="0" smtClean="0"/>
              <a:t> order to be “shiny” for a particular electromagnetic wave, a surface must be both</a:t>
            </a:r>
          </a:p>
          <a:p>
            <a:pPr lvl="1"/>
            <a:r>
              <a:rPr lang="en-US" dirty="0" smtClean="0"/>
              <a:t>Reflective:  it must </a:t>
            </a:r>
            <a:r>
              <a:rPr lang="en-US" baseline="0" dirty="0" smtClean="0"/>
              <a:t>neither absorb nor transmit the majority of the light</a:t>
            </a:r>
            <a:r>
              <a:rPr lang="en-US" dirty="0" smtClean="0"/>
              <a:t> incident upon it.</a:t>
            </a:r>
            <a:endParaRPr lang="en-US" baseline="0" dirty="0" smtClean="0"/>
          </a:p>
          <a:p>
            <a:pPr lvl="1"/>
            <a:r>
              <a:rPr lang="en-US" baseline="0" dirty="0" smtClean="0"/>
              <a:t>Smooth:</a:t>
            </a:r>
            <a:r>
              <a:rPr lang="en-US" dirty="0" smtClean="0"/>
              <a:t>  with bumps and irregularities</a:t>
            </a:r>
            <a:r>
              <a:rPr lang="en-US" baseline="0" dirty="0" smtClean="0"/>
              <a:t> on the </a:t>
            </a:r>
            <a:r>
              <a:rPr lang="en-US" dirty="0" smtClean="0"/>
              <a:t>same size </a:t>
            </a:r>
            <a:r>
              <a:rPr lang="en-US" baseline="0" dirty="0" smtClean="0"/>
              <a:t>scale of the wavelength of the radiation being reflected</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MOSAIC</a:t>
            </a:r>
            <a:r>
              <a:rPr lang="en-US" baseline="0" dirty="0" smtClean="0"/>
              <a:t> and reflection</a:t>
            </a:r>
            <a:endParaRPr lang="en-US" dirty="0"/>
          </a:p>
        </p:txBody>
      </p:sp>
      <p:sp>
        <p:nvSpPr>
          <p:cNvPr id="3" name="Text Placeholder 2"/>
          <p:cNvSpPr>
            <a:spLocks noGrp="1"/>
          </p:cNvSpPr>
          <p:nvPr>
            <p:ph type="body" idx="4294967295"/>
          </p:nvPr>
        </p:nvSpPr>
        <p:spPr>
          <a:xfrm>
            <a:off x="304800" y="1600200"/>
            <a:ext cx="8534400" cy="4525963"/>
          </a:xfrm>
        </p:spPr>
        <p:txBody>
          <a:bodyPr/>
          <a:lstStyle/>
          <a:p>
            <a:pPr lvl="0"/>
            <a:r>
              <a:rPr lang="en-US" dirty="0" smtClean="0"/>
              <a:t>The MOSAIC system reflects</a:t>
            </a:r>
            <a:r>
              <a:rPr lang="en-US" baseline="0" dirty="0" smtClean="0"/>
              <a:t> radio waves at a frequency of 11.072 GHz that come</a:t>
            </a:r>
            <a:r>
              <a:rPr lang="en-US" dirty="0" smtClean="0"/>
              <a:t> from ozone in Earth’s mesosphere onto a feed at the focal point of the dish.</a:t>
            </a:r>
          </a:p>
          <a:p>
            <a:pPr lvl="0"/>
            <a:r>
              <a:rPr lang="en-US" dirty="0" smtClean="0"/>
              <a:t>Because it reflects radio waves, it does not look shiny in visible light, but does look shiny to the 11.072 GHz radiation we are interested in.</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dirty="0" smtClean="0"/>
              <a:t>Basics</a:t>
            </a:r>
            <a:r>
              <a:rPr lang="en-US" baseline="0" dirty="0" smtClean="0"/>
              <a:t> of Concave Mirrors</a:t>
            </a:r>
            <a:endParaRPr lang="en-US" dirty="0"/>
          </a:p>
        </p:txBody>
      </p:sp>
      <p:sp>
        <p:nvSpPr>
          <p:cNvPr id="3" name="Text Placeholder 2"/>
          <p:cNvSpPr>
            <a:spLocks noGrp="1"/>
          </p:cNvSpPr>
          <p:nvPr>
            <p:ph type="body" idx="4294967295"/>
          </p:nvPr>
        </p:nvSpPr>
        <p:spPr>
          <a:xfrm>
            <a:off x="152400" y="1562725"/>
            <a:ext cx="4648200" cy="5142875"/>
          </a:xfrm>
        </p:spPr>
        <p:txBody>
          <a:bodyPr>
            <a:normAutofit lnSpcReduction="10000"/>
          </a:bodyPr>
          <a:lstStyle/>
          <a:p>
            <a:r>
              <a:rPr lang="en-US" sz="2800" baseline="0" dirty="0" smtClean="0"/>
              <a:t>By making a shiny surface in an</a:t>
            </a:r>
            <a:r>
              <a:rPr lang="en-US" sz="2800" dirty="0" smtClean="0"/>
              <a:t> appropriate</a:t>
            </a:r>
            <a:r>
              <a:rPr lang="en-US" sz="2800" baseline="0" dirty="0" smtClean="0"/>
              <a:t> curved shape, you can create a mirror where parallel rays approaching the mirror reflect to a single point (the focal point).</a:t>
            </a:r>
          </a:p>
          <a:p>
            <a:r>
              <a:rPr lang="en-US" sz="2800" dirty="0" smtClean="0"/>
              <a:t>This is still an example of specular reflection, and each individual ray reflects according to the law of reflection.</a:t>
            </a:r>
            <a:endParaRPr lang="en-US" sz="2800" baseline="0" dirty="0" smtClean="0"/>
          </a:p>
        </p:txBody>
      </p:sp>
      <p:pic>
        <p:nvPicPr>
          <p:cNvPr id="7" name="Picture 6" descr="429px-Parabolic_mirror_focal_point.svg.png"/>
          <p:cNvPicPr>
            <a:picLocks noChangeAspect="1"/>
          </p:cNvPicPr>
          <p:nvPr/>
        </p:nvPicPr>
        <p:blipFill>
          <a:blip r:embed="rId2" cstate="print">
            <a:lum bright="-66000" contrast="86000"/>
          </a:blip>
          <a:stretch>
            <a:fillRect/>
          </a:stretch>
        </p:blipFill>
        <p:spPr>
          <a:xfrm>
            <a:off x="4876800" y="1704620"/>
            <a:ext cx="4157826" cy="4119059"/>
          </a:xfrm>
          <a:prstGeom prst="rect">
            <a:avLst/>
          </a:prstGeom>
          <a:solidFill>
            <a:schemeClr val="bg1"/>
          </a:solidFill>
        </p:spPr>
      </p:pic>
      <p:sp>
        <p:nvSpPr>
          <p:cNvPr id="8" name="TextBox 7"/>
          <p:cNvSpPr txBox="1"/>
          <p:nvPr/>
        </p:nvSpPr>
        <p:spPr>
          <a:xfrm>
            <a:off x="4851816" y="5810602"/>
            <a:ext cx="3810000" cy="246221"/>
          </a:xfrm>
          <a:prstGeom prst="rect">
            <a:avLst/>
          </a:prstGeom>
          <a:noFill/>
        </p:spPr>
        <p:txBody>
          <a:bodyPr wrap="square" rtlCol="0">
            <a:spAutoFit/>
          </a:bodyPr>
          <a:lstStyle/>
          <a:p>
            <a:r>
              <a:rPr lang="en-US" sz="1000" dirty="0" smtClean="0"/>
              <a:t>From Wikipedia, Image by </a:t>
            </a:r>
            <a:r>
              <a:rPr lang="en-US" sz="1000" dirty="0" err="1" smtClean="0"/>
              <a:t>AndrewBuck</a:t>
            </a:r>
            <a:r>
              <a:rPr lang="en-US" sz="1000" dirty="0" smtClean="0"/>
              <a:t>, Creative Commons</a:t>
            </a:r>
            <a:endParaRPr lang="en-US" sz="1000" dirty="0"/>
          </a:p>
        </p:txBody>
      </p:sp>
      <p:sp>
        <p:nvSpPr>
          <p:cNvPr id="5" name="TextBox 4"/>
          <p:cNvSpPr txBox="1"/>
          <p:nvPr/>
        </p:nvSpPr>
        <p:spPr>
          <a:xfrm>
            <a:off x="5181600" y="4188023"/>
            <a:ext cx="838200" cy="307777"/>
          </a:xfrm>
          <a:prstGeom prst="rect">
            <a:avLst/>
          </a:prstGeom>
          <a:noFill/>
        </p:spPr>
        <p:txBody>
          <a:bodyPr wrap="square" rtlCol="0">
            <a:spAutoFit/>
          </a:bodyPr>
          <a:lstStyle/>
          <a:p>
            <a:r>
              <a:rPr lang="en-US" sz="1400" b="1" dirty="0" smtClean="0">
                <a:latin typeface="Symbol" pitchFamily="18" charset="2"/>
              </a:rPr>
              <a:t>q</a:t>
            </a:r>
            <a:r>
              <a:rPr lang="en-US" sz="1400" b="1" baseline="-25000" dirty="0"/>
              <a:t>i</a:t>
            </a:r>
            <a:endParaRPr lang="en-US" sz="1400" b="1" dirty="0">
              <a:latin typeface="Symbol" pitchFamily="18" charset="2"/>
            </a:endParaRPr>
          </a:p>
        </p:txBody>
      </p:sp>
      <p:sp>
        <p:nvSpPr>
          <p:cNvPr id="9" name="TextBox 8"/>
          <p:cNvSpPr txBox="1"/>
          <p:nvPr/>
        </p:nvSpPr>
        <p:spPr>
          <a:xfrm>
            <a:off x="5334000" y="4365167"/>
            <a:ext cx="838200" cy="307777"/>
          </a:xfrm>
          <a:prstGeom prst="rect">
            <a:avLst/>
          </a:prstGeom>
          <a:noFill/>
        </p:spPr>
        <p:txBody>
          <a:bodyPr wrap="square" rtlCol="0">
            <a:spAutoFit/>
          </a:bodyPr>
          <a:lstStyle/>
          <a:p>
            <a:r>
              <a:rPr lang="en-US" sz="1400" b="1" dirty="0" err="1" smtClean="0">
                <a:latin typeface="Symbol" pitchFamily="18" charset="2"/>
              </a:rPr>
              <a:t>q</a:t>
            </a:r>
            <a:r>
              <a:rPr lang="en-US" sz="1400" b="1" baseline="-25000" dirty="0" err="1" smtClean="0"/>
              <a:t>r</a:t>
            </a:r>
            <a:endParaRPr lang="en-US" sz="1400" b="1" dirty="0">
              <a:latin typeface="Symbol" pitchFamily="18" charset="2"/>
            </a:endParaRPr>
          </a:p>
        </p:txBody>
      </p:sp>
      <p:sp>
        <p:nvSpPr>
          <p:cNvPr id="10" name="TextBox 9"/>
          <p:cNvSpPr txBox="1"/>
          <p:nvPr/>
        </p:nvSpPr>
        <p:spPr>
          <a:xfrm>
            <a:off x="5715000" y="4572000"/>
            <a:ext cx="838200" cy="307777"/>
          </a:xfrm>
          <a:prstGeom prst="rect">
            <a:avLst/>
          </a:prstGeom>
          <a:noFill/>
        </p:spPr>
        <p:txBody>
          <a:bodyPr wrap="square" rtlCol="0">
            <a:spAutoFit/>
          </a:bodyPr>
          <a:lstStyle/>
          <a:p>
            <a:r>
              <a:rPr lang="en-US" sz="1400" b="1" dirty="0" smtClean="0">
                <a:latin typeface="Symbol" pitchFamily="18" charset="2"/>
              </a:rPr>
              <a:t>q</a:t>
            </a:r>
            <a:r>
              <a:rPr lang="en-US" sz="1400" b="1" baseline="-25000" dirty="0"/>
              <a:t>i</a:t>
            </a:r>
            <a:endParaRPr lang="en-US" sz="1400" b="1" dirty="0">
              <a:latin typeface="Symbol" pitchFamily="18" charset="2"/>
            </a:endParaRPr>
          </a:p>
        </p:txBody>
      </p:sp>
      <p:sp>
        <p:nvSpPr>
          <p:cNvPr id="11" name="TextBox 10"/>
          <p:cNvSpPr txBox="1"/>
          <p:nvPr/>
        </p:nvSpPr>
        <p:spPr>
          <a:xfrm>
            <a:off x="5943600" y="4724400"/>
            <a:ext cx="838200" cy="307777"/>
          </a:xfrm>
          <a:prstGeom prst="rect">
            <a:avLst/>
          </a:prstGeom>
          <a:noFill/>
        </p:spPr>
        <p:txBody>
          <a:bodyPr wrap="square" rtlCol="0">
            <a:spAutoFit/>
          </a:bodyPr>
          <a:lstStyle/>
          <a:p>
            <a:r>
              <a:rPr lang="en-US" sz="1400" b="1" dirty="0" err="1" smtClean="0">
                <a:latin typeface="Symbol" pitchFamily="18" charset="2"/>
              </a:rPr>
              <a:t>q</a:t>
            </a:r>
            <a:r>
              <a:rPr lang="en-US" sz="1400" b="1" baseline="-25000" dirty="0" err="1" smtClean="0"/>
              <a:t>r</a:t>
            </a:r>
            <a:endParaRPr lang="en-US" sz="1400" b="1" dirty="0">
              <a:latin typeface="Symbol" pitchFamily="18" charset="2"/>
            </a:endParaRPr>
          </a:p>
        </p:txBody>
      </p:sp>
      <p:sp>
        <p:nvSpPr>
          <p:cNvPr id="12" name="TextBox 11"/>
          <p:cNvSpPr txBox="1"/>
          <p:nvPr/>
        </p:nvSpPr>
        <p:spPr>
          <a:xfrm>
            <a:off x="6536613" y="5204564"/>
            <a:ext cx="838200" cy="307777"/>
          </a:xfrm>
          <a:prstGeom prst="rect">
            <a:avLst/>
          </a:prstGeom>
          <a:noFill/>
        </p:spPr>
        <p:txBody>
          <a:bodyPr wrap="square" rtlCol="0">
            <a:spAutoFit/>
          </a:bodyPr>
          <a:lstStyle/>
          <a:p>
            <a:r>
              <a:rPr lang="en-US" sz="1400" b="1" dirty="0" err="1" smtClean="0">
                <a:latin typeface="Symbol" pitchFamily="18" charset="2"/>
              </a:rPr>
              <a:t>q</a:t>
            </a:r>
            <a:r>
              <a:rPr lang="en-US" sz="1400" b="1" baseline="-25000" dirty="0" err="1" smtClean="0"/>
              <a:t>r</a:t>
            </a:r>
            <a:endParaRPr lang="en-US" sz="1400" b="1" dirty="0">
              <a:latin typeface="Symbol" pitchFamily="18" charset="2"/>
            </a:endParaRPr>
          </a:p>
        </p:txBody>
      </p:sp>
      <p:sp>
        <p:nvSpPr>
          <p:cNvPr id="13" name="TextBox 12"/>
          <p:cNvSpPr txBox="1"/>
          <p:nvPr/>
        </p:nvSpPr>
        <p:spPr>
          <a:xfrm>
            <a:off x="5943600" y="5050675"/>
            <a:ext cx="838200" cy="307777"/>
          </a:xfrm>
          <a:prstGeom prst="rect">
            <a:avLst/>
          </a:prstGeom>
          <a:noFill/>
        </p:spPr>
        <p:txBody>
          <a:bodyPr wrap="square" rtlCol="0">
            <a:spAutoFit/>
          </a:bodyPr>
          <a:lstStyle/>
          <a:p>
            <a:r>
              <a:rPr lang="en-US" sz="1400" b="1" dirty="0" smtClean="0">
                <a:latin typeface="Symbol" pitchFamily="18" charset="2"/>
              </a:rPr>
              <a:t>q</a:t>
            </a:r>
            <a:r>
              <a:rPr lang="en-US" sz="1400" b="1" baseline="-25000" dirty="0"/>
              <a:t>i</a:t>
            </a:r>
            <a:endParaRPr lang="en-US" sz="1400" b="1" dirty="0">
              <a:latin typeface="Symbol" pitchFamily="18" charset="2"/>
            </a:endParaRPr>
          </a:p>
        </p:txBody>
      </p:sp>
      <p:cxnSp>
        <p:nvCxnSpPr>
          <p:cNvPr id="14" name="Straight Arrow Connector 13"/>
          <p:cNvCxnSpPr/>
          <p:nvPr/>
        </p:nvCxnSpPr>
        <p:spPr>
          <a:xfrm>
            <a:off x="6172200" y="5204563"/>
            <a:ext cx="19050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2" idx="1"/>
          </p:cNvCxnSpPr>
          <p:nvPr/>
        </p:nvCxnSpPr>
        <p:spPr>
          <a:xfrm flipH="1" flipV="1">
            <a:off x="6477000" y="5181602"/>
            <a:ext cx="59613" cy="176851"/>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t>Properties of Concave </a:t>
            </a:r>
            <a:r>
              <a:rPr lang="en-US" baseline="0" dirty="0" smtClean="0"/>
              <a:t>Mirrors</a:t>
            </a:r>
            <a:endParaRPr lang="en-US" dirty="0"/>
          </a:p>
        </p:txBody>
      </p:sp>
      <p:sp>
        <p:nvSpPr>
          <p:cNvPr id="3" name="Text Placeholder 2"/>
          <p:cNvSpPr>
            <a:spLocks noGrp="1"/>
          </p:cNvSpPr>
          <p:nvPr>
            <p:ph type="body" idx="4294967295"/>
          </p:nvPr>
        </p:nvSpPr>
        <p:spPr>
          <a:xfrm>
            <a:off x="228600" y="1371600"/>
            <a:ext cx="8763000" cy="5257800"/>
          </a:xfrm>
        </p:spPr>
        <p:txBody>
          <a:bodyPr>
            <a:normAutofit fontScale="70000" lnSpcReduction="20000"/>
          </a:bodyPr>
          <a:lstStyle/>
          <a:p>
            <a:r>
              <a:rPr lang="en-US" dirty="0" smtClean="0"/>
              <a:t>Focal</a:t>
            </a:r>
            <a:r>
              <a:rPr lang="en-US" baseline="0" dirty="0" smtClean="0"/>
              <a:t> Length (f)</a:t>
            </a:r>
          </a:p>
          <a:p>
            <a:pPr lvl="1"/>
            <a:r>
              <a:rPr lang="en-US" baseline="0" dirty="0" smtClean="0"/>
              <a:t>Distance between the mirror and the focal point (F)</a:t>
            </a:r>
            <a:r>
              <a:rPr lang="en-US" dirty="0" smtClean="0"/>
              <a:t>.</a:t>
            </a:r>
          </a:p>
          <a:p>
            <a:pPr lvl="1">
              <a:spcAft>
                <a:spcPts val="14400"/>
              </a:spcAft>
            </a:pPr>
            <a:r>
              <a:rPr lang="en-US" baseline="0" dirty="0" smtClean="0"/>
              <a:t>Depends on radius curvature of mirror (r):</a:t>
            </a:r>
            <a:r>
              <a:rPr lang="en-US" dirty="0" smtClean="0"/>
              <a:t> for spherical mirrors, f = r/2</a:t>
            </a:r>
            <a:endParaRPr lang="en-US" baseline="0" dirty="0" smtClean="0"/>
          </a:p>
          <a:p>
            <a:r>
              <a:rPr lang="en-US" baseline="0" dirty="0" smtClean="0"/>
              <a:t>Light Gathering Power</a:t>
            </a:r>
          </a:p>
          <a:p>
            <a:pPr lvl="1"/>
            <a:r>
              <a:rPr lang="en-US" dirty="0" smtClean="0"/>
              <a:t>Ability of the mirror to gather light.  Especially important for telescopes.</a:t>
            </a:r>
          </a:p>
          <a:p>
            <a:pPr lvl="1"/>
            <a:r>
              <a:rPr lang="en-US" dirty="0" smtClean="0"/>
              <a:t>Depends on area of telescope.  Proportional to  (diameter)</a:t>
            </a:r>
            <a:r>
              <a:rPr lang="en-US" baseline="30000" dirty="0" smtClean="0"/>
              <a:t>2</a:t>
            </a:r>
            <a:endParaRPr lang="en-US" baseline="0" dirty="0" smtClean="0"/>
          </a:p>
          <a:p>
            <a:r>
              <a:rPr lang="en-US" baseline="0" dirty="0" smtClean="0"/>
              <a:t>Resolution</a:t>
            </a:r>
          </a:p>
          <a:p>
            <a:pPr lvl="1"/>
            <a:r>
              <a:rPr lang="en-US" dirty="0" smtClean="0"/>
              <a:t>Ability of the mirror to differentiate small features.</a:t>
            </a:r>
          </a:p>
          <a:p>
            <a:pPr lvl="1"/>
            <a:r>
              <a:rPr lang="en-US" baseline="0" dirty="0" smtClean="0"/>
              <a:t>Depends on wavelength</a:t>
            </a:r>
            <a:r>
              <a:rPr lang="en-US" dirty="0" smtClean="0"/>
              <a:t> being observed and diameter of telescope.</a:t>
            </a:r>
          </a:p>
          <a:p>
            <a:pPr lvl="2"/>
            <a:r>
              <a:rPr lang="en-US" baseline="0" dirty="0" smtClean="0"/>
              <a:t>Improve</a:t>
            </a:r>
            <a:r>
              <a:rPr lang="en-US" dirty="0" smtClean="0"/>
              <a:t>s proportional to diameter of telescope.</a:t>
            </a:r>
          </a:p>
          <a:p>
            <a:pPr lvl="2"/>
            <a:r>
              <a:rPr lang="en-US" baseline="0" dirty="0" smtClean="0"/>
              <a:t>Improves</a:t>
            </a:r>
            <a:r>
              <a:rPr lang="en-US" dirty="0" smtClean="0"/>
              <a:t> indirectly with wavelength.</a:t>
            </a:r>
            <a:endParaRPr lang="en-US" dirty="0"/>
          </a:p>
        </p:txBody>
      </p:sp>
      <p:pic>
        <p:nvPicPr>
          <p:cNvPr id="4" name="Picture 2"/>
          <p:cNvPicPr>
            <a:picLocks noChangeAspect="1" noChangeArrowheads="1"/>
          </p:cNvPicPr>
          <p:nvPr/>
        </p:nvPicPr>
        <p:blipFill>
          <a:blip r:embed="rId2" cstate="print"/>
          <a:srcRect t="41921" b="-1310"/>
          <a:stretch>
            <a:fillRect/>
          </a:stretch>
        </p:blipFill>
        <p:spPr bwMode="auto">
          <a:xfrm>
            <a:off x="1295400" y="2362200"/>
            <a:ext cx="2743200" cy="1665514"/>
          </a:xfrm>
          <a:prstGeom prst="rect">
            <a:avLst/>
          </a:prstGeom>
          <a:noFill/>
          <a:ln w="9525">
            <a:noFill/>
            <a:miter lim="800000"/>
            <a:headEnd/>
            <a:tailEnd/>
          </a:ln>
        </p:spPr>
      </p:pic>
      <p:sp>
        <p:nvSpPr>
          <p:cNvPr id="5" name="TextBox 4"/>
          <p:cNvSpPr txBox="1"/>
          <p:nvPr/>
        </p:nvSpPr>
        <p:spPr>
          <a:xfrm>
            <a:off x="4038600" y="3473716"/>
            <a:ext cx="4724400" cy="553998"/>
          </a:xfrm>
          <a:prstGeom prst="rect">
            <a:avLst/>
          </a:prstGeom>
          <a:noFill/>
        </p:spPr>
        <p:txBody>
          <a:bodyPr wrap="square" rtlCol="0">
            <a:spAutoFit/>
          </a:bodyPr>
          <a:lstStyle/>
          <a:p>
            <a:r>
              <a:rPr lang="en-US" sz="1000" dirty="0" smtClean="0"/>
              <a:t>Image from Telescopes from the Ground Up, Amazing Space</a:t>
            </a:r>
            <a:r>
              <a:rPr lang="en-US" sz="1000" dirty="0"/>
              <a:t>, </a:t>
            </a:r>
            <a:endParaRPr lang="en-US" sz="1000" dirty="0" smtClean="0"/>
          </a:p>
          <a:p>
            <a:r>
              <a:rPr lang="en-US" sz="1000" dirty="0" smtClean="0">
                <a:hlinkClick r:id="rId3"/>
              </a:rPr>
              <a:t>http</a:t>
            </a:r>
            <a:r>
              <a:rPr lang="en-US" sz="1000" dirty="0">
                <a:hlinkClick r:id="rId3"/>
              </a:rPr>
              <a:t>://amazing-space.stsci.edu/resources/explorations/groundup</a:t>
            </a:r>
            <a:r>
              <a:rPr lang="en-US" sz="1000" dirty="0" smtClean="0">
                <a:hlinkClick r:id="rId3"/>
              </a:rPr>
              <a:t>/</a:t>
            </a:r>
            <a:r>
              <a:rPr lang="en-US" sz="1000" dirty="0" smtClean="0"/>
              <a:t>,</a:t>
            </a:r>
          </a:p>
          <a:p>
            <a:r>
              <a:rPr lang="en-US" sz="1000" dirty="0" smtClean="0"/>
              <a:t>Image in public domain</a:t>
            </a:r>
            <a:endParaRPr lang="en-US" sz="1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lstStyle/>
          <a:p>
            <a:r>
              <a:rPr lang="en-US" dirty="0" smtClean="0"/>
              <a:t>Arecibo Radio Telescope</a:t>
            </a:r>
            <a:endParaRPr lang="en-US" dirty="0"/>
          </a:p>
        </p:txBody>
      </p:sp>
      <p:sp>
        <p:nvSpPr>
          <p:cNvPr id="4" name="TextBox 3"/>
          <p:cNvSpPr txBox="1"/>
          <p:nvPr/>
        </p:nvSpPr>
        <p:spPr>
          <a:xfrm>
            <a:off x="286062" y="2148922"/>
            <a:ext cx="4800600" cy="3416320"/>
          </a:xfrm>
          <a:prstGeom prst="rect">
            <a:avLst/>
          </a:prstGeom>
          <a:noFill/>
        </p:spPr>
        <p:txBody>
          <a:bodyPr wrap="square" rtlCol="0">
            <a:spAutoFit/>
          </a:bodyPr>
          <a:lstStyle/>
          <a:p>
            <a:r>
              <a:rPr lang="en-US" sz="2400" dirty="0" smtClean="0"/>
              <a:t>The 300 m telescope at Arecibo, Puerto Rico is designed to observe and transmit radio waves to and from space.  As we have seen, radio waves have a much longer wavelength than the visible spectrum.  How is that reflected in the size of this telescope?  Its smoothness?</a:t>
            </a:r>
            <a:endParaRPr lang="en-US" sz="24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6662" y="939515"/>
            <a:ext cx="3886200" cy="5835135"/>
          </a:xfrm>
          <a:prstGeom prst="rect">
            <a:avLst/>
          </a:prstGeom>
        </p:spPr>
      </p:pic>
      <p:sp>
        <p:nvSpPr>
          <p:cNvPr id="6" name="TextBox 5"/>
          <p:cNvSpPr txBox="1"/>
          <p:nvPr/>
        </p:nvSpPr>
        <p:spPr>
          <a:xfrm>
            <a:off x="1905000" y="6535579"/>
            <a:ext cx="3124200" cy="246221"/>
          </a:xfrm>
          <a:prstGeom prst="rect">
            <a:avLst/>
          </a:prstGeom>
          <a:noFill/>
        </p:spPr>
        <p:txBody>
          <a:bodyPr wrap="square" rtlCol="0">
            <a:spAutoFit/>
          </a:bodyPr>
          <a:lstStyle/>
          <a:p>
            <a:pPr algn="r"/>
            <a:r>
              <a:rPr lang="en-US" sz="1000" dirty="0" smtClean="0"/>
              <a:t>Photo by </a:t>
            </a:r>
            <a:r>
              <a:rPr lang="en-US" sz="1000" dirty="0" err="1" smtClean="0"/>
              <a:t>SKMay</a:t>
            </a:r>
            <a:endParaRPr lang="en-US" sz="1000" dirty="0"/>
          </a:p>
        </p:txBody>
      </p:sp>
    </p:spTree>
    <p:extLst>
      <p:ext uri="{BB962C8B-B14F-4D97-AF65-F5344CB8AC3E}">
        <p14:creationId xmlns:p14="http://schemas.microsoft.com/office/powerpoint/2010/main" val="35290312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Types of Curved Mirrors</a:t>
            </a:r>
            <a:endParaRPr lang="en-US" dirty="0"/>
          </a:p>
        </p:txBody>
      </p:sp>
      <p:sp>
        <p:nvSpPr>
          <p:cNvPr id="3" name="Content Placeholder 2"/>
          <p:cNvSpPr>
            <a:spLocks noGrp="1"/>
          </p:cNvSpPr>
          <p:nvPr>
            <p:ph idx="1"/>
          </p:nvPr>
        </p:nvSpPr>
        <p:spPr>
          <a:xfrm>
            <a:off x="228599" y="1600200"/>
            <a:ext cx="4494719" cy="5011578"/>
          </a:xfrm>
        </p:spPr>
        <p:txBody>
          <a:bodyPr>
            <a:normAutofit fontScale="85000" lnSpcReduction="10000"/>
          </a:bodyPr>
          <a:lstStyle/>
          <a:p>
            <a:r>
              <a:rPr lang="en-US" dirty="0" smtClean="0"/>
              <a:t>Curved mirrors are either concave or convex in shape.</a:t>
            </a:r>
          </a:p>
          <a:p>
            <a:r>
              <a:rPr lang="en-US" dirty="0" smtClean="0"/>
              <a:t>As we have seen, concave mirrors tend to converge light rays (and thus are used in telescopes).</a:t>
            </a:r>
          </a:p>
          <a:p>
            <a:r>
              <a:rPr lang="en-US" dirty="0" smtClean="0"/>
              <a:t>Convex mirrors tend to diverge light rays.</a:t>
            </a:r>
          </a:p>
          <a:p>
            <a:r>
              <a:rPr lang="en-US" dirty="0" smtClean="0"/>
              <a:t>Both types of curved mirrors can produce images, and both have practical applications.</a:t>
            </a:r>
          </a:p>
        </p:txBody>
      </p:sp>
      <p:pic>
        <p:nvPicPr>
          <p:cNvPr id="409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72471"/>
          <a:stretch/>
        </p:blipFill>
        <p:spPr bwMode="auto">
          <a:xfrm>
            <a:off x="4723319" y="1828800"/>
            <a:ext cx="4131735"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63"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71331"/>
          <a:stretch/>
        </p:blipFill>
        <p:spPr bwMode="auto">
          <a:xfrm>
            <a:off x="4723319" y="4038600"/>
            <a:ext cx="4132815"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52400" y="6611778"/>
            <a:ext cx="8381999" cy="246221"/>
          </a:xfrm>
          <a:prstGeom prst="rect">
            <a:avLst/>
          </a:prstGeom>
          <a:noFill/>
        </p:spPr>
        <p:txBody>
          <a:bodyPr wrap="square" rtlCol="0">
            <a:spAutoFit/>
          </a:bodyPr>
          <a:lstStyle/>
          <a:p>
            <a:r>
              <a:rPr lang="en-US" sz="1000" dirty="0" smtClean="0"/>
              <a:t>Images from Telescopes from the Ground Up, Amazing Space</a:t>
            </a:r>
            <a:r>
              <a:rPr lang="en-US" sz="1000" dirty="0"/>
              <a:t>, </a:t>
            </a:r>
            <a:r>
              <a:rPr lang="en-US" sz="1000" dirty="0" smtClean="0"/>
              <a:t> </a:t>
            </a:r>
            <a:r>
              <a:rPr lang="en-US" sz="1000" dirty="0" smtClean="0">
                <a:hlinkClick r:id="rId3"/>
              </a:rPr>
              <a:t>http</a:t>
            </a:r>
            <a:r>
              <a:rPr lang="en-US" sz="1000" dirty="0">
                <a:hlinkClick r:id="rId3"/>
              </a:rPr>
              <a:t>://</a:t>
            </a:r>
            <a:r>
              <a:rPr lang="en-US" sz="1000" dirty="0" smtClean="0">
                <a:hlinkClick r:id="rId3"/>
              </a:rPr>
              <a:t>amazing-space.stsci.edu/resources/explorations/groundup/</a:t>
            </a:r>
            <a:r>
              <a:rPr lang="en-US" sz="1000" dirty="0" smtClean="0"/>
              <a:t>. Image in public domain</a:t>
            </a:r>
            <a:endParaRPr lang="en-US" sz="1000" dirty="0"/>
          </a:p>
        </p:txBody>
      </p:sp>
    </p:spTree>
    <p:extLst>
      <p:ext uri="{BB962C8B-B14F-4D97-AF65-F5344CB8AC3E}">
        <p14:creationId xmlns:p14="http://schemas.microsoft.com/office/powerpoint/2010/main" val="8642762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035" y="152400"/>
            <a:ext cx="8229600" cy="1143000"/>
          </a:xfrm>
        </p:spPr>
        <p:txBody>
          <a:bodyPr/>
          <a:lstStyle/>
          <a:p>
            <a:r>
              <a:rPr lang="en-US" dirty="0" smtClean="0"/>
              <a:t>Special Rays for Concave Mirrors</a:t>
            </a:r>
            <a:endParaRPr lang="en-US" dirty="0"/>
          </a:p>
        </p:txBody>
      </p:sp>
      <p:sp>
        <p:nvSpPr>
          <p:cNvPr id="3" name="Content Placeholder 2"/>
          <p:cNvSpPr>
            <a:spLocks noGrp="1"/>
          </p:cNvSpPr>
          <p:nvPr>
            <p:ph idx="1"/>
          </p:nvPr>
        </p:nvSpPr>
        <p:spPr>
          <a:xfrm>
            <a:off x="63230" y="1143000"/>
            <a:ext cx="9108332" cy="5638800"/>
          </a:xfrm>
          <a:ln>
            <a:noFill/>
          </a:ln>
        </p:spPr>
        <p:txBody>
          <a:bodyPr>
            <a:normAutofit fontScale="85000" lnSpcReduction="20000"/>
          </a:bodyPr>
          <a:lstStyle/>
          <a:p>
            <a:r>
              <a:rPr lang="en-US" sz="2800" dirty="0" smtClean="0"/>
              <a:t>Using what we know about the properties of concave mirrors, we can develop some shortcuts for tracing rays that encounter the surface.</a:t>
            </a:r>
          </a:p>
          <a:p>
            <a:endParaRPr lang="en-US" sz="16500" dirty="0" smtClean="0"/>
          </a:p>
          <a:p>
            <a:r>
              <a:rPr lang="en-US" sz="2800" dirty="0" smtClean="0"/>
              <a:t>Special Rays for Concave Mirrors</a:t>
            </a:r>
          </a:p>
          <a:p>
            <a:pPr marL="914400" lvl="1" indent="-457200">
              <a:buFont typeface="+mj-lt"/>
              <a:buAutoNum type="arabicPeriod"/>
            </a:pPr>
            <a:r>
              <a:rPr lang="en-US" sz="2400" dirty="0" smtClean="0">
                <a:solidFill>
                  <a:srgbClr val="FF0000"/>
                </a:solidFill>
              </a:rPr>
              <a:t>A ray approaching the mirror parallel to the principal axis will reflect through the focal point.</a:t>
            </a:r>
          </a:p>
          <a:p>
            <a:pPr marL="914400" lvl="1" indent="-457200">
              <a:buFont typeface="+mj-lt"/>
              <a:buAutoNum type="arabicPeriod"/>
            </a:pPr>
            <a:r>
              <a:rPr lang="en-US" sz="2400" dirty="0" smtClean="0">
                <a:solidFill>
                  <a:srgbClr val="00B050"/>
                </a:solidFill>
              </a:rPr>
              <a:t>A ray approaching the mirror along a path through the focal point will reflect parallel to the principal axis.</a:t>
            </a:r>
          </a:p>
          <a:p>
            <a:pPr marL="914400" lvl="1" indent="-457200">
              <a:buFont typeface="+mj-lt"/>
              <a:buAutoNum type="arabicPeriod"/>
            </a:pPr>
            <a:r>
              <a:rPr lang="en-US" sz="2400" dirty="0" smtClean="0">
                <a:solidFill>
                  <a:srgbClr val="0070C0"/>
                </a:solidFill>
              </a:rPr>
              <a:t>A ray approaching the mirror along a path through the center of curvature (for a spherical mirror) will reflect back along its incoming path.  (The angle of incidence is zero.)</a:t>
            </a:r>
          </a:p>
          <a:p>
            <a:pPr marL="914400" lvl="1" indent="-457200">
              <a:buFont typeface="+mj-lt"/>
              <a:buAutoNum type="arabicPeriod"/>
            </a:pPr>
            <a:r>
              <a:rPr lang="en-US" sz="2400" dirty="0" smtClean="0">
                <a:solidFill>
                  <a:srgbClr val="7030A0"/>
                </a:solidFill>
              </a:rPr>
              <a:t>A ray encounterin</a:t>
            </a:r>
            <a:r>
              <a:rPr lang="en-US" sz="2400" baseline="0" dirty="0" smtClean="0">
                <a:solidFill>
                  <a:srgbClr val="7030A0"/>
                </a:solidFill>
              </a:rPr>
              <a:t>g the mirror at the center</a:t>
            </a:r>
            <a:r>
              <a:rPr lang="en-US" sz="2400" dirty="0" smtClean="0">
                <a:solidFill>
                  <a:srgbClr val="7030A0"/>
                </a:solidFill>
              </a:rPr>
              <a:t> will reflect with an angle of reflection equal to the angle of incidence. (The normal is the principal axis.)</a:t>
            </a:r>
          </a:p>
        </p:txBody>
      </p:sp>
      <p:sp>
        <p:nvSpPr>
          <p:cNvPr id="4" name="Arc 3"/>
          <p:cNvSpPr/>
          <p:nvPr/>
        </p:nvSpPr>
        <p:spPr>
          <a:xfrm rot="2712876">
            <a:off x="4904048" y="1840514"/>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6" name="Straight Connector 5"/>
          <p:cNvCxnSpPr/>
          <p:nvPr/>
        </p:nvCxnSpPr>
        <p:spPr>
          <a:xfrm>
            <a:off x="685800" y="2907314"/>
            <a:ext cx="83058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33400" y="2907314"/>
            <a:ext cx="2514600" cy="369332"/>
          </a:xfrm>
          <a:prstGeom prst="rect">
            <a:avLst/>
          </a:prstGeom>
          <a:noFill/>
        </p:spPr>
        <p:txBody>
          <a:bodyPr wrap="square" rtlCol="0">
            <a:spAutoFit/>
          </a:bodyPr>
          <a:lstStyle/>
          <a:p>
            <a:r>
              <a:rPr lang="en-US" dirty="0"/>
              <a:t>p</a:t>
            </a:r>
            <a:r>
              <a:rPr lang="en-US" dirty="0" smtClean="0"/>
              <a:t>rincipal axis</a:t>
            </a:r>
            <a:endParaRPr lang="en-US" dirty="0"/>
          </a:p>
        </p:txBody>
      </p:sp>
      <p:sp>
        <p:nvSpPr>
          <p:cNvPr id="9" name="TextBox 8"/>
          <p:cNvSpPr txBox="1"/>
          <p:nvPr/>
        </p:nvSpPr>
        <p:spPr>
          <a:xfrm>
            <a:off x="5718484" y="2726138"/>
            <a:ext cx="300082" cy="646331"/>
          </a:xfrm>
          <a:prstGeom prst="rect">
            <a:avLst/>
          </a:prstGeom>
          <a:noFill/>
        </p:spPr>
        <p:txBody>
          <a:bodyPr wrap="none" rtlCol="0">
            <a:spAutoFit/>
          </a:bodyPr>
          <a:lstStyle/>
          <a:p>
            <a:r>
              <a:rPr lang="en-US" dirty="0" smtClean="0"/>
              <a:t>•</a:t>
            </a:r>
          </a:p>
          <a:p>
            <a:r>
              <a:rPr lang="en-US" dirty="0" smtClean="0"/>
              <a:t>F</a:t>
            </a:r>
            <a:endParaRPr lang="en-US" dirty="0"/>
          </a:p>
        </p:txBody>
      </p:sp>
      <p:cxnSp>
        <p:nvCxnSpPr>
          <p:cNvPr id="11" name="Straight Arrow Connector 10"/>
          <p:cNvCxnSpPr/>
          <p:nvPr/>
        </p:nvCxnSpPr>
        <p:spPr>
          <a:xfrm>
            <a:off x="685800" y="2381869"/>
            <a:ext cx="624840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4953000" y="2381869"/>
            <a:ext cx="1981200" cy="9906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85800" y="2381869"/>
            <a:ext cx="228600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6476383" y="2381869"/>
            <a:ext cx="457817" cy="24765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38200" y="2088737"/>
            <a:ext cx="305109" cy="369332"/>
          </a:xfrm>
          <a:prstGeom prst="rect">
            <a:avLst/>
          </a:prstGeom>
          <a:noFill/>
          <a:ln w="28575">
            <a:noFill/>
          </a:ln>
        </p:spPr>
        <p:txBody>
          <a:bodyPr wrap="square" rtlCol="0">
            <a:spAutoFit/>
          </a:bodyPr>
          <a:lstStyle/>
          <a:p>
            <a:r>
              <a:rPr lang="en-US" b="1" dirty="0" smtClean="0">
                <a:solidFill>
                  <a:srgbClr val="FF0000"/>
                </a:solidFill>
              </a:rPr>
              <a:t>1</a:t>
            </a:r>
            <a:endParaRPr lang="en-US" b="1" dirty="0">
              <a:solidFill>
                <a:srgbClr val="FF0000"/>
              </a:solidFill>
            </a:endParaRPr>
          </a:p>
        </p:txBody>
      </p:sp>
      <p:cxnSp>
        <p:nvCxnSpPr>
          <p:cNvPr id="21" name="Straight Arrow Connector 20"/>
          <p:cNvCxnSpPr>
            <a:endCxn id="4" idx="2"/>
          </p:cNvCxnSpPr>
          <p:nvPr/>
        </p:nvCxnSpPr>
        <p:spPr>
          <a:xfrm>
            <a:off x="5181600" y="2381869"/>
            <a:ext cx="1590178" cy="1324733"/>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5181600" y="2381869"/>
            <a:ext cx="418483" cy="344269"/>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1371909" y="3653347"/>
            <a:ext cx="5409891" cy="0"/>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a:off x="4572000" y="3653347"/>
            <a:ext cx="2199778" cy="0"/>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268710" y="3058348"/>
            <a:ext cx="301686" cy="369332"/>
          </a:xfrm>
          <a:prstGeom prst="rect">
            <a:avLst/>
          </a:prstGeom>
          <a:noFill/>
        </p:spPr>
        <p:txBody>
          <a:bodyPr wrap="none" rtlCol="0">
            <a:spAutoFit/>
          </a:bodyPr>
          <a:lstStyle/>
          <a:p>
            <a:r>
              <a:rPr lang="en-US" b="1" dirty="0" smtClean="0">
                <a:solidFill>
                  <a:srgbClr val="00B050"/>
                </a:solidFill>
              </a:rPr>
              <a:t>2</a:t>
            </a:r>
            <a:endParaRPr lang="en-US" b="1" dirty="0">
              <a:solidFill>
                <a:srgbClr val="00B050"/>
              </a:solidFill>
            </a:endParaRPr>
          </a:p>
        </p:txBody>
      </p:sp>
      <p:sp>
        <p:nvSpPr>
          <p:cNvPr id="36" name="TextBox 35"/>
          <p:cNvSpPr txBox="1"/>
          <p:nvPr/>
        </p:nvSpPr>
        <p:spPr>
          <a:xfrm>
            <a:off x="4648200" y="2726138"/>
            <a:ext cx="308098" cy="646331"/>
          </a:xfrm>
          <a:prstGeom prst="rect">
            <a:avLst/>
          </a:prstGeom>
          <a:noFill/>
        </p:spPr>
        <p:txBody>
          <a:bodyPr wrap="none" rtlCol="0">
            <a:spAutoFit/>
          </a:bodyPr>
          <a:lstStyle/>
          <a:p>
            <a:r>
              <a:rPr lang="en-US" dirty="0" smtClean="0"/>
              <a:t>•</a:t>
            </a:r>
          </a:p>
          <a:p>
            <a:r>
              <a:rPr lang="en-US" dirty="0" smtClean="0"/>
              <a:t>C</a:t>
            </a:r>
            <a:endParaRPr lang="en-US" dirty="0"/>
          </a:p>
        </p:txBody>
      </p:sp>
      <p:cxnSp>
        <p:nvCxnSpPr>
          <p:cNvPr id="38" name="Straight Arrow Connector 37"/>
          <p:cNvCxnSpPr/>
          <p:nvPr/>
        </p:nvCxnSpPr>
        <p:spPr>
          <a:xfrm>
            <a:off x="3657600" y="2726138"/>
            <a:ext cx="3429000" cy="516876"/>
          </a:xfrm>
          <a:prstGeom prst="straightConnector1">
            <a:avLst/>
          </a:prstGeom>
          <a:ln w="28575">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H="1" flipV="1">
            <a:off x="4956298" y="2907314"/>
            <a:ext cx="2130302" cy="335700"/>
          </a:xfrm>
          <a:prstGeom prst="straightConnector1">
            <a:avLst/>
          </a:prstGeom>
          <a:ln w="28575">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3657600" y="2726138"/>
            <a:ext cx="992249" cy="151031"/>
          </a:xfrm>
          <a:prstGeom prst="straightConnector1">
            <a:avLst/>
          </a:prstGeom>
          <a:ln w="28575">
            <a:solidFill>
              <a:srgbClr val="0070C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4038600" y="2545937"/>
            <a:ext cx="228600" cy="369332"/>
          </a:xfrm>
          <a:prstGeom prst="rect">
            <a:avLst/>
          </a:prstGeom>
          <a:noFill/>
        </p:spPr>
        <p:txBody>
          <a:bodyPr wrap="square" rtlCol="0">
            <a:spAutoFit/>
          </a:bodyPr>
          <a:lstStyle/>
          <a:p>
            <a:r>
              <a:rPr lang="en-US" b="1" dirty="0" smtClean="0">
                <a:solidFill>
                  <a:srgbClr val="0070C0"/>
                </a:solidFill>
              </a:rPr>
              <a:t>3</a:t>
            </a:r>
            <a:endParaRPr lang="en-US" b="1" dirty="0">
              <a:solidFill>
                <a:srgbClr val="0070C0"/>
              </a:solidFill>
            </a:endParaRPr>
          </a:p>
        </p:txBody>
      </p:sp>
      <p:cxnSp>
        <p:nvCxnSpPr>
          <p:cNvPr id="51" name="Straight Arrow Connector 50"/>
          <p:cNvCxnSpPr/>
          <p:nvPr/>
        </p:nvCxnSpPr>
        <p:spPr>
          <a:xfrm>
            <a:off x="4473435" y="1924669"/>
            <a:ext cx="2613165" cy="952500"/>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H="1">
            <a:off x="4649849" y="2933988"/>
            <a:ext cx="2351254" cy="971881"/>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4838700" y="1740003"/>
            <a:ext cx="301686" cy="369332"/>
          </a:xfrm>
          <a:prstGeom prst="rect">
            <a:avLst/>
          </a:prstGeom>
          <a:noFill/>
        </p:spPr>
        <p:txBody>
          <a:bodyPr wrap="none" rtlCol="0">
            <a:spAutoFit/>
          </a:bodyPr>
          <a:lstStyle/>
          <a:p>
            <a:r>
              <a:rPr lang="en-US" b="1" dirty="0" smtClean="0">
                <a:solidFill>
                  <a:srgbClr val="7030A0"/>
                </a:solidFill>
              </a:rPr>
              <a:t>4</a:t>
            </a:r>
            <a:endParaRPr lang="en-US" b="1" dirty="0">
              <a:solidFill>
                <a:srgbClr val="7030A0"/>
              </a:solidFill>
            </a:endParaRPr>
          </a:p>
        </p:txBody>
      </p:sp>
    </p:spTree>
    <p:extLst>
      <p:ext uri="{BB962C8B-B14F-4D97-AF65-F5344CB8AC3E}">
        <p14:creationId xmlns:p14="http://schemas.microsoft.com/office/powerpoint/2010/main" val="1234800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1"/>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5" grpId="0"/>
      <p:bldP spid="49" grpId="0"/>
      <p:bldP spid="5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8" name="Straight Connector 57"/>
          <p:cNvCxnSpPr/>
          <p:nvPr/>
        </p:nvCxnSpPr>
        <p:spPr>
          <a:xfrm flipV="1">
            <a:off x="6781800" y="3344845"/>
            <a:ext cx="1835167" cy="354599"/>
          </a:xfrm>
          <a:prstGeom prst="line">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11035" y="152400"/>
            <a:ext cx="8229600" cy="944562"/>
          </a:xfrm>
        </p:spPr>
        <p:txBody>
          <a:bodyPr/>
          <a:lstStyle/>
          <a:p>
            <a:r>
              <a:rPr lang="en-US" dirty="0" smtClean="0"/>
              <a:t>Special Rays for Convex Mirrors</a:t>
            </a:r>
            <a:endParaRPr lang="en-US" dirty="0"/>
          </a:p>
        </p:txBody>
      </p:sp>
      <p:sp>
        <p:nvSpPr>
          <p:cNvPr id="3" name="TextBox 2"/>
          <p:cNvSpPr txBox="1"/>
          <p:nvPr/>
        </p:nvSpPr>
        <p:spPr>
          <a:xfrm>
            <a:off x="7495169" y="3163668"/>
            <a:ext cx="300082" cy="646331"/>
          </a:xfrm>
          <a:prstGeom prst="rect">
            <a:avLst/>
          </a:prstGeom>
          <a:noFill/>
        </p:spPr>
        <p:txBody>
          <a:bodyPr wrap="none" rtlCol="0">
            <a:spAutoFit/>
          </a:bodyPr>
          <a:lstStyle/>
          <a:p>
            <a:r>
              <a:rPr lang="en-US" dirty="0" smtClean="0"/>
              <a:t>•</a:t>
            </a:r>
          </a:p>
          <a:p>
            <a:r>
              <a:rPr lang="en-US" dirty="0" smtClean="0"/>
              <a:t>F</a:t>
            </a:r>
            <a:endParaRPr lang="en-US" dirty="0"/>
          </a:p>
        </p:txBody>
      </p:sp>
      <p:sp>
        <p:nvSpPr>
          <p:cNvPr id="4" name="Content Placeholder 2"/>
          <p:cNvSpPr txBox="1">
            <a:spLocks/>
          </p:cNvSpPr>
          <p:nvPr/>
        </p:nvSpPr>
        <p:spPr>
          <a:xfrm>
            <a:off x="0" y="1066800"/>
            <a:ext cx="9144000" cy="5791200"/>
          </a:xfrm>
          <a:prstGeom prst="rect">
            <a:avLst/>
          </a:prstGeom>
          <a:ln>
            <a:noFill/>
          </a:ln>
        </p:spPr>
        <p:txBody>
          <a:bodyPr>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t>Instead of focusing parallel rays to a single focal point, a convex mirror disperses incoming parallel rays, as if they are coming from a single focal point, located behind the mirror.</a:t>
            </a:r>
          </a:p>
          <a:p>
            <a:r>
              <a:rPr lang="en-US" sz="2800" dirty="0" smtClean="0"/>
              <a:t>Using this, we can develop the same sort of shortcuts for rays that we did with concave mirrors.</a:t>
            </a:r>
          </a:p>
          <a:p>
            <a:endParaRPr lang="en-US" sz="2800" dirty="0" smtClean="0"/>
          </a:p>
          <a:p>
            <a:pPr marL="0" indent="0">
              <a:buNone/>
            </a:pPr>
            <a:endParaRPr lang="en-US" sz="2800" dirty="0" smtClean="0"/>
          </a:p>
          <a:p>
            <a:endParaRPr lang="en-US" sz="2800" dirty="0" smtClean="0"/>
          </a:p>
          <a:p>
            <a:endParaRPr lang="en-US" sz="2800" dirty="0" smtClean="0"/>
          </a:p>
          <a:p>
            <a:endParaRPr lang="en-US" sz="2800" dirty="0" smtClean="0"/>
          </a:p>
          <a:p>
            <a:endParaRPr lang="en-US" sz="2800" dirty="0" smtClean="0"/>
          </a:p>
          <a:p>
            <a:r>
              <a:rPr lang="en-US" sz="2800" dirty="0" smtClean="0"/>
              <a:t>Special Rays for Convex Mirrors</a:t>
            </a:r>
          </a:p>
          <a:p>
            <a:pPr marL="914400" lvl="1" indent="-457200">
              <a:buFont typeface="+mj-lt"/>
              <a:buAutoNum type="arabicPeriod"/>
            </a:pPr>
            <a:r>
              <a:rPr lang="en-US" sz="2400" dirty="0" smtClean="0">
                <a:solidFill>
                  <a:srgbClr val="FF0000"/>
                </a:solidFill>
              </a:rPr>
              <a:t>A ray approaching the mirror parallel to the principal axis will reflect as if it coming from the focal point.</a:t>
            </a:r>
          </a:p>
          <a:p>
            <a:pPr marL="914400" lvl="1" indent="-457200">
              <a:buFont typeface="+mj-lt"/>
              <a:buAutoNum type="arabicPeriod"/>
            </a:pPr>
            <a:r>
              <a:rPr lang="en-US" sz="2400" dirty="0" smtClean="0">
                <a:solidFill>
                  <a:srgbClr val="00B050"/>
                </a:solidFill>
              </a:rPr>
              <a:t>A ray approaching the mirror along a path directed towards the focal point will reflect parallel to the principal axis.</a:t>
            </a:r>
          </a:p>
          <a:p>
            <a:pPr marL="914400" lvl="1" indent="-457200">
              <a:buFont typeface="+mj-lt"/>
              <a:buAutoNum type="arabicPeriod"/>
            </a:pPr>
            <a:r>
              <a:rPr lang="en-US" sz="2400" dirty="0" smtClean="0">
                <a:solidFill>
                  <a:srgbClr val="0070C0"/>
                </a:solidFill>
              </a:rPr>
              <a:t>A ray approaching the mirror along a path directed towards the center of curvature (for a spherical mirror) will reflect back along its incoming path.  (The angle of incidence is zero.)</a:t>
            </a:r>
          </a:p>
          <a:p>
            <a:pPr marL="914400" lvl="1" indent="-457200">
              <a:buFont typeface="+mj-lt"/>
              <a:buAutoNum type="arabicPeriod"/>
            </a:pPr>
            <a:r>
              <a:rPr lang="en-US" sz="2400" dirty="0">
                <a:solidFill>
                  <a:srgbClr val="7030A0"/>
                </a:solidFill>
              </a:rPr>
              <a:t>A ray encountering the mirror at the center will reflect with an angle of reflection equal to the angle of incidence</a:t>
            </a:r>
            <a:r>
              <a:rPr lang="en-US" sz="2400" dirty="0" smtClean="0">
                <a:solidFill>
                  <a:srgbClr val="7030A0"/>
                </a:solidFill>
              </a:rPr>
              <a:t>. (The normal is the principal axis.)</a:t>
            </a:r>
            <a:endParaRPr lang="en-US" sz="2400" dirty="0" smtClean="0">
              <a:solidFill>
                <a:srgbClr val="0070C0"/>
              </a:solidFill>
            </a:endParaRPr>
          </a:p>
        </p:txBody>
      </p:sp>
      <p:sp>
        <p:nvSpPr>
          <p:cNvPr id="5" name="Arc 4"/>
          <p:cNvSpPr/>
          <p:nvPr/>
        </p:nvSpPr>
        <p:spPr>
          <a:xfrm rot="13483935">
            <a:off x="6755433" y="2266800"/>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6" name="Straight Connector 5"/>
          <p:cNvCxnSpPr/>
          <p:nvPr/>
        </p:nvCxnSpPr>
        <p:spPr>
          <a:xfrm>
            <a:off x="838200" y="3344845"/>
            <a:ext cx="83058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85800" y="3344845"/>
            <a:ext cx="2514600" cy="369332"/>
          </a:xfrm>
          <a:prstGeom prst="rect">
            <a:avLst/>
          </a:prstGeom>
          <a:noFill/>
        </p:spPr>
        <p:txBody>
          <a:bodyPr wrap="square" rtlCol="0">
            <a:spAutoFit/>
          </a:bodyPr>
          <a:lstStyle/>
          <a:p>
            <a:r>
              <a:rPr lang="en-US" dirty="0"/>
              <a:t>p</a:t>
            </a:r>
            <a:r>
              <a:rPr lang="en-US" dirty="0" smtClean="0"/>
              <a:t>rincipal axis</a:t>
            </a:r>
            <a:endParaRPr lang="en-US" dirty="0"/>
          </a:p>
        </p:txBody>
      </p:sp>
      <p:sp>
        <p:nvSpPr>
          <p:cNvPr id="8" name="TextBox 7"/>
          <p:cNvSpPr txBox="1"/>
          <p:nvPr/>
        </p:nvSpPr>
        <p:spPr>
          <a:xfrm>
            <a:off x="8462918" y="3163669"/>
            <a:ext cx="308098" cy="646331"/>
          </a:xfrm>
          <a:prstGeom prst="rect">
            <a:avLst/>
          </a:prstGeom>
          <a:noFill/>
        </p:spPr>
        <p:txBody>
          <a:bodyPr wrap="none" rtlCol="0">
            <a:spAutoFit/>
          </a:bodyPr>
          <a:lstStyle/>
          <a:p>
            <a:r>
              <a:rPr lang="en-US" dirty="0" smtClean="0"/>
              <a:t>•</a:t>
            </a:r>
          </a:p>
          <a:p>
            <a:r>
              <a:rPr lang="en-US" dirty="0" smtClean="0"/>
              <a:t>C</a:t>
            </a:r>
            <a:endParaRPr lang="en-US" dirty="0"/>
          </a:p>
        </p:txBody>
      </p:sp>
      <p:cxnSp>
        <p:nvCxnSpPr>
          <p:cNvPr id="9" name="Straight Arrow Connector 8"/>
          <p:cNvCxnSpPr/>
          <p:nvPr/>
        </p:nvCxnSpPr>
        <p:spPr>
          <a:xfrm>
            <a:off x="533400" y="3048000"/>
            <a:ext cx="624840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33400" y="3048000"/>
            <a:ext cx="228600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5800" y="2754868"/>
            <a:ext cx="305109" cy="369332"/>
          </a:xfrm>
          <a:prstGeom prst="rect">
            <a:avLst/>
          </a:prstGeom>
          <a:noFill/>
          <a:ln w="28575">
            <a:noFill/>
          </a:ln>
        </p:spPr>
        <p:txBody>
          <a:bodyPr wrap="square" rtlCol="0">
            <a:spAutoFit/>
          </a:bodyPr>
          <a:lstStyle/>
          <a:p>
            <a:r>
              <a:rPr lang="en-US" b="1" dirty="0" smtClean="0">
                <a:solidFill>
                  <a:srgbClr val="FF0000"/>
                </a:solidFill>
              </a:rPr>
              <a:t>1</a:t>
            </a:r>
            <a:endParaRPr lang="en-US" b="1" dirty="0">
              <a:solidFill>
                <a:srgbClr val="FF0000"/>
              </a:solidFill>
            </a:endParaRPr>
          </a:p>
        </p:txBody>
      </p:sp>
      <p:cxnSp>
        <p:nvCxnSpPr>
          <p:cNvPr id="12" name="Straight Arrow Connector 11"/>
          <p:cNvCxnSpPr/>
          <p:nvPr/>
        </p:nvCxnSpPr>
        <p:spPr>
          <a:xfrm flipH="1" flipV="1">
            <a:off x="5257800" y="2514600"/>
            <a:ext cx="1524000" cy="533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781800" y="3048000"/>
            <a:ext cx="863410" cy="296845"/>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1524309" y="3897182"/>
            <a:ext cx="5409891" cy="0"/>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4724400" y="3897182"/>
            <a:ext cx="2199778" cy="0"/>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480114" y="4126468"/>
            <a:ext cx="301686" cy="369332"/>
          </a:xfrm>
          <a:prstGeom prst="rect">
            <a:avLst/>
          </a:prstGeom>
          <a:noFill/>
        </p:spPr>
        <p:txBody>
          <a:bodyPr wrap="none" rtlCol="0">
            <a:spAutoFit/>
          </a:bodyPr>
          <a:lstStyle/>
          <a:p>
            <a:r>
              <a:rPr lang="en-US" b="1" dirty="0" smtClean="0">
                <a:solidFill>
                  <a:srgbClr val="00B050"/>
                </a:solidFill>
              </a:rPr>
              <a:t>2</a:t>
            </a:r>
            <a:endParaRPr lang="en-US" b="1" dirty="0">
              <a:solidFill>
                <a:srgbClr val="00B050"/>
              </a:solidFill>
            </a:endParaRPr>
          </a:p>
        </p:txBody>
      </p:sp>
      <p:cxnSp>
        <p:nvCxnSpPr>
          <p:cNvPr id="20" name="Straight Arrow Connector 19"/>
          <p:cNvCxnSpPr/>
          <p:nvPr/>
        </p:nvCxnSpPr>
        <p:spPr>
          <a:xfrm flipV="1">
            <a:off x="5824289" y="3897182"/>
            <a:ext cx="1109911" cy="751018"/>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6934200" y="3344845"/>
            <a:ext cx="711010" cy="552337"/>
          </a:xfrm>
          <a:prstGeom prst="line">
            <a:avLst/>
          </a:prstGeom>
          <a:ln>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5824289" y="4476578"/>
            <a:ext cx="271711" cy="171622"/>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3429000" y="3699444"/>
            <a:ext cx="3467550" cy="573247"/>
          </a:xfrm>
          <a:prstGeom prst="straightConnector1">
            <a:avLst/>
          </a:prstGeom>
          <a:ln w="28575">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5562600" y="3699444"/>
            <a:ext cx="1333951" cy="224856"/>
          </a:xfrm>
          <a:prstGeom prst="straightConnector1">
            <a:avLst/>
          </a:prstGeom>
          <a:ln w="28575">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V="1">
            <a:off x="3429000" y="4126468"/>
            <a:ext cx="800254" cy="163802"/>
          </a:xfrm>
          <a:prstGeom prst="straightConnector1">
            <a:avLst/>
          </a:prstGeom>
          <a:ln w="28575">
            <a:solidFill>
              <a:srgbClr val="0070C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3810000" y="4126468"/>
            <a:ext cx="228600" cy="369332"/>
          </a:xfrm>
          <a:prstGeom prst="rect">
            <a:avLst/>
          </a:prstGeom>
          <a:noFill/>
        </p:spPr>
        <p:txBody>
          <a:bodyPr wrap="square" rtlCol="0">
            <a:spAutoFit/>
          </a:bodyPr>
          <a:lstStyle/>
          <a:p>
            <a:r>
              <a:rPr lang="en-US" b="1" dirty="0" smtClean="0">
                <a:solidFill>
                  <a:srgbClr val="0070C0"/>
                </a:solidFill>
              </a:rPr>
              <a:t>3</a:t>
            </a:r>
            <a:endParaRPr lang="en-US" b="1" dirty="0">
              <a:solidFill>
                <a:srgbClr val="0070C0"/>
              </a:solidFill>
            </a:endParaRPr>
          </a:p>
        </p:txBody>
      </p:sp>
      <p:cxnSp>
        <p:nvCxnSpPr>
          <p:cNvPr id="26" name="Straight Arrow Connector 25"/>
          <p:cNvCxnSpPr/>
          <p:nvPr/>
        </p:nvCxnSpPr>
        <p:spPr>
          <a:xfrm>
            <a:off x="4724400" y="2565766"/>
            <a:ext cx="2106734" cy="767834"/>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4394383" y="3390419"/>
            <a:ext cx="2351254" cy="971881"/>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800600" y="2590800"/>
            <a:ext cx="228600" cy="369332"/>
          </a:xfrm>
          <a:prstGeom prst="rect">
            <a:avLst/>
          </a:prstGeom>
          <a:noFill/>
        </p:spPr>
        <p:txBody>
          <a:bodyPr wrap="square" rtlCol="0">
            <a:spAutoFit/>
          </a:bodyPr>
          <a:lstStyle/>
          <a:p>
            <a:r>
              <a:rPr lang="en-US" b="1" dirty="0" smtClean="0">
                <a:solidFill>
                  <a:srgbClr val="7030A0"/>
                </a:solidFill>
              </a:rPr>
              <a:t>4</a:t>
            </a:r>
            <a:endParaRPr lang="en-US" b="1" dirty="0">
              <a:solidFill>
                <a:srgbClr val="7030A0"/>
              </a:solidFill>
            </a:endParaRPr>
          </a:p>
        </p:txBody>
      </p:sp>
    </p:spTree>
    <p:extLst>
      <p:ext uri="{BB962C8B-B14F-4D97-AF65-F5344CB8AC3E}">
        <p14:creationId xmlns:p14="http://schemas.microsoft.com/office/powerpoint/2010/main" val="2114989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9" end="9"/>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
                                            <p:txEl>
                                              <p:pRg st="11" end="11"/>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12" end="12"/>
                                            </p:tx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35"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763000" cy="1020762"/>
          </a:xfrm>
        </p:spPr>
        <p:txBody>
          <a:bodyPr>
            <a:normAutofit fontScale="90000"/>
          </a:bodyPr>
          <a:lstStyle/>
          <a:p>
            <a:r>
              <a:rPr lang="en-US" dirty="0" smtClean="0"/>
              <a:t>Image Formation from Curved Mirrors</a:t>
            </a:r>
            <a:endParaRPr lang="en-US" dirty="0"/>
          </a:p>
        </p:txBody>
      </p:sp>
      <p:sp>
        <p:nvSpPr>
          <p:cNvPr id="4" name="Text Placeholder 3"/>
          <p:cNvSpPr>
            <a:spLocks noGrp="1"/>
          </p:cNvSpPr>
          <p:nvPr>
            <p:ph type="body" idx="4294967295"/>
          </p:nvPr>
        </p:nvSpPr>
        <p:spPr>
          <a:xfrm>
            <a:off x="152400" y="1219200"/>
            <a:ext cx="8686800" cy="5410200"/>
          </a:xfrm>
        </p:spPr>
        <p:txBody>
          <a:bodyPr>
            <a:normAutofit/>
          </a:bodyPr>
          <a:lstStyle/>
          <a:p>
            <a:r>
              <a:rPr lang="en-US" dirty="0" smtClean="0"/>
              <a:t>Helpful</a:t>
            </a:r>
            <a:r>
              <a:rPr lang="en-US" baseline="0" dirty="0" smtClean="0"/>
              <a:t> facts about</a:t>
            </a:r>
            <a:r>
              <a:rPr lang="en-US" dirty="0" smtClean="0"/>
              <a:t> image formation</a:t>
            </a:r>
            <a:endParaRPr lang="en-US" baseline="0" dirty="0" smtClean="0"/>
          </a:p>
          <a:p>
            <a:pPr lvl="1"/>
            <a:r>
              <a:rPr lang="en-US" dirty="0" smtClean="0"/>
              <a:t>Images that form from the </a:t>
            </a:r>
            <a:r>
              <a:rPr lang="en-US" b="1" i="1" dirty="0" smtClean="0"/>
              <a:t>actual convergence </a:t>
            </a:r>
            <a:r>
              <a:rPr lang="en-US" dirty="0" smtClean="0"/>
              <a:t>of light</a:t>
            </a:r>
            <a:r>
              <a:rPr lang="en-US" baseline="0" dirty="0" smtClean="0"/>
              <a:t> rays are called </a:t>
            </a:r>
            <a:r>
              <a:rPr lang="en-US" b="1" i="1" baseline="0" dirty="0" smtClean="0"/>
              <a:t>real images</a:t>
            </a:r>
            <a:r>
              <a:rPr lang="en-US" baseline="0" dirty="0" smtClean="0"/>
              <a:t>.  These are formed in front of mirrors.</a:t>
            </a:r>
          </a:p>
          <a:p>
            <a:pPr lvl="1"/>
            <a:r>
              <a:rPr lang="en-US" dirty="0" smtClean="0"/>
              <a:t>Images that form from the </a:t>
            </a:r>
            <a:r>
              <a:rPr lang="en-US" b="1" i="1" dirty="0" smtClean="0"/>
              <a:t>apparent convergence </a:t>
            </a:r>
            <a:r>
              <a:rPr lang="en-US" dirty="0" smtClean="0"/>
              <a:t>of light rays are called </a:t>
            </a:r>
            <a:r>
              <a:rPr lang="en-US" b="1" i="1" dirty="0" smtClean="0"/>
              <a:t>virtual images</a:t>
            </a:r>
            <a:r>
              <a:rPr lang="en-US" dirty="0" smtClean="0"/>
              <a:t>.  These are formed behind mirrors, as in the flat mirror you may have in your bedroom or bathroom.</a:t>
            </a:r>
          </a:p>
          <a:p>
            <a:pPr lvl="1"/>
            <a:r>
              <a:rPr lang="en-US" dirty="0" smtClean="0"/>
              <a:t>Your brain always interprets a light ray coming into your optical system as having traveled in a straight path.</a:t>
            </a:r>
          </a:p>
        </p:txBody>
      </p:sp>
    </p:spTree>
    <p:extLst>
      <p:ext uri="{BB962C8B-B14F-4D97-AF65-F5344CB8AC3E}">
        <p14:creationId xmlns:p14="http://schemas.microsoft.com/office/powerpoint/2010/main" val="9955201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28000"/>
                    </a14:imgEffect>
                    <a14:imgEffect>
                      <a14:colorTemperature colorTemp="6700"/>
                    </a14:imgEffect>
                  </a14:imgLayer>
                </a14:imgProps>
              </a:ext>
              <a:ext uri="{28A0092B-C50C-407E-A947-70E740481C1C}">
                <a14:useLocalDpi xmlns:a14="http://schemas.microsoft.com/office/drawing/2010/main" val="0"/>
              </a:ext>
            </a:extLst>
          </a:blip>
          <a:srcRect l="22797" t="29692" r="28000" b="17042"/>
          <a:stretch/>
        </p:blipFill>
        <p:spPr>
          <a:xfrm>
            <a:off x="5799468" y="3687864"/>
            <a:ext cx="3174018" cy="2288406"/>
          </a:xfrm>
          <a:prstGeom prst="rect">
            <a:avLst/>
          </a:prstGeom>
        </p:spPr>
      </p:pic>
      <p:sp>
        <p:nvSpPr>
          <p:cNvPr id="2" name="Title 1"/>
          <p:cNvSpPr>
            <a:spLocks noGrp="1"/>
          </p:cNvSpPr>
          <p:nvPr>
            <p:ph type="title"/>
          </p:nvPr>
        </p:nvSpPr>
        <p:spPr>
          <a:xfrm>
            <a:off x="495300" y="152400"/>
            <a:ext cx="8229600" cy="1020762"/>
          </a:xfrm>
        </p:spPr>
        <p:txBody>
          <a:bodyPr/>
          <a:lstStyle/>
          <a:p>
            <a:r>
              <a:rPr lang="en-US" dirty="0" smtClean="0"/>
              <a:t>Representing Light</a:t>
            </a:r>
            <a:endParaRPr lang="en-US" dirty="0"/>
          </a:p>
        </p:txBody>
      </p:sp>
      <p:sp>
        <p:nvSpPr>
          <p:cNvPr id="3" name="TextBox 2"/>
          <p:cNvSpPr txBox="1"/>
          <p:nvPr/>
        </p:nvSpPr>
        <p:spPr>
          <a:xfrm>
            <a:off x="174770" y="1089245"/>
            <a:ext cx="8798715" cy="3046988"/>
          </a:xfrm>
          <a:prstGeom prst="rect">
            <a:avLst/>
          </a:prstGeom>
          <a:noFill/>
        </p:spPr>
        <p:txBody>
          <a:bodyPr wrap="square" rtlCol="0">
            <a:spAutoFit/>
          </a:bodyPr>
          <a:lstStyle/>
          <a:p>
            <a:r>
              <a:rPr lang="en-US" sz="2400" dirty="0" smtClean="0"/>
              <a:t>As we have already seen, light (and all electromagnetic waves) consists of electric and magnetic fields oscillating perpendicular to each other and to the direction of wave propagation.</a:t>
            </a:r>
          </a:p>
          <a:p>
            <a:endParaRPr lang="en-US" sz="2400" dirty="0"/>
          </a:p>
          <a:p>
            <a:r>
              <a:rPr lang="en-US" sz="2400" dirty="0" smtClean="0"/>
              <a:t>While a source of electromagnetic radiation will (generally) send waves out in all directions from the source, it is often convenient to represent these waves as </a:t>
            </a:r>
            <a:r>
              <a:rPr lang="en-US" sz="2400" b="1" i="1" dirty="0" smtClean="0"/>
              <a:t>rays</a:t>
            </a:r>
            <a:r>
              <a:rPr lang="en-US" sz="2400" dirty="0" smtClean="0"/>
              <a:t>, traveling in straight lines and represented by arrows.</a:t>
            </a:r>
            <a:endParaRPr lang="en-US" sz="2400" b="1" i="1" dirty="0"/>
          </a:p>
        </p:txBody>
      </p:sp>
      <p:pic>
        <p:nvPicPr>
          <p:cNvPr id="39939"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88415"/>
          <a:stretch/>
        </p:blipFill>
        <p:spPr bwMode="auto">
          <a:xfrm>
            <a:off x="1524000" y="5290279"/>
            <a:ext cx="898899" cy="1491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a:xfrm>
            <a:off x="2499099" y="6052279"/>
            <a:ext cx="929901" cy="54964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514600" y="5747479"/>
            <a:ext cx="1295400" cy="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609600" y="6114738"/>
            <a:ext cx="838200" cy="470941"/>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149787" y="5732489"/>
            <a:ext cx="1219200" cy="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flipV="1">
            <a:off x="609600" y="4832067"/>
            <a:ext cx="838200" cy="534412"/>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1981200" y="4299679"/>
            <a:ext cx="0" cy="9144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2384799" y="4680679"/>
            <a:ext cx="815601" cy="6858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124200" y="4572000"/>
            <a:ext cx="2385423" cy="1200329"/>
          </a:xfrm>
          <a:prstGeom prst="rect">
            <a:avLst/>
          </a:prstGeom>
          <a:noFill/>
        </p:spPr>
        <p:txBody>
          <a:bodyPr wrap="square" rtlCol="0">
            <a:spAutoFit/>
          </a:bodyPr>
          <a:lstStyle/>
          <a:p>
            <a:r>
              <a:rPr lang="en-US" dirty="0" smtClean="0"/>
              <a:t>Some sources, like light bulbs and stars, send light rays out in all directions.</a:t>
            </a:r>
            <a:endParaRPr lang="en-US" dirty="0"/>
          </a:p>
        </p:txBody>
      </p:sp>
      <p:cxnSp>
        <p:nvCxnSpPr>
          <p:cNvPr id="23" name="Straight Arrow Connector 22"/>
          <p:cNvCxnSpPr/>
          <p:nvPr/>
        </p:nvCxnSpPr>
        <p:spPr>
          <a:xfrm>
            <a:off x="6955764" y="4493614"/>
            <a:ext cx="861423" cy="52653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799468" y="5934670"/>
            <a:ext cx="3174018" cy="923330"/>
          </a:xfrm>
          <a:prstGeom prst="rect">
            <a:avLst/>
          </a:prstGeom>
          <a:noFill/>
        </p:spPr>
        <p:txBody>
          <a:bodyPr wrap="square" rtlCol="0">
            <a:spAutoFit/>
          </a:bodyPr>
          <a:lstStyle/>
          <a:p>
            <a:r>
              <a:rPr lang="en-US" dirty="0" smtClean="0"/>
              <a:t>Other sources, like lasers, send out light rays in (primarily) one direction.</a:t>
            </a:r>
            <a:endParaRPr lang="en-US" dirty="0"/>
          </a:p>
        </p:txBody>
      </p:sp>
      <p:sp>
        <p:nvSpPr>
          <p:cNvPr id="27" name="TextBox 26"/>
          <p:cNvSpPr txBox="1"/>
          <p:nvPr/>
        </p:nvSpPr>
        <p:spPr>
          <a:xfrm>
            <a:off x="2384799" y="6658689"/>
            <a:ext cx="3200399" cy="246221"/>
          </a:xfrm>
          <a:prstGeom prst="rect">
            <a:avLst/>
          </a:prstGeom>
          <a:noFill/>
        </p:spPr>
        <p:txBody>
          <a:bodyPr wrap="square" rtlCol="0">
            <a:spAutoFit/>
          </a:bodyPr>
          <a:lstStyle/>
          <a:p>
            <a:r>
              <a:rPr lang="en-US" sz="1000" dirty="0" err="1" smtClean="0"/>
              <a:t>Thomasbrightbill</a:t>
            </a:r>
            <a:r>
              <a:rPr lang="en-US" sz="1000" dirty="0" smtClean="0"/>
              <a:t>, from </a:t>
            </a:r>
            <a:r>
              <a:rPr lang="en-US" sz="1000" dirty="0" err="1" smtClean="0"/>
              <a:t>flickr</a:t>
            </a:r>
            <a:r>
              <a:rPr lang="en-US" sz="1000" dirty="0" smtClean="0"/>
              <a:t>, Creative Commons</a:t>
            </a:r>
            <a:endParaRPr lang="en-US" sz="1000" dirty="0"/>
          </a:p>
        </p:txBody>
      </p:sp>
      <p:sp>
        <p:nvSpPr>
          <p:cNvPr id="11" name="TextBox 10"/>
          <p:cNvSpPr txBox="1"/>
          <p:nvPr/>
        </p:nvSpPr>
        <p:spPr>
          <a:xfrm>
            <a:off x="7748144" y="5697379"/>
            <a:ext cx="1225341" cy="246221"/>
          </a:xfrm>
          <a:prstGeom prst="rect">
            <a:avLst/>
          </a:prstGeom>
          <a:noFill/>
        </p:spPr>
        <p:txBody>
          <a:bodyPr wrap="square" rtlCol="0">
            <a:spAutoFit/>
          </a:bodyPr>
          <a:lstStyle/>
          <a:p>
            <a:r>
              <a:rPr lang="en-US" sz="1000" dirty="0" smtClean="0"/>
              <a:t>Image by </a:t>
            </a:r>
            <a:r>
              <a:rPr lang="en-US" sz="1000" dirty="0" err="1" smtClean="0"/>
              <a:t>SKMay</a:t>
            </a:r>
            <a:endParaRPr lang="en-US" sz="1000" dirty="0"/>
          </a:p>
        </p:txBody>
      </p:sp>
    </p:spTree>
    <p:extLst>
      <p:ext uri="{BB962C8B-B14F-4D97-AF65-F5344CB8AC3E}">
        <p14:creationId xmlns:p14="http://schemas.microsoft.com/office/powerpoint/2010/main" val="36167880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Ray</a:t>
            </a:r>
            <a:r>
              <a:rPr lang="en-US" baseline="0" dirty="0" smtClean="0"/>
              <a:t> Diagram: Concave Mirrors</a:t>
            </a:r>
            <a:endParaRPr lang="en-US" dirty="0"/>
          </a:p>
        </p:txBody>
      </p:sp>
      <p:sp>
        <p:nvSpPr>
          <p:cNvPr id="3" name="Text Placeholder 2"/>
          <p:cNvSpPr>
            <a:spLocks noGrp="1"/>
          </p:cNvSpPr>
          <p:nvPr>
            <p:ph type="body" idx="4294967295"/>
          </p:nvPr>
        </p:nvSpPr>
        <p:spPr>
          <a:xfrm>
            <a:off x="289398" y="1371600"/>
            <a:ext cx="8229600" cy="1709911"/>
          </a:xfrm>
        </p:spPr>
        <p:txBody>
          <a:bodyPr>
            <a:normAutofit fontScale="92500" lnSpcReduction="20000"/>
          </a:bodyPr>
          <a:lstStyle/>
          <a:p>
            <a:r>
              <a:rPr lang="en-US" dirty="0" smtClean="0"/>
              <a:t>When the object</a:t>
            </a:r>
            <a:r>
              <a:rPr lang="en-US" baseline="0" dirty="0" smtClean="0"/>
              <a:t> is located closer to the mirror than the focal point, a virtual, upright, larger image is produced. The image is located behind the mirror. </a:t>
            </a:r>
            <a:endParaRPr lang="en-US" dirty="0"/>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109" y="3081511"/>
            <a:ext cx="4038600" cy="3566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572000" y="3081511"/>
            <a:ext cx="4419600" cy="3785652"/>
          </a:xfrm>
          <a:prstGeom prst="rect">
            <a:avLst/>
          </a:prstGeom>
          <a:noFill/>
        </p:spPr>
        <p:txBody>
          <a:bodyPr wrap="square" rtlCol="0">
            <a:spAutoFit/>
          </a:bodyPr>
          <a:lstStyle/>
          <a:p>
            <a:r>
              <a:rPr lang="en-US" sz="2400" b="1" dirty="0"/>
              <a:t>d</a:t>
            </a:r>
            <a:r>
              <a:rPr lang="en-US" sz="2400" b="1" baseline="-25000" dirty="0"/>
              <a:t>o</a:t>
            </a:r>
            <a:r>
              <a:rPr lang="en-US" sz="2400" b="1" dirty="0"/>
              <a:t> &lt; f</a:t>
            </a:r>
          </a:p>
          <a:p>
            <a:r>
              <a:rPr lang="en-US" sz="2400" dirty="0" smtClean="0"/>
              <a:t>The image is located using two special rays.</a:t>
            </a:r>
          </a:p>
          <a:p>
            <a:r>
              <a:rPr lang="en-US" sz="2400" dirty="0" smtClean="0"/>
              <a:t>Light leaves the object in all directions, but if we choose to sketch the path of rays following our special ray paths, we can easily find the point of convergence, which, in this case, is behind the mirror.</a:t>
            </a:r>
            <a:r>
              <a:rPr lang="en-US" sz="2400" b="1" dirty="0"/>
              <a:t> </a:t>
            </a:r>
          </a:p>
        </p:txBody>
      </p:sp>
      <p:sp>
        <p:nvSpPr>
          <p:cNvPr id="6" name="TextBox 5"/>
          <p:cNvSpPr txBox="1"/>
          <p:nvPr/>
        </p:nvSpPr>
        <p:spPr>
          <a:xfrm>
            <a:off x="0" y="6611779"/>
            <a:ext cx="5372910" cy="246221"/>
          </a:xfrm>
          <a:prstGeom prst="rect">
            <a:avLst/>
          </a:prstGeom>
          <a:noFill/>
        </p:spPr>
        <p:txBody>
          <a:bodyPr wrap="square" rtlCol="0">
            <a:spAutoFit/>
          </a:bodyPr>
          <a:lstStyle/>
          <a:p>
            <a:r>
              <a:rPr lang="en-US" sz="1000" dirty="0" smtClean="0"/>
              <a:t>Images from Wikipedia, user Cronholm144, Creative Commons</a:t>
            </a:r>
            <a:endParaRPr lang="en-US" sz="1000" dirty="0"/>
          </a:p>
        </p:txBody>
      </p:sp>
    </p:spTree>
    <p:extLst>
      <p:ext uri="{BB962C8B-B14F-4D97-AF65-F5344CB8AC3E}">
        <p14:creationId xmlns:p14="http://schemas.microsoft.com/office/powerpoint/2010/main" val="14085603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198" y="152400"/>
            <a:ext cx="8229600" cy="838200"/>
          </a:xfrm>
        </p:spPr>
        <p:txBody>
          <a:bodyPr/>
          <a:lstStyle/>
          <a:p>
            <a:r>
              <a:rPr lang="en-US" dirty="0" smtClean="0"/>
              <a:t>Ray</a:t>
            </a:r>
            <a:r>
              <a:rPr lang="en-US" baseline="0" dirty="0" smtClean="0"/>
              <a:t> Diagrams: Concave Mirrors</a:t>
            </a:r>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4037" b="9392"/>
          <a:stretch/>
        </p:blipFill>
        <p:spPr>
          <a:xfrm>
            <a:off x="358303" y="1295400"/>
            <a:ext cx="3920245" cy="2414290"/>
          </a:xfrm>
          <a:prstGeom prst="rect">
            <a:avLst/>
          </a:prstGeom>
        </p:spPr>
      </p:pic>
      <p:sp>
        <p:nvSpPr>
          <p:cNvPr id="5" name="TextBox 4"/>
          <p:cNvSpPr txBox="1"/>
          <p:nvPr/>
        </p:nvSpPr>
        <p:spPr>
          <a:xfrm>
            <a:off x="0" y="6576000"/>
            <a:ext cx="5372910" cy="246221"/>
          </a:xfrm>
          <a:prstGeom prst="rect">
            <a:avLst/>
          </a:prstGeom>
          <a:noFill/>
        </p:spPr>
        <p:txBody>
          <a:bodyPr wrap="square" rtlCol="0">
            <a:spAutoFit/>
          </a:bodyPr>
          <a:lstStyle/>
          <a:p>
            <a:r>
              <a:rPr lang="en-US" sz="1000" dirty="0" smtClean="0"/>
              <a:t>Images from Wikipedia, user Cronholm144, Creative Commons</a:t>
            </a:r>
            <a:endParaRPr lang="en-US" sz="1000" dirty="0"/>
          </a:p>
        </p:txBody>
      </p:sp>
      <p:pic>
        <p:nvPicPr>
          <p:cNvPr id="409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090" y="3922997"/>
            <a:ext cx="3936458" cy="2651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545496" y="1302216"/>
            <a:ext cx="4419600" cy="2308324"/>
          </a:xfrm>
          <a:prstGeom prst="rect">
            <a:avLst/>
          </a:prstGeom>
          <a:noFill/>
        </p:spPr>
        <p:txBody>
          <a:bodyPr wrap="square" rtlCol="0">
            <a:spAutoFit/>
          </a:bodyPr>
          <a:lstStyle/>
          <a:p>
            <a:r>
              <a:rPr lang="en-US" sz="2400" b="1" dirty="0"/>
              <a:t>d</a:t>
            </a:r>
            <a:r>
              <a:rPr lang="en-US" sz="2400" b="1" baseline="-25000" dirty="0" smtClean="0"/>
              <a:t>o</a:t>
            </a:r>
            <a:r>
              <a:rPr lang="en-US" sz="2400" b="1" dirty="0" smtClean="0"/>
              <a:t> = f</a:t>
            </a:r>
          </a:p>
          <a:p>
            <a:r>
              <a:rPr lang="en-US" sz="2400" dirty="0" smtClean="0"/>
              <a:t>No image is formed when the object is placed at the focal point.  All light rays reflect off the mirror parallel to each other, so there is no convergence.</a:t>
            </a:r>
          </a:p>
        </p:txBody>
      </p:sp>
      <p:sp>
        <p:nvSpPr>
          <p:cNvPr id="10" name="TextBox 9"/>
          <p:cNvSpPr txBox="1"/>
          <p:nvPr/>
        </p:nvSpPr>
        <p:spPr>
          <a:xfrm>
            <a:off x="4535557" y="3922997"/>
            <a:ext cx="4419600" cy="2308324"/>
          </a:xfrm>
          <a:prstGeom prst="rect">
            <a:avLst/>
          </a:prstGeom>
          <a:noFill/>
        </p:spPr>
        <p:txBody>
          <a:bodyPr wrap="square" rtlCol="0">
            <a:spAutoFit/>
          </a:bodyPr>
          <a:lstStyle/>
          <a:p>
            <a:r>
              <a:rPr lang="en-US" sz="2400" b="1" dirty="0"/>
              <a:t>f</a:t>
            </a:r>
            <a:r>
              <a:rPr lang="en-US" sz="2400" b="1" dirty="0" smtClean="0"/>
              <a:t> &lt; d</a:t>
            </a:r>
            <a:r>
              <a:rPr lang="en-US" sz="2400" b="1" baseline="-25000" dirty="0" smtClean="0"/>
              <a:t>o</a:t>
            </a:r>
            <a:r>
              <a:rPr lang="en-US" sz="2400" b="1" dirty="0" smtClean="0"/>
              <a:t> &lt; 2f</a:t>
            </a:r>
            <a:endParaRPr lang="en-US" sz="2400" b="1" dirty="0"/>
          </a:p>
          <a:p>
            <a:r>
              <a:rPr lang="en-US" sz="2400" dirty="0" smtClean="0"/>
              <a:t>A real, inverted, larger image is formed when the object is placed between the focal point (F) and the center of curvature (C or 2F).  The image is beyond 2F (or C).  </a:t>
            </a:r>
          </a:p>
        </p:txBody>
      </p:sp>
    </p:spTree>
    <p:extLst>
      <p:ext uri="{BB962C8B-B14F-4D97-AF65-F5344CB8AC3E}">
        <p14:creationId xmlns:p14="http://schemas.microsoft.com/office/powerpoint/2010/main" val="31125193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US" dirty="0" smtClean="0"/>
              <a:t>Ray</a:t>
            </a:r>
            <a:r>
              <a:rPr lang="en-US" baseline="0" dirty="0" smtClean="0"/>
              <a:t> Diagrams: Concave Mirrors</a:t>
            </a:r>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845" b="6958"/>
          <a:stretch/>
        </p:blipFill>
        <p:spPr>
          <a:xfrm>
            <a:off x="282102" y="1266833"/>
            <a:ext cx="4191259" cy="2447286"/>
          </a:xfrm>
          <a:prstGeom prst="rect">
            <a:avLst/>
          </a:prstGeom>
        </p:spPr>
      </p:pic>
      <p:sp>
        <p:nvSpPr>
          <p:cNvPr id="5" name="TextBox 4"/>
          <p:cNvSpPr txBox="1"/>
          <p:nvPr/>
        </p:nvSpPr>
        <p:spPr>
          <a:xfrm>
            <a:off x="0" y="6611779"/>
            <a:ext cx="5372910" cy="246221"/>
          </a:xfrm>
          <a:prstGeom prst="rect">
            <a:avLst/>
          </a:prstGeom>
          <a:noFill/>
        </p:spPr>
        <p:txBody>
          <a:bodyPr wrap="square" rtlCol="0">
            <a:spAutoFit/>
          </a:bodyPr>
          <a:lstStyle/>
          <a:p>
            <a:r>
              <a:rPr lang="en-US" sz="1000" dirty="0" smtClean="0"/>
              <a:t>Images from Wikipedia, user Cronholm144, Creative Commons</a:t>
            </a:r>
            <a:endParaRPr lang="en-US" sz="10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7875" b="6698"/>
          <a:stretch/>
        </p:blipFill>
        <p:spPr>
          <a:xfrm>
            <a:off x="282103" y="3962400"/>
            <a:ext cx="4191259" cy="2559995"/>
          </a:xfrm>
          <a:prstGeom prst="rect">
            <a:avLst/>
          </a:prstGeom>
        </p:spPr>
      </p:pic>
      <p:sp>
        <p:nvSpPr>
          <p:cNvPr id="7" name="TextBox 6"/>
          <p:cNvSpPr txBox="1"/>
          <p:nvPr/>
        </p:nvSpPr>
        <p:spPr>
          <a:xfrm>
            <a:off x="4629978" y="3909376"/>
            <a:ext cx="4419600" cy="2308324"/>
          </a:xfrm>
          <a:prstGeom prst="rect">
            <a:avLst/>
          </a:prstGeom>
          <a:noFill/>
        </p:spPr>
        <p:txBody>
          <a:bodyPr wrap="square" rtlCol="0">
            <a:spAutoFit/>
          </a:bodyPr>
          <a:lstStyle/>
          <a:p>
            <a:r>
              <a:rPr lang="en-US" sz="2400" b="1" dirty="0"/>
              <a:t>d</a:t>
            </a:r>
            <a:r>
              <a:rPr lang="en-US" sz="2400" b="1" baseline="-25000" dirty="0"/>
              <a:t>o</a:t>
            </a:r>
            <a:r>
              <a:rPr lang="en-US" sz="2400" b="1" dirty="0"/>
              <a:t> </a:t>
            </a:r>
            <a:r>
              <a:rPr lang="en-US" sz="2400" b="1" dirty="0" smtClean="0"/>
              <a:t>&gt; 2f</a:t>
            </a:r>
            <a:endParaRPr lang="en-US" sz="2400" b="1" dirty="0"/>
          </a:p>
          <a:p>
            <a:r>
              <a:rPr lang="en-US" sz="2400" dirty="0" smtClean="0"/>
              <a:t>A real, inverted, smaller image is formed when the object is placed beyond the center of curvature (C or 2F).  The image is located between the F and 2F (or C).</a:t>
            </a:r>
          </a:p>
        </p:txBody>
      </p:sp>
      <p:sp>
        <p:nvSpPr>
          <p:cNvPr id="8" name="TextBox 7"/>
          <p:cNvSpPr txBox="1"/>
          <p:nvPr/>
        </p:nvSpPr>
        <p:spPr>
          <a:xfrm>
            <a:off x="4629978" y="1314435"/>
            <a:ext cx="4230757" cy="2308324"/>
          </a:xfrm>
          <a:prstGeom prst="rect">
            <a:avLst/>
          </a:prstGeom>
          <a:noFill/>
        </p:spPr>
        <p:txBody>
          <a:bodyPr wrap="square" rtlCol="0">
            <a:spAutoFit/>
          </a:bodyPr>
          <a:lstStyle/>
          <a:p>
            <a:r>
              <a:rPr lang="en-US" sz="2400" b="1" dirty="0"/>
              <a:t>d</a:t>
            </a:r>
            <a:r>
              <a:rPr lang="en-US" sz="2400" b="1" baseline="-25000" dirty="0"/>
              <a:t>o</a:t>
            </a:r>
            <a:r>
              <a:rPr lang="en-US" sz="2400" b="1" dirty="0"/>
              <a:t> </a:t>
            </a:r>
            <a:r>
              <a:rPr lang="en-US" sz="2400" b="1" dirty="0" smtClean="0"/>
              <a:t>= 2f</a:t>
            </a:r>
            <a:endParaRPr lang="en-US" sz="2400" b="1" dirty="0"/>
          </a:p>
          <a:p>
            <a:r>
              <a:rPr lang="en-US" sz="2400" dirty="0" smtClean="0"/>
              <a:t>A real, inverted, same-size image is formed when the object is placed at the center of curvature (C or 2F). The image is also located at 2F (or C).</a:t>
            </a:r>
          </a:p>
        </p:txBody>
      </p:sp>
    </p:spTree>
    <p:extLst>
      <p:ext uri="{BB962C8B-B14F-4D97-AF65-F5344CB8AC3E}">
        <p14:creationId xmlns:p14="http://schemas.microsoft.com/office/powerpoint/2010/main" val="14908456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lstStyle/>
          <a:p>
            <a:r>
              <a:rPr lang="en-US" dirty="0" smtClean="0"/>
              <a:t>Ray Diagrams: Flat</a:t>
            </a:r>
            <a:r>
              <a:rPr lang="en-US" baseline="0" dirty="0" smtClean="0"/>
              <a:t> Mirrors</a:t>
            </a:r>
            <a:endParaRPr lang="en-US" dirty="0"/>
          </a:p>
        </p:txBody>
      </p:sp>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2903734"/>
            <a:ext cx="5486400" cy="3744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828800" y="6661944"/>
            <a:ext cx="4660692" cy="246221"/>
          </a:xfrm>
          <a:prstGeom prst="rect">
            <a:avLst/>
          </a:prstGeom>
          <a:noFill/>
        </p:spPr>
        <p:txBody>
          <a:bodyPr wrap="square" rtlCol="0">
            <a:spAutoFit/>
          </a:bodyPr>
          <a:lstStyle/>
          <a:p>
            <a:r>
              <a:rPr lang="en-US" sz="1000" dirty="0" smtClean="0"/>
              <a:t>From Wikipedia, user </a:t>
            </a:r>
            <a:r>
              <a:rPr lang="en-US" sz="1000" dirty="0" err="1" smtClean="0"/>
              <a:t>Fffred</a:t>
            </a:r>
            <a:r>
              <a:rPr lang="en-US" sz="1000" dirty="0" smtClean="0"/>
              <a:t>, Public Domain</a:t>
            </a:r>
            <a:endParaRPr lang="en-US" sz="1000" dirty="0"/>
          </a:p>
        </p:txBody>
      </p:sp>
      <p:sp>
        <p:nvSpPr>
          <p:cNvPr id="4" name="Text Placeholder 3"/>
          <p:cNvSpPr>
            <a:spLocks noGrp="1"/>
          </p:cNvSpPr>
          <p:nvPr>
            <p:ph type="body" idx="4294967295"/>
          </p:nvPr>
        </p:nvSpPr>
        <p:spPr>
          <a:xfrm>
            <a:off x="320727" y="1236078"/>
            <a:ext cx="8502546" cy="1676400"/>
          </a:xfrm>
        </p:spPr>
        <p:txBody>
          <a:bodyPr>
            <a:normAutofit fontScale="92500" lnSpcReduction="20000"/>
          </a:bodyPr>
          <a:lstStyle/>
          <a:p>
            <a:r>
              <a:rPr lang="en-US" dirty="0" smtClean="0"/>
              <a:t>No matter</a:t>
            </a:r>
            <a:r>
              <a:rPr lang="en-US" baseline="0" dirty="0" smtClean="0"/>
              <a:t> there the object is placed near a flat mirror, a virtual, upright, and same-size object will be produced.  The image is located behind the mirror</a:t>
            </a:r>
            <a:r>
              <a:rPr lang="en-US" dirty="0" smtClean="0"/>
              <a:t> at the same distance as the object.</a:t>
            </a:r>
            <a:endParaRPr lang="en-US" dirty="0"/>
          </a:p>
        </p:txBody>
      </p:sp>
    </p:spTree>
    <p:extLst>
      <p:ext uri="{BB962C8B-B14F-4D97-AF65-F5344CB8AC3E}">
        <p14:creationId xmlns:p14="http://schemas.microsoft.com/office/powerpoint/2010/main" val="13475981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38200"/>
          </a:xfrm>
        </p:spPr>
        <p:txBody>
          <a:bodyPr>
            <a:normAutofit/>
          </a:bodyPr>
          <a:lstStyle/>
          <a:p>
            <a:r>
              <a:rPr lang="en-US" dirty="0" smtClean="0"/>
              <a:t>Ray Diagrams: Convex</a:t>
            </a:r>
            <a:r>
              <a:rPr lang="en-US" baseline="0" dirty="0" smtClean="0"/>
              <a:t> Mirrors</a:t>
            </a:r>
            <a:endParaRPr lang="en-US" dirty="0"/>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4927" b="6080"/>
          <a:stretch/>
        </p:blipFill>
        <p:spPr>
          <a:xfrm>
            <a:off x="1409700" y="2692044"/>
            <a:ext cx="6324600" cy="3876014"/>
          </a:xfrm>
          <a:prstGeom prst="rect">
            <a:avLst/>
          </a:prstGeom>
        </p:spPr>
      </p:pic>
      <p:sp>
        <p:nvSpPr>
          <p:cNvPr id="4" name="TextBox 3"/>
          <p:cNvSpPr txBox="1"/>
          <p:nvPr/>
        </p:nvSpPr>
        <p:spPr>
          <a:xfrm>
            <a:off x="0" y="6611779"/>
            <a:ext cx="5372910" cy="246221"/>
          </a:xfrm>
          <a:prstGeom prst="rect">
            <a:avLst/>
          </a:prstGeom>
          <a:noFill/>
        </p:spPr>
        <p:txBody>
          <a:bodyPr wrap="square" rtlCol="0">
            <a:spAutoFit/>
          </a:bodyPr>
          <a:lstStyle/>
          <a:p>
            <a:r>
              <a:rPr lang="en-US" sz="1000" dirty="0" smtClean="0"/>
              <a:t>Images from Wikipedia, user Cronholm144, Creative Commons</a:t>
            </a:r>
            <a:endParaRPr lang="en-US" sz="1000" dirty="0"/>
          </a:p>
        </p:txBody>
      </p:sp>
      <p:sp>
        <p:nvSpPr>
          <p:cNvPr id="5" name="Text Placeholder 4"/>
          <p:cNvSpPr>
            <a:spLocks noGrp="1"/>
          </p:cNvSpPr>
          <p:nvPr>
            <p:ph type="body" idx="4294967295"/>
          </p:nvPr>
        </p:nvSpPr>
        <p:spPr>
          <a:xfrm>
            <a:off x="274982" y="1066801"/>
            <a:ext cx="8640417" cy="1625243"/>
          </a:xfrm>
        </p:spPr>
        <p:txBody>
          <a:bodyPr>
            <a:normAutofit fontScale="92500" lnSpcReduction="20000"/>
          </a:bodyPr>
          <a:lstStyle/>
          <a:p>
            <a:r>
              <a:rPr lang="en-US" dirty="0" smtClean="0"/>
              <a:t>No matter where the object is located relative to the surface of the convex mirror, a virtual, upright, smaller image is produced.  The image is located behind the mirror.</a:t>
            </a:r>
            <a:endParaRPr lang="en-US" dirty="0"/>
          </a:p>
        </p:txBody>
      </p:sp>
    </p:spTree>
    <p:extLst>
      <p:ext uri="{BB962C8B-B14F-4D97-AF65-F5344CB8AC3E}">
        <p14:creationId xmlns:p14="http://schemas.microsoft.com/office/powerpoint/2010/main" val="119827860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290" y="76200"/>
            <a:ext cx="8229600" cy="914400"/>
          </a:xfrm>
        </p:spPr>
        <p:txBody>
          <a:bodyPr/>
          <a:lstStyle/>
          <a:p>
            <a:r>
              <a:rPr lang="en-US" dirty="0" smtClean="0"/>
              <a:t>Applications of Mirrors</a:t>
            </a:r>
            <a:endParaRPr lang="en-US" dirty="0"/>
          </a:p>
        </p:txBody>
      </p:sp>
      <p:pic>
        <p:nvPicPr>
          <p:cNvPr id="409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1" y="990600"/>
            <a:ext cx="2895600" cy="1927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28600" y="2917984"/>
            <a:ext cx="3747450" cy="523220"/>
          </a:xfrm>
          <a:prstGeom prst="rect">
            <a:avLst/>
          </a:prstGeom>
          <a:noFill/>
        </p:spPr>
        <p:txBody>
          <a:bodyPr wrap="square" rtlCol="0">
            <a:spAutoFit/>
          </a:bodyPr>
          <a:lstStyle/>
          <a:p>
            <a:r>
              <a:rPr lang="en-US" dirty="0" smtClean="0"/>
              <a:t>The Bean, Chicago</a:t>
            </a:r>
          </a:p>
          <a:p>
            <a:r>
              <a:rPr lang="en-US" sz="1000" dirty="0" smtClean="0"/>
              <a:t>Image by </a:t>
            </a:r>
            <a:r>
              <a:rPr lang="en-US" sz="1000" dirty="0" err="1" smtClean="0"/>
              <a:t>SKMay</a:t>
            </a:r>
            <a:endParaRPr lang="en-US" sz="1000" dirty="0"/>
          </a:p>
        </p:txBody>
      </p:sp>
      <p:pic>
        <p:nvPicPr>
          <p:cNvPr id="4608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9098" y="990600"/>
            <a:ext cx="2549592" cy="1913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279098" y="2844679"/>
            <a:ext cx="3045502" cy="523220"/>
          </a:xfrm>
          <a:prstGeom prst="rect">
            <a:avLst/>
          </a:prstGeom>
          <a:noFill/>
        </p:spPr>
        <p:txBody>
          <a:bodyPr wrap="square" rtlCol="0">
            <a:spAutoFit/>
          </a:bodyPr>
          <a:lstStyle/>
          <a:p>
            <a:r>
              <a:rPr lang="en-US" dirty="0" smtClean="0"/>
              <a:t>James Webb Space Telescope</a:t>
            </a:r>
          </a:p>
          <a:p>
            <a:r>
              <a:rPr lang="en-US" sz="1000" dirty="0" smtClean="0"/>
              <a:t>Image from NASA</a:t>
            </a:r>
            <a:endParaRPr lang="en-US" sz="1000" dirty="0"/>
          </a:p>
        </p:txBody>
      </p:sp>
      <p:pic>
        <p:nvPicPr>
          <p:cNvPr id="4710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38028" y="3891720"/>
            <a:ext cx="1747080" cy="1747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449391" y="5926342"/>
            <a:ext cx="2743200" cy="523220"/>
          </a:xfrm>
          <a:prstGeom prst="rect">
            <a:avLst/>
          </a:prstGeom>
          <a:noFill/>
        </p:spPr>
        <p:txBody>
          <a:bodyPr wrap="square" rtlCol="0">
            <a:spAutoFit/>
          </a:bodyPr>
          <a:lstStyle/>
          <a:p>
            <a:r>
              <a:rPr lang="en-US" dirty="0" smtClean="0"/>
              <a:t>Security Mirror</a:t>
            </a:r>
          </a:p>
          <a:p>
            <a:r>
              <a:rPr lang="en-US" sz="1000" dirty="0" smtClean="0"/>
              <a:t>Image by Leo Reynolds, Flickr, Creative Commons</a:t>
            </a:r>
            <a:endParaRPr lang="en-US" sz="1000" dirty="0"/>
          </a:p>
        </p:txBody>
      </p:sp>
      <p:pic>
        <p:nvPicPr>
          <p:cNvPr id="4710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1" y="3895069"/>
            <a:ext cx="2686642" cy="2014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228600" y="5901431"/>
            <a:ext cx="2686643" cy="523220"/>
          </a:xfrm>
          <a:prstGeom prst="rect">
            <a:avLst/>
          </a:prstGeom>
          <a:noFill/>
        </p:spPr>
        <p:txBody>
          <a:bodyPr wrap="square" rtlCol="0">
            <a:spAutoFit/>
          </a:bodyPr>
          <a:lstStyle/>
          <a:p>
            <a:r>
              <a:rPr lang="en-US" dirty="0" smtClean="0"/>
              <a:t>Magnifying Mirror</a:t>
            </a:r>
          </a:p>
          <a:p>
            <a:r>
              <a:rPr lang="en-US" sz="1000" dirty="0" smtClean="0"/>
              <a:t>Image by </a:t>
            </a:r>
            <a:r>
              <a:rPr lang="en-US" sz="1000" dirty="0" err="1" smtClean="0"/>
              <a:t>steve</a:t>
            </a:r>
            <a:r>
              <a:rPr lang="en-US" sz="1000" dirty="0" smtClean="0"/>
              <a:t> </a:t>
            </a:r>
            <a:r>
              <a:rPr lang="en-US" sz="1000" dirty="0" err="1" smtClean="0"/>
              <a:t>loya</a:t>
            </a:r>
            <a:r>
              <a:rPr lang="en-US" sz="1000" dirty="0" smtClean="0"/>
              <a:t>, Flickr, Creative Commons</a:t>
            </a:r>
            <a:endParaRPr lang="en-US" sz="1000" dirty="0"/>
          </a:p>
        </p:txBody>
      </p:sp>
      <p:sp>
        <p:nvSpPr>
          <p:cNvPr id="12" name="TextBox 11"/>
          <p:cNvSpPr txBox="1"/>
          <p:nvPr/>
        </p:nvSpPr>
        <p:spPr>
          <a:xfrm>
            <a:off x="3085490" y="5926342"/>
            <a:ext cx="2743200" cy="523220"/>
          </a:xfrm>
          <a:prstGeom prst="rect">
            <a:avLst/>
          </a:prstGeom>
          <a:noFill/>
        </p:spPr>
        <p:txBody>
          <a:bodyPr wrap="square" rtlCol="0">
            <a:spAutoFit/>
          </a:bodyPr>
          <a:lstStyle/>
          <a:p>
            <a:r>
              <a:rPr lang="en-US" dirty="0" smtClean="0"/>
              <a:t>Rearview Mirror</a:t>
            </a:r>
          </a:p>
          <a:p>
            <a:r>
              <a:rPr lang="en-US" sz="1000" dirty="0" smtClean="0"/>
              <a:t>Image by </a:t>
            </a:r>
            <a:r>
              <a:rPr lang="en-US" sz="1000" dirty="0" err="1" smtClean="0"/>
              <a:t>SKMay</a:t>
            </a:r>
            <a:endParaRPr lang="en-US" sz="1000" dirty="0"/>
          </a:p>
        </p:txBody>
      </p:sp>
      <p:pic>
        <p:nvPicPr>
          <p:cNvPr id="6" name="Picture 5"/>
          <p:cNvPicPr>
            <a:picLocks noChangeAspect="1"/>
          </p:cNvPicPr>
          <p:nvPr/>
        </p:nvPicPr>
        <p:blipFill rotWithShape="1">
          <a:blip r:embed="rId7" cstate="print">
            <a:extLst>
              <a:ext uri="{28A0092B-C50C-407E-A947-70E740481C1C}">
                <a14:useLocalDpi xmlns:a14="http://schemas.microsoft.com/office/drawing/2010/main" val="0"/>
              </a:ext>
            </a:extLst>
          </a:blip>
          <a:srcRect l="20820" t="13084" r="7377" b="31680"/>
          <a:stretch/>
        </p:blipFill>
        <p:spPr>
          <a:xfrm>
            <a:off x="3124201" y="3895070"/>
            <a:ext cx="3916163" cy="2006362"/>
          </a:xfrm>
          <a:prstGeom prst="rect">
            <a:avLst/>
          </a:prstGeom>
        </p:spPr>
      </p:pic>
      <p:pic>
        <p:nvPicPr>
          <p:cNvPr id="7" name="Picture 6"/>
          <p:cNvPicPr>
            <a:picLocks noChangeAspect="1"/>
          </p:cNvPicPr>
          <p:nvPr/>
        </p:nvPicPr>
        <p:blipFill rotWithShape="1">
          <a:blip r:embed="rId8" cstate="print">
            <a:extLst>
              <a:ext uri="{28A0092B-C50C-407E-A947-70E740481C1C}">
                <a14:useLocalDpi xmlns:a14="http://schemas.microsoft.com/office/drawing/2010/main" val="0"/>
              </a:ext>
            </a:extLst>
          </a:blip>
          <a:srcRect l="23050" t="20805" r="25362" b="23343"/>
          <a:stretch/>
        </p:blipFill>
        <p:spPr>
          <a:xfrm>
            <a:off x="6190613" y="903004"/>
            <a:ext cx="2794495" cy="2014980"/>
          </a:xfrm>
          <a:prstGeom prst="rect">
            <a:avLst/>
          </a:prstGeom>
        </p:spPr>
      </p:pic>
      <p:sp>
        <p:nvSpPr>
          <p:cNvPr id="8" name="TextBox 7"/>
          <p:cNvSpPr txBox="1"/>
          <p:nvPr/>
        </p:nvSpPr>
        <p:spPr>
          <a:xfrm>
            <a:off x="6190613" y="2917984"/>
            <a:ext cx="2794495" cy="523220"/>
          </a:xfrm>
          <a:prstGeom prst="rect">
            <a:avLst/>
          </a:prstGeom>
          <a:noFill/>
        </p:spPr>
        <p:txBody>
          <a:bodyPr wrap="square" rtlCol="0">
            <a:spAutoFit/>
          </a:bodyPr>
          <a:lstStyle/>
          <a:p>
            <a:r>
              <a:rPr lang="en-US" dirty="0" smtClean="0"/>
              <a:t>Side View Mirror</a:t>
            </a:r>
          </a:p>
          <a:p>
            <a:r>
              <a:rPr lang="en-US" sz="1000" dirty="0" smtClean="0"/>
              <a:t>Image by </a:t>
            </a:r>
            <a:r>
              <a:rPr lang="en-US" sz="1000" dirty="0" err="1" smtClean="0"/>
              <a:t>SKMay</a:t>
            </a:r>
            <a:endParaRPr lang="en-US" sz="1000" dirty="0"/>
          </a:p>
        </p:txBody>
      </p:sp>
    </p:spTree>
    <p:extLst>
      <p:ext uri="{BB962C8B-B14F-4D97-AF65-F5344CB8AC3E}">
        <p14:creationId xmlns:p14="http://schemas.microsoft.com/office/powerpoint/2010/main" val="29331803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839200" cy="1143000"/>
          </a:xfrm>
        </p:spPr>
        <p:txBody>
          <a:bodyPr>
            <a:normAutofit fontScale="90000"/>
          </a:bodyPr>
          <a:lstStyle/>
          <a:p>
            <a:r>
              <a:rPr lang="en-US" dirty="0" smtClean="0"/>
              <a:t>Summary: </a:t>
            </a:r>
            <a:br>
              <a:rPr lang="en-US" dirty="0" smtClean="0"/>
            </a:br>
            <a:r>
              <a:rPr lang="en-US" dirty="0" smtClean="0"/>
              <a:t>Types of Images and Sizes</a:t>
            </a:r>
            <a:endParaRPr lang="en-US" dirty="0"/>
          </a:p>
        </p:txBody>
      </p:sp>
      <p:sp>
        <p:nvSpPr>
          <p:cNvPr id="3" name="Text Placeholder 2"/>
          <p:cNvSpPr>
            <a:spLocks noGrp="1"/>
          </p:cNvSpPr>
          <p:nvPr>
            <p:ph type="body" idx="4294967295"/>
          </p:nvPr>
        </p:nvSpPr>
        <p:spPr>
          <a:xfrm>
            <a:off x="457200" y="1600200"/>
            <a:ext cx="8229600" cy="5029200"/>
          </a:xfrm>
        </p:spPr>
        <p:txBody>
          <a:bodyPr>
            <a:normAutofit/>
          </a:bodyPr>
          <a:lstStyle/>
          <a:p>
            <a:r>
              <a:rPr lang="en-US" dirty="0" smtClean="0"/>
              <a:t>Depending on the location of the object relative to the focal point, concave mirrors can produce real images</a:t>
            </a:r>
            <a:r>
              <a:rPr lang="en-US" baseline="0" dirty="0" smtClean="0"/>
              <a:t> that are larger, the same size,</a:t>
            </a:r>
            <a:r>
              <a:rPr lang="en-US" dirty="0" smtClean="0"/>
              <a:t> or smaller than the object or virtual images that are larger than the object.</a:t>
            </a:r>
          </a:p>
          <a:p>
            <a:r>
              <a:rPr lang="en-US" dirty="0" smtClean="0"/>
              <a:t>Convex mirrors always produce virtual images that are smaller than the object.</a:t>
            </a:r>
          </a:p>
          <a:p>
            <a:r>
              <a:rPr lang="en-US" dirty="0" smtClean="0"/>
              <a:t>Flat mirrors always produce virtual images that are the same size as the object.</a:t>
            </a:r>
          </a:p>
        </p:txBody>
      </p:sp>
    </p:spTree>
    <p:extLst>
      <p:ext uri="{BB962C8B-B14F-4D97-AF65-F5344CB8AC3E}">
        <p14:creationId xmlns:p14="http://schemas.microsoft.com/office/powerpoint/2010/main" val="1845841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4294967295"/>
          </p:nvPr>
        </p:nvSpPr>
        <p:spPr>
          <a:xfrm>
            <a:off x="228600" y="1447800"/>
            <a:ext cx="8686800" cy="5257800"/>
          </a:xfrm>
        </p:spPr>
        <p:txBody>
          <a:bodyPr>
            <a:normAutofit fontScale="85000" lnSpcReduction="10000"/>
          </a:bodyPr>
          <a:lstStyle/>
          <a:p>
            <a:r>
              <a:rPr lang="en-US" dirty="0" smtClean="0"/>
              <a:t>The relationship between the position</a:t>
            </a:r>
            <a:r>
              <a:rPr lang="en-US" baseline="0" dirty="0" smtClean="0"/>
              <a:t> of an object, image, and focal length of the mirror is given by the mirror equation:</a:t>
            </a:r>
          </a:p>
          <a:p>
            <a:endParaRPr lang="en-US" baseline="0" dirty="0" smtClean="0"/>
          </a:p>
          <a:p>
            <a:r>
              <a:rPr lang="en-US" dirty="0" smtClean="0"/>
              <a:t>This equation is completely consistent with the images produced using ray diagrams on the earlier slides.</a:t>
            </a:r>
          </a:p>
          <a:p>
            <a:r>
              <a:rPr lang="en-US" dirty="0" smtClean="0"/>
              <a:t>In order to take advantage of the equation, we must be very careful with signs.</a:t>
            </a:r>
          </a:p>
          <a:p>
            <a:pPr lvl="1"/>
            <a:r>
              <a:rPr lang="en-US" dirty="0" smtClean="0"/>
              <a:t>Focal length (f): positive for converging mirrors (concave), negative for diverging mirrors (convex)</a:t>
            </a:r>
          </a:p>
          <a:p>
            <a:pPr lvl="1"/>
            <a:r>
              <a:rPr lang="en-US" dirty="0" smtClean="0"/>
              <a:t>Object distance (d</a:t>
            </a:r>
            <a:r>
              <a:rPr lang="en-US" baseline="-25000" dirty="0" smtClean="0"/>
              <a:t>o</a:t>
            </a:r>
            <a:r>
              <a:rPr lang="en-US" dirty="0" smtClean="0"/>
              <a:t>):  positive for real objects</a:t>
            </a:r>
          </a:p>
          <a:p>
            <a:pPr lvl="1"/>
            <a:r>
              <a:rPr lang="en-US" dirty="0" smtClean="0"/>
              <a:t>Image distance (d</a:t>
            </a:r>
            <a:r>
              <a:rPr lang="en-US" baseline="-25000" dirty="0" smtClean="0"/>
              <a:t>i</a:t>
            </a:r>
            <a:r>
              <a:rPr lang="en-US" dirty="0" smtClean="0"/>
              <a:t>): positive for real images (in front of mirror), negative for virtual images (behind mirror)</a:t>
            </a:r>
          </a:p>
        </p:txBody>
      </p:sp>
      <p:sp>
        <p:nvSpPr>
          <p:cNvPr id="2" name="Title 1"/>
          <p:cNvSpPr>
            <a:spLocks noGrp="1"/>
          </p:cNvSpPr>
          <p:nvPr>
            <p:ph type="title"/>
          </p:nvPr>
        </p:nvSpPr>
        <p:spPr/>
        <p:txBody>
          <a:bodyPr/>
          <a:lstStyle/>
          <a:p>
            <a:r>
              <a:rPr lang="en-US" dirty="0" smtClean="0"/>
              <a:t>Mirror Equation</a:t>
            </a:r>
            <a:endParaRPr 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4158518034"/>
              </p:ext>
            </p:extLst>
          </p:nvPr>
        </p:nvGraphicFramePr>
        <p:xfrm>
          <a:off x="2209800" y="2133600"/>
          <a:ext cx="2133600" cy="1170039"/>
        </p:xfrm>
        <a:graphic>
          <a:graphicData uri="http://schemas.openxmlformats.org/presentationml/2006/ole">
            <mc:AlternateContent xmlns:mc="http://schemas.openxmlformats.org/markup-compatibility/2006">
              <mc:Choice xmlns:v="urn:schemas-microsoft-com:vml" Requires="v">
                <p:oleObj spid="_x0000_s42011" name="Equation" r:id="rId3" imgW="787320" imgH="431640" progId="Equation.3">
                  <p:embed/>
                </p:oleObj>
              </mc:Choice>
              <mc:Fallback>
                <p:oleObj name="Equation" r:id="rId3" imgW="787320" imgH="431640" progId="Equation.3">
                  <p:embed/>
                  <p:pic>
                    <p:nvPicPr>
                      <p:cNvPr id="0" name=""/>
                      <p:cNvPicPr/>
                      <p:nvPr/>
                    </p:nvPicPr>
                    <p:blipFill>
                      <a:blip r:embed="rId4"/>
                      <a:stretch>
                        <a:fillRect/>
                      </a:stretch>
                    </p:blipFill>
                    <p:spPr>
                      <a:xfrm>
                        <a:off x="2209800" y="2133600"/>
                        <a:ext cx="2133600" cy="1170039"/>
                      </a:xfrm>
                      <a:prstGeom prst="rect">
                        <a:avLst/>
                      </a:prstGeom>
                    </p:spPr>
                  </p:pic>
                </p:oleObj>
              </mc:Fallback>
            </mc:AlternateContent>
          </a:graphicData>
        </a:graphic>
      </p:graphicFrame>
    </p:spTree>
    <p:extLst>
      <p:ext uri="{BB962C8B-B14F-4D97-AF65-F5344CB8AC3E}">
        <p14:creationId xmlns:p14="http://schemas.microsoft.com/office/powerpoint/2010/main" val="5404040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Magnification</a:t>
            </a:r>
            <a:endParaRPr lang="en-US" dirty="0"/>
          </a:p>
        </p:txBody>
      </p:sp>
      <p:sp>
        <p:nvSpPr>
          <p:cNvPr id="3" name="Text Placeholder 2"/>
          <p:cNvSpPr>
            <a:spLocks noGrp="1"/>
          </p:cNvSpPr>
          <p:nvPr>
            <p:ph type="body" idx="4294967295"/>
          </p:nvPr>
        </p:nvSpPr>
        <p:spPr>
          <a:xfrm>
            <a:off x="228600" y="1219200"/>
            <a:ext cx="8686800" cy="5410200"/>
          </a:xfrm>
        </p:spPr>
        <p:txBody>
          <a:bodyPr>
            <a:normAutofit fontScale="92500" lnSpcReduction="10000"/>
          </a:bodyPr>
          <a:lstStyle/>
          <a:p>
            <a:r>
              <a:rPr lang="en-US" dirty="0" smtClean="0"/>
              <a:t>The amount that an image is enlarged</a:t>
            </a:r>
            <a:r>
              <a:rPr lang="en-US" baseline="0" dirty="0" smtClean="0"/>
              <a:t> or reduced as compared to the object is expressed in its </a:t>
            </a:r>
            <a:r>
              <a:rPr lang="en-US" b="1" i="1" baseline="0" dirty="0" smtClean="0"/>
              <a:t>magnification</a:t>
            </a:r>
            <a:r>
              <a:rPr lang="en-US" baseline="0" dirty="0" smtClean="0"/>
              <a:t> (</a:t>
            </a:r>
            <a:r>
              <a:rPr lang="en-US" b="1" i="1" baseline="0" dirty="0" smtClean="0"/>
              <a:t>m</a:t>
            </a:r>
            <a:r>
              <a:rPr lang="en-US" baseline="0" dirty="0" smtClean="0"/>
              <a:t>).</a:t>
            </a:r>
          </a:p>
          <a:p>
            <a:endParaRPr lang="en-US" dirty="0"/>
          </a:p>
          <a:p>
            <a:r>
              <a:rPr lang="en-US" dirty="0" smtClean="0"/>
              <a:t>Magnification is defined as the ratio of the height of the image (h</a:t>
            </a:r>
            <a:r>
              <a:rPr lang="en-US" baseline="-25000" dirty="0" smtClean="0"/>
              <a:t>i</a:t>
            </a:r>
            <a:r>
              <a:rPr lang="en-US" dirty="0" smtClean="0"/>
              <a:t>) to the height of the object (h</a:t>
            </a:r>
            <a:r>
              <a:rPr lang="en-US" baseline="-25000" dirty="0" smtClean="0"/>
              <a:t>o</a:t>
            </a:r>
            <a:r>
              <a:rPr lang="en-US" dirty="0" smtClean="0"/>
              <a:t>).  It is also equivalent to the opposite of the ratio of the image distance to the object distance.</a:t>
            </a:r>
          </a:p>
          <a:p>
            <a:r>
              <a:rPr lang="en-US" baseline="0" dirty="0" smtClean="0"/>
              <a:t>The</a:t>
            </a:r>
            <a:r>
              <a:rPr lang="en-US" dirty="0" smtClean="0"/>
              <a:t> height of the image (h</a:t>
            </a:r>
            <a:r>
              <a:rPr lang="en-US" baseline="-25000" dirty="0" smtClean="0"/>
              <a:t>i</a:t>
            </a:r>
            <a:r>
              <a:rPr lang="en-US" dirty="0" smtClean="0"/>
              <a:t>) will be positive when the image is upright (and therefore virtual) and negative when the image is inverted (and therefore real).  </a:t>
            </a:r>
            <a:endParaRPr lang="en-US" baseline="0" dirty="0" smtClean="0"/>
          </a:p>
        </p:txBody>
      </p:sp>
      <p:graphicFrame>
        <p:nvGraphicFramePr>
          <p:cNvPr id="4" name="Object 3"/>
          <p:cNvGraphicFramePr>
            <a:graphicFrameLocks noChangeAspect="1"/>
          </p:cNvGraphicFramePr>
          <p:nvPr>
            <p:extLst>
              <p:ext uri="{D42A27DB-BD31-4B8C-83A1-F6EECF244321}">
                <p14:modId xmlns:p14="http://schemas.microsoft.com/office/powerpoint/2010/main" val="1773070100"/>
              </p:ext>
            </p:extLst>
          </p:nvPr>
        </p:nvGraphicFramePr>
        <p:xfrm>
          <a:off x="3823448" y="1981200"/>
          <a:ext cx="2196352" cy="1066800"/>
        </p:xfrm>
        <a:graphic>
          <a:graphicData uri="http://schemas.openxmlformats.org/presentationml/2006/ole">
            <mc:AlternateContent xmlns:mc="http://schemas.openxmlformats.org/markup-compatibility/2006">
              <mc:Choice xmlns:v="urn:schemas-microsoft-com:vml" Requires="v">
                <p:oleObj spid="_x0000_s43033" name="Equation" r:id="rId3" imgW="888840" imgH="431640" progId="Equation.3">
                  <p:embed/>
                </p:oleObj>
              </mc:Choice>
              <mc:Fallback>
                <p:oleObj name="Equation" r:id="rId3" imgW="888840" imgH="431640" progId="Equation.3">
                  <p:embed/>
                  <p:pic>
                    <p:nvPicPr>
                      <p:cNvPr id="0" name=""/>
                      <p:cNvPicPr/>
                      <p:nvPr/>
                    </p:nvPicPr>
                    <p:blipFill>
                      <a:blip r:embed="rId4"/>
                      <a:stretch>
                        <a:fillRect/>
                      </a:stretch>
                    </p:blipFill>
                    <p:spPr>
                      <a:xfrm>
                        <a:off x="3823448" y="1981200"/>
                        <a:ext cx="2196352" cy="1066800"/>
                      </a:xfrm>
                      <a:prstGeom prst="rect">
                        <a:avLst/>
                      </a:prstGeom>
                    </p:spPr>
                  </p:pic>
                </p:oleObj>
              </mc:Fallback>
            </mc:AlternateContent>
          </a:graphicData>
        </a:graphic>
      </p:graphicFrame>
    </p:spTree>
    <p:extLst>
      <p:ext uri="{BB962C8B-B14F-4D97-AF65-F5344CB8AC3E}">
        <p14:creationId xmlns:p14="http://schemas.microsoft.com/office/powerpoint/2010/main" val="4934533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Spherical Aberration and Parabolas</a:t>
            </a:r>
            <a:endParaRPr lang="en-US" dirty="0"/>
          </a:p>
        </p:txBody>
      </p:sp>
      <p:sp>
        <p:nvSpPr>
          <p:cNvPr id="4" name="Text Placeholder 3"/>
          <p:cNvSpPr>
            <a:spLocks noGrp="1"/>
          </p:cNvSpPr>
          <p:nvPr>
            <p:ph type="body" idx="4294967295"/>
          </p:nvPr>
        </p:nvSpPr>
        <p:spPr>
          <a:xfrm>
            <a:off x="228600" y="1219200"/>
            <a:ext cx="8763000" cy="4602163"/>
          </a:xfrm>
        </p:spPr>
        <p:txBody>
          <a:bodyPr>
            <a:normAutofit/>
          </a:bodyPr>
          <a:lstStyle/>
          <a:p>
            <a:r>
              <a:rPr lang="en-US" sz="2400" dirty="0" smtClean="0"/>
              <a:t>Spherical</a:t>
            </a:r>
            <a:r>
              <a:rPr lang="en-US" sz="2400" baseline="0" dirty="0" smtClean="0"/>
              <a:t> reflectors introduce an </a:t>
            </a:r>
            <a:r>
              <a:rPr lang="en-US" sz="2400" b="1" i="1" baseline="0" dirty="0" smtClean="0"/>
              <a:t>aberration</a:t>
            </a:r>
            <a:r>
              <a:rPr lang="en-US" sz="2400" baseline="0" dirty="0" smtClean="0"/>
              <a:t> (error) in focal point.</a:t>
            </a:r>
          </a:p>
          <a:p>
            <a:pPr lvl="1"/>
            <a:r>
              <a:rPr lang="en-US" sz="2000" dirty="0" smtClean="0"/>
              <a:t>This is called spherical aberration, and consists of the light rays not coming to a perfect focus at a single point.</a:t>
            </a:r>
            <a:endParaRPr lang="en-US" sz="2000" baseline="0" dirty="0" smtClean="0"/>
          </a:p>
          <a:p>
            <a:r>
              <a:rPr lang="en-US" sz="2400" baseline="0" dirty="0" smtClean="0"/>
              <a:t>This aberration does not exist when a parabola is used.</a:t>
            </a:r>
          </a:p>
          <a:p>
            <a:pPr lvl="1"/>
            <a:r>
              <a:rPr lang="en-US" sz="2000" dirty="0" smtClean="0"/>
              <a:t>Because of the properties of a parabola, light rays that come into the mirror parallel to the center</a:t>
            </a:r>
            <a:r>
              <a:rPr lang="en-US" sz="2000" baseline="0" dirty="0" smtClean="0"/>
              <a:t> line reflect exactly to a single focal point.</a:t>
            </a:r>
          </a:p>
        </p:txBody>
      </p:sp>
      <p:pic>
        <p:nvPicPr>
          <p:cNvPr id="5" name="Picture 4" descr="g12_spherabmirror.gif"/>
          <p:cNvPicPr>
            <a:picLocks noChangeAspect="1"/>
          </p:cNvPicPr>
          <p:nvPr/>
        </p:nvPicPr>
        <p:blipFill>
          <a:blip r:embed="rId2" cstate="print"/>
          <a:stretch>
            <a:fillRect/>
          </a:stretch>
        </p:blipFill>
        <p:spPr>
          <a:xfrm>
            <a:off x="1905000" y="3448166"/>
            <a:ext cx="5334000" cy="3163614"/>
          </a:xfrm>
          <a:prstGeom prst="rect">
            <a:avLst/>
          </a:prstGeom>
          <a:solidFill>
            <a:schemeClr val="bg1"/>
          </a:solidFill>
        </p:spPr>
      </p:pic>
      <p:sp>
        <p:nvSpPr>
          <p:cNvPr id="6" name="TextBox 5"/>
          <p:cNvSpPr txBox="1"/>
          <p:nvPr/>
        </p:nvSpPr>
        <p:spPr>
          <a:xfrm>
            <a:off x="152401" y="6611779"/>
            <a:ext cx="8381999" cy="246221"/>
          </a:xfrm>
          <a:prstGeom prst="rect">
            <a:avLst/>
          </a:prstGeom>
          <a:noFill/>
        </p:spPr>
        <p:txBody>
          <a:bodyPr wrap="square" rtlCol="0">
            <a:spAutoFit/>
          </a:bodyPr>
          <a:lstStyle/>
          <a:p>
            <a:r>
              <a:rPr lang="en-US" sz="1000" dirty="0" smtClean="0"/>
              <a:t>Image from Telescopes from the Ground Up, Amazing Space</a:t>
            </a:r>
            <a:r>
              <a:rPr lang="en-US" sz="1000" dirty="0"/>
              <a:t>, </a:t>
            </a:r>
            <a:r>
              <a:rPr lang="en-US" sz="1000" dirty="0" smtClean="0"/>
              <a:t> </a:t>
            </a:r>
            <a:r>
              <a:rPr lang="en-US" sz="1000" dirty="0" smtClean="0">
                <a:hlinkClick r:id="rId3"/>
              </a:rPr>
              <a:t>http</a:t>
            </a:r>
            <a:r>
              <a:rPr lang="en-US" sz="1000" dirty="0">
                <a:hlinkClick r:id="rId3"/>
              </a:rPr>
              <a:t>://</a:t>
            </a:r>
            <a:r>
              <a:rPr lang="en-US" sz="1000" dirty="0" smtClean="0">
                <a:hlinkClick r:id="rId3"/>
              </a:rPr>
              <a:t>amazing-space.stsci.edu/resources/explorations/groundup/</a:t>
            </a:r>
            <a:r>
              <a:rPr lang="en-US" sz="1000" dirty="0" smtClean="0"/>
              <a:t>. Image in public domain</a:t>
            </a:r>
            <a:endParaRPr lang="en-US" sz="1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7377"/>
            <a:ext cx="8229600" cy="868180"/>
          </a:xfrm>
        </p:spPr>
        <p:txBody>
          <a:bodyPr/>
          <a:lstStyle/>
          <a:p>
            <a:r>
              <a:rPr lang="en-US" dirty="0" smtClean="0"/>
              <a:t>Inverse Square Law</a:t>
            </a:r>
            <a:endParaRPr lang="en-US" dirty="0"/>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6320" b="12529"/>
          <a:stretch/>
        </p:blipFill>
        <p:spPr>
          <a:xfrm>
            <a:off x="1135065" y="3529013"/>
            <a:ext cx="6873869" cy="3139111"/>
          </a:xfrm>
          <a:prstGeom prst="rect">
            <a:avLst/>
          </a:prstGeom>
        </p:spPr>
      </p:pic>
      <p:sp>
        <p:nvSpPr>
          <p:cNvPr id="4" name="TextBox 3"/>
          <p:cNvSpPr txBox="1"/>
          <p:nvPr/>
        </p:nvSpPr>
        <p:spPr>
          <a:xfrm>
            <a:off x="1135065" y="6640510"/>
            <a:ext cx="4724400" cy="246221"/>
          </a:xfrm>
          <a:prstGeom prst="rect">
            <a:avLst/>
          </a:prstGeom>
          <a:noFill/>
        </p:spPr>
        <p:txBody>
          <a:bodyPr wrap="square" rtlCol="0">
            <a:spAutoFit/>
          </a:bodyPr>
          <a:lstStyle/>
          <a:p>
            <a:r>
              <a:rPr lang="en-US" sz="1000" dirty="0" smtClean="0"/>
              <a:t>Image from NASA</a:t>
            </a:r>
            <a:endParaRPr lang="en-US" sz="1000" dirty="0"/>
          </a:p>
        </p:txBody>
      </p:sp>
      <p:sp>
        <p:nvSpPr>
          <p:cNvPr id="5" name="TextBox 4"/>
          <p:cNvSpPr txBox="1"/>
          <p:nvPr/>
        </p:nvSpPr>
        <p:spPr>
          <a:xfrm>
            <a:off x="152400" y="1066800"/>
            <a:ext cx="8839200" cy="2462213"/>
          </a:xfrm>
          <a:prstGeom prst="rect">
            <a:avLst/>
          </a:prstGeom>
          <a:noFill/>
        </p:spPr>
        <p:txBody>
          <a:bodyPr wrap="square" rtlCol="0">
            <a:spAutoFit/>
          </a:bodyPr>
          <a:lstStyle/>
          <a:p>
            <a:pPr marL="342900" indent="-342900">
              <a:buFont typeface="Arial" pitchFamily="34" charset="0"/>
              <a:buChar char="•"/>
            </a:pPr>
            <a:r>
              <a:rPr lang="en-US" sz="2200" dirty="0" smtClean="0"/>
              <a:t>Like sound, the gravitational force, and the electrostatic force, light (and other electromagnetic waves) follow an inverse square law for intensity.</a:t>
            </a:r>
          </a:p>
          <a:p>
            <a:pPr marL="342900" indent="-342900">
              <a:buFont typeface="Arial" pitchFamily="34" charset="0"/>
              <a:buChar char="•"/>
            </a:pPr>
            <a:r>
              <a:rPr lang="en-US" sz="2200" dirty="0" smtClean="0"/>
              <a:t>As the distance from a source of light increases, the intensity detected decreases with the square of the distance.</a:t>
            </a:r>
          </a:p>
          <a:p>
            <a:pPr marL="342900" indent="-342900">
              <a:buFont typeface="Arial" pitchFamily="34" charset="0"/>
              <a:buChar char="•"/>
            </a:pPr>
            <a:r>
              <a:rPr lang="en-US" sz="2200" dirty="0" smtClean="0"/>
              <a:t>This should make some sense, since the light from the source is being spread over larger areas (proportional to distance</a:t>
            </a:r>
            <a:r>
              <a:rPr lang="en-US" sz="2200" baseline="30000" dirty="0" smtClean="0"/>
              <a:t>2</a:t>
            </a:r>
            <a:r>
              <a:rPr lang="en-US" sz="2200" dirty="0" smtClean="0"/>
              <a:t>)  as the distance increases.</a:t>
            </a:r>
            <a:endParaRPr lang="en-US" sz="2200" dirty="0"/>
          </a:p>
        </p:txBody>
      </p:sp>
    </p:spTree>
    <p:extLst>
      <p:ext uri="{BB962C8B-B14F-4D97-AF65-F5344CB8AC3E}">
        <p14:creationId xmlns:p14="http://schemas.microsoft.com/office/powerpoint/2010/main" val="21135728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
            <a:ext cx="8229600" cy="944562"/>
          </a:xfrm>
        </p:spPr>
        <p:txBody>
          <a:bodyPr/>
          <a:lstStyle/>
          <a:p>
            <a:r>
              <a:rPr lang="en-US" dirty="0" smtClean="0"/>
              <a:t>Applications</a:t>
            </a:r>
            <a:r>
              <a:rPr lang="en-US" baseline="0" dirty="0" smtClean="0"/>
              <a:t> of Parabolic Optics</a:t>
            </a:r>
            <a:endParaRPr lang="en-US" dirty="0"/>
          </a:p>
        </p:txBody>
      </p:sp>
      <p:pic>
        <p:nvPicPr>
          <p:cNvPr id="3" name="Picture 2" descr="Headlight_reflector_optics_schematic.png"/>
          <p:cNvPicPr>
            <a:picLocks noChangeAspect="1"/>
          </p:cNvPicPr>
          <p:nvPr/>
        </p:nvPicPr>
        <p:blipFill>
          <a:blip r:embed="rId2" cstate="print"/>
          <a:stretch>
            <a:fillRect/>
          </a:stretch>
        </p:blipFill>
        <p:spPr>
          <a:xfrm>
            <a:off x="228600" y="3917837"/>
            <a:ext cx="3352800" cy="2606074"/>
          </a:xfrm>
          <a:prstGeom prst="rect">
            <a:avLst/>
          </a:prstGeom>
        </p:spPr>
      </p:pic>
      <p:sp>
        <p:nvSpPr>
          <p:cNvPr id="4" name="TextBox 3"/>
          <p:cNvSpPr txBox="1"/>
          <p:nvPr/>
        </p:nvSpPr>
        <p:spPr>
          <a:xfrm>
            <a:off x="228600" y="6523911"/>
            <a:ext cx="3200400" cy="246221"/>
          </a:xfrm>
          <a:prstGeom prst="rect">
            <a:avLst/>
          </a:prstGeom>
          <a:noFill/>
        </p:spPr>
        <p:txBody>
          <a:bodyPr wrap="square" rtlCol="0">
            <a:spAutoFit/>
          </a:bodyPr>
          <a:lstStyle/>
          <a:p>
            <a:r>
              <a:rPr lang="en-US" sz="1000" dirty="0" smtClean="0"/>
              <a:t>From Wikipedia, Creative Commons, User </a:t>
            </a:r>
            <a:r>
              <a:rPr lang="en-US" sz="1000" dirty="0" err="1" smtClean="0"/>
              <a:t>Duk</a:t>
            </a:r>
            <a:endParaRPr lang="en-US" sz="1000" dirty="0"/>
          </a:p>
        </p:txBody>
      </p:sp>
      <p:pic>
        <p:nvPicPr>
          <p:cNvPr id="35842" name="Picture 2"/>
          <p:cNvPicPr>
            <a:picLocks noChangeAspect="1" noChangeArrowheads="1"/>
          </p:cNvPicPr>
          <p:nvPr/>
        </p:nvPicPr>
        <p:blipFill>
          <a:blip r:embed="rId3" cstate="print"/>
          <a:srcRect/>
          <a:stretch>
            <a:fillRect/>
          </a:stretch>
        </p:blipFill>
        <p:spPr bwMode="auto">
          <a:xfrm>
            <a:off x="266700" y="1041191"/>
            <a:ext cx="3314700" cy="2486025"/>
          </a:xfrm>
          <a:prstGeom prst="rect">
            <a:avLst/>
          </a:prstGeom>
          <a:noFill/>
          <a:ln w="9525">
            <a:noFill/>
            <a:miter lim="800000"/>
            <a:headEnd/>
            <a:tailEnd/>
          </a:ln>
        </p:spPr>
      </p:pic>
      <p:pic>
        <p:nvPicPr>
          <p:cNvPr id="35843" name="Picture 3"/>
          <p:cNvPicPr>
            <a:picLocks noChangeAspect="1" noChangeArrowheads="1"/>
          </p:cNvPicPr>
          <p:nvPr/>
        </p:nvPicPr>
        <p:blipFill>
          <a:blip r:embed="rId4" cstate="print"/>
          <a:srcRect/>
          <a:stretch>
            <a:fillRect/>
          </a:stretch>
        </p:blipFill>
        <p:spPr bwMode="auto">
          <a:xfrm>
            <a:off x="4533900" y="1028700"/>
            <a:ext cx="3581400" cy="2686050"/>
          </a:xfrm>
          <a:prstGeom prst="rect">
            <a:avLst/>
          </a:prstGeom>
          <a:noFill/>
          <a:ln w="9525">
            <a:noFill/>
            <a:miter lim="800000"/>
            <a:headEnd/>
            <a:tailEnd/>
          </a:ln>
        </p:spPr>
      </p:pic>
      <p:sp>
        <p:nvSpPr>
          <p:cNvPr id="7" name="Rectangle 6"/>
          <p:cNvSpPr/>
          <p:nvPr/>
        </p:nvSpPr>
        <p:spPr>
          <a:xfrm>
            <a:off x="6198355" y="3657600"/>
            <a:ext cx="2869445" cy="1169551"/>
          </a:xfrm>
          <a:prstGeom prst="rect">
            <a:avLst/>
          </a:prstGeom>
        </p:spPr>
        <p:txBody>
          <a:bodyPr wrap="square">
            <a:spAutoFit/>
          </a:bodyPr>
          <a:lstStyle/>
          <a:p>
            <a:r>
              <a:rPr lang="en-US" sz="1400" dirty="0" smtClean="0"/>
              <a:t>The world's larges </a:t>
            </a:r>
            <a:r>
              <a:rPr lang="en-US" sz="1400" dirty="0" smtClean="0">
                <a:hlinkClick r:id="rId5" tooltip="w:Solar energy"/>
              </a:rPr>
              <a:t>solar energy dish</a:t>
            </a:r>
            <a:r>
              <a:rPr lang="en-US" sz="1400" dirty="0" smtClean="0"/>
              <a:t> at the </a:t>
            </a:r>
            <a:r>
              <a:rPr lang="en-US" sz="1400" dirty="0" smtClean="0">
                <a:hlinkClick r:id="rId6" tooltip="w:Ben-Gurion National Solar Energy Center"/>
              </a:rPr>
              <a:t>Ben-Gurion National Solar Energy Center</a:t>
            </a:r>
            <a:r>
              <a:rPr lang="en-US" sz="1400" dirty="0" smtClean="0"/>
              <a:t> in </a:t>
            </a:r>
            <a:r>
              <a:rPr lang="en-US" sz="1400" dirty="0" err="1" smtClean="0">
                <a:hlinkClick r:id="rId7" tooltip="w:Sde Boker"/>
              </a:rPr>
              <a:t>Sde</a:t>
            </a:r>
            <a:r>
              <a:rPr lang="en-US" sz="1400" dirty="0" smtClean="0">
                <a:hlinkClick r:id="rId7" tooltip="w:Sde Boker"/>
              </a:rPr>
              <a:t> </a:t>
            </a:r>
            <a:r>
              <a:rPr lang="en-US" sz="1400" dirty="0" err="1" smtClean="0">
                <a:hlinkClick r:id="rId7" tooltip="w:Sde Boker"/>
              </a:rPr>
              <a:t>Boker</a:t>
            </a:r>
            <a:r>
              <a:rPr lang="en-US" sz="1400" dirty="0" smtClean="0"/>
              <a:t>, </a:t>
            </a:r>
            <a:r>
              <a:rPr lang="en-US" sz="1400" dirty="0" smtClean="0">
                <a:hlinkClick r:id="rId8" tooltip="w:Israel"/>
              </a:rPr>
              <a:t>Israel</a:t>
            </a:r>
            <a:r>
              <a:rPr lang="en-US" sz="1400" dirty="0" smtClean="0"/>
              <a:t>.  From Wikipedia, Creative Commons, user David </a:t>
            </a:r>
            <a:r>
              <a:rPr lang="en-US" sz="1400" dirty="0" err="1" smtClean="0"/>
              <a:t>Shankbone</a:t>
            </a:r>
            <a:r>
              <a:rPr lang="en-US" sz="1400" dirty="0" smtClean="0"/>
              <a:t>.</a:t>
            </a:r>
            <a:endParaRPr lang="en-US" sz="1400" dirty="0"/>
          </a:p>
        </p:txBody>
      </p:sp>
      <p:sp>
        <p:nvSpPr>
          <p:cNvPr id="9" name="TextBox 8"/>
          <p:cNvSpPr txBox="1"/>
          <p:nvPr/>
        </p:nvSpPr>
        <p:spPr>
          <a:xfrm>
            <a:off x="6198355" y="6246912"/>
            <a:ext cx="2667000" cy="523220"/>
          </a:xfrm>
          <a:prstGeom prst="rect">
            <a:avLst/>
          </a:prstGeom>
          <a:noFill/>
        </p:spPr>
        <p:txBody>
          <a:bodyPr wrap="square" rtlCol="0">
            <a:spAutoFit/>
          </a:bodyPr>
          <a:lstStyle/>
          <a:p>
            <a:r>
              <a:rPr lang="en-US" sz="1400" dirty="0" smtClean="0"/>
              <a:t>Parabolic Hot Dog Cooker, from nycg46, found on Flickr</a:t>
            </a:r>
          </a:p>
        </p:txBody>
      </p:sp>
      <p:sp>
        <p:nvSpPr>
          <p:cNvPr id="10" name="TextBox 9"/>
          <p:cNvSpPr txBox="1"/>
          <p:nvPr/>
        </p:nvSpPr>
        <p:spPr>
          <a:xfrm>
            <a:off x="266700" y="3527216"/>
            <a:ext cx="3200400" cy="246221"/>
          </a:xfrm>
          <a:prstGeom prst="rect">
            <a:avLst/>
          </a:prstGeom>
          <a:noFill/>
        </p:spPr>
        <p:txBody>
          <a:bodyPr wrap="square" rtlCol="0">
            <a:spAutoFit/>
          </a:bodyPr>
          <a:lstStyle/>
          <a:p>
            <a:r>
              <a:rPr lang="en-US" sz="1000" dirty="0" smtClean="0"/>
              <a:t>From Wikipedia, Creative Commons, User </a:t>
            </a:r>
            <a:r>
              <a:rPr lang="en-US" sz="1000" dirty="0" err="1"/>
              <a:t>Matěj</a:t>
            </a:r>
            <a:r>
              <a:rPr lang="en-US" sz="1000" dirty="0"/>
              <a:t> </a:t>
            </a:r>
            <a:r>
              <a:rPr lang="en-US" sz="1000" dirty="0" err="1"/>
              <a:t>Baťha</a:t>
            </a:r>
            <a:endParaRPr lang="en-US" sz="1000" dirty="0"/>
          </a:p>
        </p:txBody>
      </p:sp>
      <p:pic>
        <p:nvPicPr>
          <p:cNvPr id="39938"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16193" y="3805762"/>
            <a:ext cx="2178414" cy="2904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020762"/>
          </a:xfrm>
        </p:spPr>
        <p:txBody>
          <a:bodyPr/>
          <a:lstStyle/>
          <a:p>
            <a:r>
              <a:rPr lang="en-US" dirty="0" smtClean="0"/>
              <a:t>Offset Parabola</a:t>
            </a:r>
            <a:endParaRPr lang="en-US" dirty="0"/>
          </a:p>
        </p:txBody>
      </p:sp>
      <p:sp>
        <p:nvSpPr>
          <p:cNvPr id="3" name="Text Placeholder 2"/>
          <p:cNvSpPr>
            <a:spLocks noGrp="1"/>
          </p:cNvSpPr>
          <p:nvPr>
            <p:ph type="body" idx="4294967295"/>
          </p:nvPr>
        </p:nvSpPr>
        <p:spPr>
          <a:xfrm>
            <a:off x="152400" y="1600200"/>
            <a:ext cx="4267200" cy="5029200"/>
          </a:xfrm>
        </p:spPr>
        <p:txBody>
          <a:bodyPr>
            <a:normAutofit fontScale="85000" lnSpcReduction="20000"/>
          </a:bodyPr>
          <a:lstStyle/>
          <a:p>
            <a:r>
              <a:rPr lang="en-US" dirty="0" smtClean="0"/>
              <a:t>Design:  </a:t>
            </a:r>
          </a:p>
          <a:p>
            <a:pPr lvl="1"/>
            <a:r>
              <a:rPr lang="en-US" dirty="0" smtClean="0"/>
              <a:t>Uses only part of a parabola, allowing the focal point to be below the dish doing the receiving.</a:t>
            </a:r>
          </a:p>
          <a:p>
            <a:r>
              <a:rPr lang="en-US" dirty="0" smtClean="0"/>
              <a:t>Advantages</a:t>
            </a:r>
          </a:p>
          <a:p>
            <a:pPr lvl="1"/>
            <a:r>
              <a:rPr lang="en-US" dirty="0" smtClean="0"/>
              <a:t>The receiver (located at the focal point) does not need to block any of the signal</a:t>
            </a:r>
            <a:endParaRPr lang="en-US" dirty="0"/>
          </a:p>
          <a:p>
            <a:r>
              <a:rPr lang="en-US" dirty="0" smtClean="0"/>
              <a:t>Note that the dish appears to be pointing in a different direction than it actually is.</a:t>
            </a:r>
          </a:p>
        </p:txBody>
      </p:sp>
      <p:sp>
        <p:nvSpPr>
          <p:cNvPr id="6" name="Text Box 11"/>
          <p:cNvSpPr txBox="1">
            <a:spLocks noChangeArrowheads="1"/>
          </p:cNvSpPr>
          <p:nvPr/>
        </p:nvSpPr>
        <p:spPr bwMode="auto">
          <a:xfrm>
            <a:off x="4343400" y="5483349"/>
            <a:ext cx="47455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sz="1000" dirty="0"/>
              <a:t>Image </a:t>
            </a:r>
            <a:r>
              <a:rPr lang="en-US" sz="1000" dirty="0" smtClean="0"/>
              <a:t>of Green Bank Radio Telescope (Green Bank, WV) from </a:t>
            </a:r>
            <a:r>
              <a:rPr lang="en-US" sz="1000" dirty="0"/>
              <a:t>NRAO / AUI / </a:t>
            </a:r>
            <a:r>
              <a:rPr lang="en-US" sz="1000" dirty="0" smtClean="0"/>
              <a:t>NSF, from RET 2009</a:t>
            </a:r>
            <a:endParaRPr lang="en-US" sz="1000" dirty="0"/>
          </a:p>
        </p:txBody>
      </p:sp>
      <p:grpSp>
        <p:nvGrpSpPr>
          <p:cNvPr id="20" name="Group 19"/>
          <p:cNvGrpSpPr/>
          <p:nvPr/>
        </p:nvGrpSpPr>
        <p:grpSpPr>
          <a:xfrm>
            <a:off x="4343400" y="2057400"/>
            <a:ext cx="4745566" cy="3425949"/>
            <a:chOff x="4419600" y="1981200"/>
            <a:chExt cx="4114800" cy="2701925"/>
          </a:xfrm>
        </p:grpSpPr>
        <p:pic>
          <p:nvPicPr>
            <p:cNvPr id="7" name="Picture 9" descr="GBT2_RGB2002_l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419600" y="1981200"/>
              <a:ext cx="4105275" cy="2701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Line 14"/>
            <p:cNvSpPr>
              <a:spLocks noChangeShapeType="1"/>
            </p:cNvSpPr>
            <p:nvPr/>
          </p:nvSpPr>
          <p:spPr bwMode="auto">
            <a:xfrm flipH="1">
              <a:off x="4876800" y="2703513"/>
              <a:ext cx="3657600" cy="192087"/>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 name="Line 16"/>
            <p:cNvSpPr>
              <a:spLocks noChangeShapeType="1"/>
            </p:cNvSpPr>
            <p:nvPr/>
          </p:nvSpPr>
          <p:spPr bwMode="auto">
            <a:xfrm flipH="1">
              <a:off x="5029200" y="2863850"/>
              <a:ext cx="3505200" cy="18415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 name="Line 17"/>
            <p:cNvSpPr>
              <a:spLocks noChangeShapeType="1"/>
            </p:cNvSpPr>
            <p:nvPr/>
          </p:nvSpPr>
          <p:spPr bwMode="auto">
            <a:xfrm flipH="1">
              <a:off x="5181600" y="3022600"/>
              <a:ext cx="3352800" cy="1778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Line 18"/>
            <p:cNvSpPr>
              <a:spLocks noChangeShapeType="1"/>
            </p:cNvSpPr>
            <p:nvPr/>
          </p:nvSpPr>
          <p:spPr bwMode="auto">
            <a:xfrm flipH="1">
              <a:off x="5334000" y="3184525"/>
              <a:ext cx="3200400" cy="168275"/>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Line 19"/>
            <p:cNvSpPr>
              <a:spLocks noChangeShapeType="1"/>
            </p:cNvSpPr>
            <p:nvPr/>
          </p:nvSpPr>
          <p:spPr bwMode="auto">
            <a:xfrm flipH="1">
              <a:off x="5486400" y="3344863"/>
              <a:ext cx="3048000" cy="160337"/>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 name="Line 20"/>
            <p:cNvSpPr>
              <a:spLocks noChangeShapeType="1"/>
            </p:cNvSpPr>
            <p:nvPr/>
          </p:nvSpPr>
          <p:spPr bwMode="auto">
            <a:xfrm flipH="1">
              <a:off x="5638800" y="3505200"/>
              <a:ext cx="2895600" cy="1524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 name="Line 21"/>
            <p:cNvSpPr>
              <a:spLocks noChangeShapeType="1"/>
            </p:cNvSpPr>
            <p:nvPr/>
          </p:nvSpPr>
          <p:spPr bwMode="auto">
            <a:xfrm flipV="1">
              <a:off x="4876800" y="2209800"/>
              <a:ext cx="762000" cy="6858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 name="Line 22"/>
            <p:cNvSpPr>
              <a:spLocks noChangeShapeType="1"/>
            </p:cNvSpPr>
            <p:nvPr/>
          </p:nvSpPr>
          <p:spPr bwMode="auto">
            <a:xfrm flipV="1">
              <a:off x="5029200" y="2209800"/>
              <a:ext cx="609600" cy="8382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 name="Line 23"/>
            <p:cNvSpPr>
              <a:spLocks noChangeShapeType="1"/>
            </p:cNvSpPr>
            <p:nvPr/>
          </p:nvSpPr>
          <p:spPr bwMode="auto">
            <a:xfrm flipV="1">
              <a:off x="5181600" y="2209800"/>
              <a:ext cx="457200" cy="9906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 name="Line 24"/>
            <p:cNvSpPr>
              <a:spLocks noChangeShapeType="1"/>
            </p:cNvSpPr>
            <p:nvPr/>
          </p:nvSpPr>
          <p:spPr bwMode="auto">
            <a:xfrm flipV="1">
              <a:off x="5334000" y="2209800"/>
              <a:ext cx="304800" cy="11430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 name="Line 25"/>
            <p:cNvSpPr>
              <a:spLocks noChangeShapeType="1"/>
            </p:cNvSpPr>
            <p:nvPr/>
          </p:nvSpPr>
          <p:spPr bwMode="auto">
            <a:xfrm flipV="1">
              <a:off x="5486400" y="2209800"/>
              <a:ext cx="152400" cy="12954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 name="Line 26"/>
            <p:cNvSpPr>
              <a:spLocks noChangeShapeType="1"/>
            </p:cNvSpPr>
            <p:nvPr/>
          </p:nvSpPr>
          <p:spPr bwMode="auto">
            <a:xfrm flipV="1">
              <a:off x="5638800" y="2209800"/>
              <a:ext cx="0" cy="14478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MOSAIC’s Offset Parabola</a:t>
            </a:r>
            <a:endParaRPr lang="en-US" dirty="0"/>
          </a:p>
        </p:txBody>
      </p:sp>
      <p:pic>
        <p:nvPicPr>
          <p:cNvPr id="3" name="Picture 2" descr="100_1296.JPG"/>
          <p:cNvPicPr>
            <a:picLocks noChangeAspect="1"/>
          </p:cNvPicPr>
          <p:nvPr/>
        </p:nvPicPr>
        <p:blipFill>
          <a:blip r:embed="rId3" cstate="print"/>
          <a:stretch>
            <a:fillRect/>
          </a:stretch>
        </p:blipFill>
        <p:spPr>
          <a:xfrm>
            <a:off x="82445" y="1295400"/>
            <a:ext cx="4233333" cy="2819400"/>
          </a:xfrm>
          <a:prstGeom prst="rect">
            <a:avLst/>
          </a:prstGeom>
        </p:spPr>
      </p:pic>
      <p:pic>
        <p:nvPicPr>
          <p:cNvPr id="4" name="Picture 3" descr="100_1295.JPG"/>
          <p:cNvPicPr>
            <a:picLocks noChangeAspect="1"/>
          </p:cNvPicPr>
          <p:nvPr/>
        </p:nvPicPr>
        <p:blipFill>
          <a:blip r:embed="rId4" cstate="print"/>
          <a:stretch>
            <a:fillRect/>
          </a:stretch>
        </p:blipFill>
        <p:spPr>
          <a:xfrm>
            <a:off x="4382072" y="3657600"/>
            <a:ext cx="4457128" cy="2968447"/>
          </a:xfrm>
          <a:prstGeom prst="rect">
            <a:avLst/>
          </a:prstGeom>
        </p:spPr>
      </p:pic>
      <p:sp>
        <p:nvSpPr>
          <p:cNvPr id="5" name="TextBox 4"/>
          <p:cNvSpPr txBox="1"/>
          <p:nvPr/>
        </p:nvSpPr>
        <p:spPr>
          <a:xfrm>
            <a:off x="76200" y="6459379"/>
            <a:ext cx="3200400" cy="246221"/>
          </a:xfrm>
          <a:prstGeom prst="rect">
            <a:avLst/>
          </a:prstGeom>
          <a:noFill/>
        </p:spPr>
        <p:txBody>
          <a:bodyPr wrap="square" rtlCol="0">
            <a:spAutoFit/>
          </a:bodyPr>
          <a:lstStyle/>
          <a:p>
            <a:r>
              <a:rPr lang="en-US" sz="1000" dirty="0" smtClean="0"/>
              <a:t>Images by </a:t>
            </a:r>
            <a:r>
              <a:rPr lang="en-US" sz="1000" dirty="0" err="1" smtClean="0"/>
              <a:t>SKMay</a:t>
            </a:r>
            <a:endParaRPr lang="en-US" sz="1000" dirty="0"/>
          </a:p>
        </p:txBody>
      </p:sp>
      <p:sp>
        <p:nvSpPr>
          <p:cNvPr id="6" name="TextBox 5"/>
          <p:cNvSpPr txBox="1"/>
          <p:nvPr/>
        </p:nvSpPr>
        <p:spPr>
          <a:xfrm>
            <a:off x="4382072" y="1295400"/>
            <a:ext cx="4457128" cy="1938992"/>
          </a:xfrm>
          <a:prstGeom prst="rect">
            <a:avLst/>
          </a:prstGeom>
          <a:noFill/>
        </p:spPr>
        <p:txBody>
          <a:bodyPr wrap="square" rtlCol="0">
            <a:spAutoFit/>
          </a:bodyPr>
          <a:lstStyle/>
          <a:p>
            <a:r>
              <a:rPr lang="en-US" sz="2000" dirty="0" smtClean="0"/>
              <a:t>Like the Green Bank Radio Telescope, MOSAIC (and all small television satellite dishes) are offset parabolas.  While this dish appears to be pointed towards the ground, it is actually pointing 8˚ above the horizon.</a:t>
            </a:r>
            <a:endParaRPr lang="en-US" sz="20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dirty="0" smtClean="0"/>
              <a:t>Refraction</a:t>
            </a:r>
            <a:endParaRPr lang="en-US" dirty="0"/>
          </a:p>
        </p:txBody>
      </p:sp>
      <p:sp>
        <p:nvSpPr>
          <p:cNvPr id="3" name="Text Placeholder 2"/>
          <p:cNvSpPr>
            <a:spLocks noGrp="1"/>
          </p:cNvSpPr>
          <p:nvPr>
            <p:ph type="body" idx="4294967295"/>
          </p:nvPr>
        </p:nvSpPr>
        <p:spPr>
          <a:xfrm>
            <a:off x="228600" y="1295400"/>
            <a:ext cx="8763000" cy="4724400"/>
          </a:xfrm>
        </p:spPr>
        <p:txBody>
          <a:bodyPr>
            <a:normAutofit/>
          </a:bodyPr>
          <a:lstStyle/>
          <a:p>
            <a:r>
              <a:rPr lang="en-US" sz="2800" dirty="0" smtClean="0"/>
              <a:t>Refraction</a:t>
            </a:r>
            <a:r>
              <a:rPr lang="en-US" sz="2800" baseline="0" dirty="0" smtClean="0"/>
              <a:t> Basics</a:t>
            </a:r>
          </a:p>
          <a:p>
            <a:pPr lvl="1"/>
            <a:r>
              <a:rPr lang="en-US" sz="2400" dirty="0" smtClean="0"/>
              <a:t>Recall that the speed of a wave depends on the properties of the medium it is traveling through.</a:t>
            </a:r>
          </a:p>
          <a:p>
            <a:pPr lvl="1"/>
            <a:r>
              <a:rPr lang="en-US" sz="2400" dirty="0" smtClean="0"/>
              <a:t>For light, the speed of the wave depends on the optical density of the medium. </a:t>
            </a:r>
          </a:p>
          <a:p>
            <a:pPr lvl="1"/>
            <a:r>
              <a:rPr lang="en-US" sz="2400" dirty="0" smtClean="0"/>
              <a:t>Light only travels at </a:t>
            </a:r>
            <a:r>
              <a:rPr lang="en-US" sz="2400" i="1" dirty="0" smtClean="0"/>
              <a:t>c </a:t>
            </a:r>
            <a:r>
              <a:rPr lang="en-US" sz="2400" dirty="0" smtClean="0"/>
              <a:t>(3.0 x 10</a:t>
            </a:r>
            <a:r>
              <a:rPr lang="en-US" sz="2400" baseline="30000" dirty="0" smtClean="0"/>
              <a:t>8</a:t>
            </a:r>
            <a:r>
              <a:rPr lang="en-US" sz="2400" dirty="0" smtClean="0"/>
              <a:t> m/s), the speed of light in a vacuum, when it is in a vacuum.  (Go figure!)</a:t>
            </a:r>
          </a:p>
          <a:p>
            <a:r>
              <a:rPr lang="en-US" sz="2800" baseline="0" dirty="0" smtClean="0"/>
              <a:t>Index of Refraction</a:t>
            </a:r>
          </a:p>
          <a:p>
            <a:pPr lvl="1"/>
            <a:r>
              <a:rPr lang="en-US" sz="2400" dirty="0" smtClean="0"/>
              <a:t>We can quantify the effect of different media on the speed of light with the index of refraction (n).</a:t>
            </a:r>
          </a:p>
          <a:p>
            <a:pPr lvl="1"/>
            <a:r>
              <a:rPr lang="en-US" sz="2400" dirty="0" smtClean="0"/>
              <a:t>Greater n, slower speeds.  </a:t>
            </a:r>
          </a:p>
        </p:txBody>
      </p:sp>
      <p:graphicFrame>
        <p:nvGraphicFramePr>
          <p:cNvPr id="4" name="Object 3"/>
          <p:cNvGraphicFramePr>
            <a:graphicFrameLocks noChangeAspect="1"/>
          </p:cNvGraphicFramePr>
          <p:nvPr/>
        </p:nvGraphicFramePr>
        <p:xfrm>
          <a:off x="4343400" y="5562600"/>
          <a:ext cx="1069259" cy="1143000"/>
        </p:xfrm>
        <a:graphic>
          <a:graphicData uri="http://schemas.openxmlformats.org/presentationml/2006/ole">
            <mc:AlternateContent xmlns:mc="http://schemas.openxmlformats.org/markup-compatibility/2006">
              <mc:Choice xmlns:v="urn:schemas-microsoft-com:vml" Requires="v">
                <p:oleObj spid="_x0000_s6185" name="Equation" r:id="rId4" imgW="368280" imgH="393480" progId="Equation.3">
                  <p:embed/>
                </p:oleObj>
              </mc:Choice>
              <mc:Fallback>
                <p:oleObj name="Equation" r:id="rId4" imgW="368280" imgH="393480"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3400" y="5562600"/>
                        <a:ext cx="1069259" cy="1143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Some Indices</a:t>
            </a:r>
            <a:r>
              <a:rPr lang="en-US" baseline="0" dirty="0" smtClean="0"/>
              <a:t> of Refraction</a:t>
            </a:r>
            <a:endParaRPr lang="en-US" dirty="0"/>
          </a:p>
        </p:txBody>
      </p:sp>
      <p:sp>
        <p:nvSpPr>
          <p:cNvPr id="5" name="TextBox 4"/>
          <p:cNvSpPr txBox="1"/>
          <p:nvPr/>
        </p:nvSpPr>
        <p:spPr>
          <a:xfrm>
            <a:off x="3644153" y="1447800"/>
            <a:ext cx="5486400" cy="523220"/>
          </a:xfrm>
          <a:prstGeom prst="rect">
            <a:avLst/>
          </a:prstGeom>
          <a:noFill/>
        </p:spPr>
        <p:txBody>
          <a:bodyPr wrap="square" rtlCol="0">
            <a:spAutoFit/>
          </a:bodyPr>
          <a:lstStyle/>
          <a:p>
            <a:r>
              <a:rPr lang="en-US" sz="2800" dirty="0" smtClean="0"/>
              <a:t>What is the speed of light in water?</a:t>
            </a:r>
          </a:p>
        </p:txBody>
      </p:sp>
      <p:graphicFrame>
        <p:nvGraphicFramePr>
          <p:cNvPr id="37891" name="Object 3"/>
          <p:cNvGraphicFramePr>
            <a:graphicFrameLocks noChangeAspect="1"/>
          </p:cNvGraphicFramePr>
          <p:nvPr/>
        </p:nvGraphicFramePr>
        <p:xfrm>
          <a:off x="3962400" y="2182044"/>
          <a:ext cx="2514600" cy="1740668"/>
        </p:xfrm>
        <a:graphic>
          <a:graphicData uri="http://schemas.openxmlformats.org/presentationml/2006/ole">
            <mc:AlternateContent xmlns:mc="http://schemas.openxmlformats.org/markup-compatibility/2006">
              <mc:Choice xmlns:v="urn:schemas-microsoft-com:vml" Requires="v">
                <p:oleObj spid="_x0000_s37971" name="Equation" r:id="rId3" imgW="1282680" imgH="888840" progId="Equation.3">
                  <p:embed/>
                </p:oleObj>
              </mc:Choice>
              <mc:Fallback>
                <p:oleObj name="Equation" r:id="rId3" imgW="1282680" imgH="888840" progId="Equation.3">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2182044"/>
                        <a:ext cx="2514600" cy="1740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nvGraphicFramePr>
        <p:xfrm>
          <a:off x="3962400" y="4038600"/>
          <a:ext cx="4249153" cy="990600"/>
        </p:xfrm>
        <a:graphic>
          <a:graphicData uri="http://schemas.openxmlformats.org/presentationml/2006/ole">
            <mc:AlternateContent xmlns:mc="http://schemas.openxmlformats.org/markup-compatibility/2006">
              <mc:Choice xmlns:v="urn:schemas-microsoft-com:vml" Requires="v">
                <p:oleObj spid="_x0000_s37972" name="Equation" r:id="rId5" imgW="2070000" imgH="482400" progId="Equation.3">
                  <p:embed/>
                </p:oleObj>
              </mc:Choice>
              <mc:Fallback>
                <p:oleObj name="Equation" r:id="rId5" imgW="2070000" imgH="482400" progId="Equation.3">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62400" y="4038600"/>
                        <a:ext cx="4249153" cy="99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TextBox 7"/>
          <p:cNvSpPr txBox="1"/>
          <p:nvPr/>
        </p:nvSpPr>
        <p:spPr>
          <a:xfrm>
            <a:off x="3644153" y="5334000"/>
            <a:ext cx="4038600" cy="523220"/>
          </a:xfrm>
          <a:prstGeom prst="rect">
            <a:avLst/>
          </a:prstGeom>
          <a:noFill/>
        </p:spPr>
        <p:txBody>
          <a:bodyPr wrap="square" rtlCol="0">
            <a:spAutoFit/>
          </a:bodyPr>
          <a:lstStyle/>
          <a:p>
            <a:r>
              <a:rPr lang="en-US" sz="2800" dirty="0" smtClean="0"/>
              <a:t>Still pretty fast!</a:t>
            </a:r>
            <a:endParaRPr lang="en-US" sz="2800" dirty="0"/>
          </a:p>
        </p:txBody>
      </p:sp>
      <p:graphicFrame>
        <p:nvGraphicFramePr>
          <p:cNvPr id="3" name="Table 2"/>
          <p:cNvGraphicFramePr>
            <a:graphicFrameLocks noGrp="1"/>
          </p:cNvGraphicFramePr>
          <p:nvPr>
            <p:extLst>
              <p:ext uri="{D42A27DB-BD31-4B8C-83A1-F6EECF244321}">
                <p14:modId xmlns:p14="http://schemas.microsoft.com/office/powerpoint/2010/main" val="3667498586"/>
              </p:ext>
            </p:extLst>
          </p:nvPr>
        </p:nvGraphicFramePr>
        <p:xfrm>
          <a:off x="219635" y="1830640"/>
          <a:ext cx="3200400" cy="4424679"/>
        </p:xfrm>
        <a:graphic>
          <a:graphicData uri="http://schemas.openxmlformats.org/drawingml/2006/table">
            <a:tbl>
              <a:tblPr firstRow="1" bandRow="1">
                <a:tableStyleId>{5C22544A-7EE6-4342-B048-85BDC9FD1C3A}</a:tableStyleId>
              </a:tblPr>
              <a:tblGrid>
                <a:gridCol w="1761565"/>
                <a:gridCol w="1438835"/>
              </a:tblGrid>
              <a:tr h="513080">
                <a:tc>
                  <a:txBody>
                    <a:bodyPr/>
                    <a:lstStyle/>
                    <a:p>
                      <a:r>
                        <a:rPr lang="en-US" dirty="0" smtClean="0"/>
                        <a:t>Material</a:t>
                      </a:r>
                      <a:endParaRPr lang="en-US" dirty="0"/>
                    </a:p>
                  </a:txBody>
                  <a:tcPr/>
                </a:tc>
                <a:tc>
                  <a:txBody>
                    <a:bodyPr/>
                    <a:lstStyle/>
                    <a:p>
                      <a:r>
                        <a:rPr lang="en-US" dirty="0" smtClean="0"/>
                        <a:t>Index of Refraction</a:t>
                      </a:r>
                      <a:endParaRPr lang="en-US" dirty="0"/>
                    </a:p>
                  </a:txBody>
                  <a:tcPr/>
                </a:tc>
              </a:tr>
              <a:tr h="420511">
                <a:tc>
                  <a:txBody>
                    <a:bodyPr/>
                    <a:lstStyle/>
                    <a:p>
                      <a:r>
                        <a:rPr lang="en-US" dirty="0" smtClean="0"/>
                        <a:t>Vacuum</a:t>
                      </a:r>
                      <a:endParaRPr lang="en-US" dirty="0"/>
                    </a:p>
                  </a:txBody>
                  <a:tcPr/>
                </a:tc>
                <a:tc>
                  <a:txBody>
                    <a:bodyPr/>
                    <a:lstStyle/>
                    <a:p>
                      <a:r>
                        <a:rPr lang="en-US" dirty="0" smtClean="0"/>
                        <a:t>1 (exactly)</a:t>
                      </a:r>
                      <a:endParaRPr lang="en-US" dirty="0"/>
                    </a:p>
                  </a:txBody>
                  <a:tcPr/>
                </a:tc>
              </a:tr>
              <a:tr h="420511">
                <a:tc>
                  <a:txBody>
                    <a:bodyPr/>
                    <a:lstStyle/>
                    <a:p>
                      <a:r>
                        <a:rPr lang="en-US" dirty="0" smtClean="0"/>
                        <a:t>Air</a:t>
                      </a:r>
                      <a:endParaRPr lang="en-US" dirty="0"/>
                    </a:p>
                  </a:txBody>
                  <a:tcPr/>
                </a:tc>
                <a:tc>
                  <a:txBody>
                    <a:bodyPr/>
                    <a:lstStyle/>
                    <a:p>
                      <a:r>
                        <a:rPr lang="en-US" dirty="0" smtClean="0"/>
                        <a:t>1.000277</a:t>
                      </a:r>
                      <a:endParaRPr lang="en-US" dirty="0"/>
                    </a:p>
                  </a:txBody>
                  <a:tcPr/>
                </a:tc>
              </a:tr>
              <a:tr h="420511">
                <a:tc>
                  <a:txBody>
                    <a:bodyPr/>
                    <a:lstStyle/>
                    <a:p>
                      <a:r>
                        <a:rPr lang="en-US" dirty="0" smtClean="0"/>
                        <a:t>Water</a:t>
                      </a:r>
                      <a:endParaRPr lang="en-US" dirty="0"/>
                    </a:p>
                  </a:txBody>
                  <a:tcPr/>
                </a:tc>
                <a:tc>
                  <a:txBody>
                    <a:bodyPr/>
                    <a:lstStyle/>
                    <a:p>
                      <a:r>
                        <a:rPr lang="en-US" dirty="0" smtClean="0"/>
                        <a:t>1.333</a:t>
                      </a:r>
                      <a:endParaRPr lang="en-US" dirty="0"/>
                    </a:p>
                  </a:txBody>
                  <a:tcPr/>
                </a:tc>
              </a:tr>
              <a:tr h="420511">
                <a:tc>
                  <a:txBody>
                    <a:bodyPr/>
                    <a:lstStyle/>
                    <a:p>
                      <a:r>
                        <a:rPr lang="en-US" dirty="0" smtClean="0"/>
                        <a:t>Crown</a:t>
                      </a:r>
                      <a:r>
                        <a:rPr lang="en-US" baseline="0" dirty="0" smtClean="0"/>
                        <a:t> Glass</a:t>
                      </a:r>
                      <a:endParaRPr lang="en-US" dirty="0"/>
                    </a:p>
                  </a:txBody>
                  <a:tcPr/>
                </a:tc>
                <a:tc>
                  <a:txBody>
                    <a:bodyPr/>
                    <a:lstStyle/>
                    <a:p>
                      <a:r>
                        <a:rPr lang="en-US" dirty="0" smtClean="0"/>
                        <a:t>1.52</a:t>
                      </a:r>
                      <a:endParaRPr lang="en-US" dirty="0"/>
                    </a:p>
                  </a:txBody>
                  <a:tcPr/>
                </a:tc>
              </a:tr>
              <a:tr h="420511">
                <a:tc>
                  <a:txBody>
                    <a:bodyPr/>
                    <a:lstStyle/>
                    <a:p>
                      <a:r>
                        <a:rPr lang="en-US" dirty="0" smtClean="0"/>
                        <a:t>Flint Glass</a:t>
                      </a:r>
                      <a:endParaRPr lang="en-US" dirty="0"/>
                    </a:p>
                  </a:txBody>
                  <a:tcPr/>
                </a:tc>
                <a:tc>
                  <a:txBody>
                    <a:bodyPr/>
                    <a:lstStyle/>
                    <a:p>
                      <a:r>
                        <a:rPr lang="en-US" dirty="0" smtClean="0"/>
                        <a:t>1.66</a:t>
                      </a:r>
                      <a:endParaRPr lang="en-US" dirty="0"/>
                    </a:p>
                  </a:txBody>
                  <a:tcPr/>
                </a:tc>
              </a:tr>
              <a:tr h="420511">
                <a:tc>
                  <a:txBody>
                    <a:bodyPr/>
                    <a:lstStyle/>
                    <a:p>
                      <a:r>
                        <a:rPr lang="en-US" dirty="0" smtClean="0"/>
                        <a:t>Ice</a:t>
                      </a:r>
                      <a:endParaRPr lang="en-US" dirty="0"/>
                    </a:p>
                  </a:txBody>
                  <a:tcPr/>
                </a:tc>
                <a:tc>
                  <a:txBody>
                    <a:bodyPr/>
                    <a:lstStyle/>
                    <a:p>
                      <a:r>
                        <a:rPr lang="en-US" dirty="0" smtClean="0"/>
                        <a:t>1.309</a:t>
                      </a:r>
                    </a:p>
                  </a:txBody>
                  <a:tcPr/>
                </a:tc>
              </a:tr>
              <a:tr h="420511">
                <a:tc>
                  <a:txBody>
                    <a:bodyPr/>
                    <a:lstStyle/>
                    <a:p>
                      <a:r>
                        <a:rPr lang="en-US" dirty="0" smtClean="0"/>
                        <a:t>Diamond</a:t>
                      </a:r>
                      <a:endParaRPr lang="en-US" dirty="0"/>
                    </a:p>
                  </a:txBody>
                  <a:tcPr/>
                </a:tc>
                <a:tc>
                  <a:txBody>
                    <a:bodyPr/>
                    <a:lstStyle/>
                    <a:p>
                      <a:r>
                        <a:rPr lang="en-US" dirty="0" smtClean="0"/>
                        <a:t>2.417</a:t>
                      </a:r>
                      <a:endParaRPr lang="en-US" dirty="0"/>
                    </a:p>
                  </a:txBody>
                  <a:tcPr/>
                </a:tc>
              </a:tr>
              <a:tr h="420511">
                <a:tc>
                  <a:txBody>
                    <a:bodyPr/>
                    <a:lstStyle/>
                    <a:p>
                      <a:r>
                        <a:rPr lang="en-US" dirty="0" smtClean="0"/>
                        <a:t>Cubic Zirconia</a:t>
                      </a:r>
                      <a:endParaRPr lang="en-US" dirty="0"/>
                    </a:p>
                  </a:txBody>
                  <a:tcPr/>
                </a:tc>
                <a:tc>
                  <a:txBody>
                    <a:bodyPr/>
                    <a:lstStyle/>
                    <a:p>
                      <a:r>
                        <a:rPr lang="en-US" dirty="0" smtClean="0"/>
                        <a:t>2.20</a:t>
                      </a:r>
                      <a:endParaRPr lang="en-US" dirty="0"/>
                    </a:p>
                  </a:txBody>
                  <a:tcPr/>
                </a:tc>
              </a:tr>
              <a:tr h="420511">
                <a:tc>
                  <a:txBody>
                    <a:bodyPr/>
                    <a:lstStyle/>
                    <a:p>
                      <a:r>
                        <a:rPr lang="en-US" dirty="0" smtClean="0"/>
                        <a:t>Human Cornea</a:t>
                      </a:r>
                      <a:endParaRPr lang="en-US" dirty="0"/>
                    </a:p>
                  </a:txBody>
                  <a:tcPr/>
                </a:tc>
                <a:tc>
                  <a:txBody>
                    <a:bodyPr/>
                    <a:lstStyle/>
                    <a:p>
                      <a:r>
                        <a:rPr lang="en-US" dirty="0" smtClean="0"/>
                        <a:t>1.373</a:t>
                      </a:r>
                      <a:endParaRPr lang="en-US" dirty="0"/>
                    </a:p>
                  </a:txBody>
                  <a:tcP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534400" cy="1265238"/>
          </a:xfrm>
        </p:spPr>
        <p:txBody>
          <a:bodyPr>
            <a:noAutofit/>
          </a:bodyPr>
          <a:lstStyle/>
          <a:p>
            <a:r>
              <a:rPr lang="en-US" dirty="0" smtClean="0"/>
              <a:t>Refraction</a:t>
            </a:r>
            <a:r>
              <a:rPr lang="en-US" baseline="0" dirty="0" smtClean="0"/>
              <a:t> and </a:t>
            </a:r>
            <a:br>
              <a:rPr lang="en-US" baseline="0" dirty="0" smtClean="0"/>
            </a:br>
            <a:r>
              <a:rPr lang="en-US" baseline="0" dirty="0" smtClean="0"/>
              <a:t>Fermat’s Principle of Least Time</a:t>
            </a:r>
            <a:endParaRPr lang="en-US" dirty="0"/>
          </a:p>
        </p:txBody>
      </p:sp>
      <p:sp>
        <p:nvSpPr>
          <p:cNvPr id="3" name="Text Placeholder 2"/>
          <p:cNvSpPr>
            <a:spLocks noGrp="1"/>
          </p:cNvSpPr>
          <p:nvPr>
            <p:ph type="body" idx="4294967295"/>
          </p:nvPr>
        </p:nvSpPr>
        <p:spPr>
          <a:xfrm>
            <a:off x="228600" y="1600200"/>
            <a:ext cx="8610600" cy="4525963"/>
          </a:xfrm>
        </p:spPr>
        <p:txBody>
          <a:bodyPr/>
          <a:lstStyle/>
          <a:p>
            <a:r>
              <a:rPr lang="en-US" dirty="0" smtClean="0"/>
              <a:t>Refraction is the bending</a:t>
            </a:r>
            <a:r>
              <a:rPr lang="en-US" baseline="0" dirty="0" smtClean="0"/>
              <a:t> of a wave due to a change in the speed of the wave in different media.</a:t>
            </a:r>
          </a:p>
          <a:p>
            <a:r>
              <a:rPr lang="en-US" baseline="0" dirty="0" smtClean="0"/>
              <a:t>This can be thought of a consequence of Fermat’s Principle.</a:t>
            </a:r>
          </a:p>
          <a:p>
            <a:pPr lvl="1"/>
            <a:r>
              <a:rPr lang="en-US" dirty="0" smtClean="0"/>
              <a:t>Light travels more slowly in optically dense media, so it spends less time in them.</a:t>
            </a:r>
          </a:p>
          <a:p>
            <a:pPr lvl="1"/>
            <a:r>
              <a:rPr lang="en-US" dirty="0" smtClean="0"/>
              <a:t>Light travels more quickly in media that are less optically dense, thus spending more time.</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52400" y="1828800"/>
            <a:ext cx="3581400" cy="19812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dirty="0" smtClean="0"/>
              <a:t>Example: Fermat’s Principle for Lifeguards</a:t>
            </a:r>
            <a:endParaRPr lang="en-US" dirty="0"/>
          </a:p>
        </p:txBody>
      </p:sp>
      <p:sp>
        <p:nvSpPr>
          <p:cNvPr id="5" name="Rectangle 4"/>
          <p:cNvSpPr/>
          <p:nvPr/>
        </p:nvSpPr>
        <p:spPr>
          <a:xfrm>
            <a:off x="152400" y="3810000"/>
            <a:ext cx="3581400" cy="18288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457200" y="2362200"/>
            <a:ext cx="228600" cy="457200"/>
          </a:xfrm>
          <a:prstGeom prst="ellipse">
            <a:avLst/>
          </a:prstGeom>
          <a:solidFill>
            <a:schemeClr val="bg2">
              <a:lumMod val="2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667000" y="4191000"/>
            <a:ext cx="152400" cy="228600"/>
          </a:xfrm>
          <a:prstGeom prst="rect">
            <a:avLst/>
          </a:prstGeom>
          <a:solidFill>
            <a:schemeClr val="bg2">
              <a:lumMod val="7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3276600" y="1828800"/>
            <a:ext cx="685800" cy="307777"/>
          </a:xfrm>
          <a:prstGeom prst="rect">
            <a:avLst/>
          </a:prstGeom>
          <a:noFill/>
        </p:spPr>
        <p:txBody>
          <a:bodyPr wrap="square" rtlCol="0">
            <a:spAutoFit/>
          </a:bodyPr>
          <a:lstStyle/>
          <a:p>
            <a:r>
              <a:rPr lang="en-US" sz="1400" dirty="0" smtClean="0"/>
              <a:t>sand</a:t>
            </a:r>
            <a:endParaRPr lang="en-US" sz="1400" dirty="0"/>
          </a:p>
        </p:txBody>
      </p:sp>
      <p:sp>
        <p:nvSpPr>
          <p:cNvPr id="10" name="TextBox 9"/>
          <p:cNvSpPr txBox="1"/>
          <p:nvPr/>
        </p:nvSpPr>
        <p:spPr>
          <a:xfrm>
            <a:off x="3124200" y="3810000"/>
            <a:ext cx="762000" cy="307777"/>
          </a:xfrm>
          <a:prstGeom prst="rect">
            <a:avLst/>
          </a:prstGeom>
          <a:noFill/>
        </p:spPr>
        <p:txBody>
          <a:bodyPr wrap="square" rtlCol="0">
            <a:spAutoFit/>
          </a:bodyPr>
          <a:lstStyle/>
          <a:p>
            <a:r>
              <a:rPr lang="en-US" sz="1400" dirty="0" smtClean="0"/>
              <a:t>water</a:t>
            </a:r>
            <a:endParaRPr lang="en-US" sz="1400" dirty="0"/>
          </a:p>
        </p:txBody>
      </p:sp>
      <p:sp>
        <p:nvSpPr>
          <p:cNvPr id="11" name="TextBox 10"/>
          <p:cNvSpPr txBox="1"/>
          <p:nvPr/>
        </p:nvSpPr>
        <p:spPr>
          <a:xfrm>
            <a:off x="152400" y="1947446"/>
            <a:ext cx="1066800" cy="338554"/>
          </a:xfrm>
          <a:prstGeom prst="rect">
            <a:avLst/>
          </a:prstGeom>
          <a:noFill/>
        </p:spPr>
        <p:txBody>
          <a:bodyPr wrap="square" rtlCol="0">
            <a:spAutoFit/>
          </a:bodyPr>
          <a:lstStyle/>
          <a:p>
            <a:r>
              <a:rPr lang="en-US" sz="1600" b="1" dirty="0" smtClean="0"/>
              <a:t>Lifeguard</a:t>
            </a:r>
            <a:endParaRPr lang="en-US" sz="1600" b="1" dirty="0"/>
          </a:p>
        </p:txBody>
      </p:sp>
      <p:sp>
        <p:nvSpPr>
          <p:cNvPr id="12" name="TextBox 11"/>
          <p:cNvSpPr txBox="1"/>
          <p:nvPr/>
        </p:nvSpPr>
        <p:spPr>
          <a:xfrm>
            <a:off x="2286000" y="4343400"/>
            <a:ext cx="990600" cy="584775"/>
          </a:xfrm>
          <a:prstGeom prst="rect">
            <a:avLst/>
          </a:prstGeom>
          <a:noFill/>
        </p:spPr>
        <p:txBody>
          <a:bodyPr wrap="square" rtlCol="0">
            <a:spAutoFit/>
          </a:bodyPr>
          <a:lstStyle/>
          <a:p>
            <a:r>
              <a:rPr lang="en-US" sz="1600" b="1" dirty="0" smtClean="0"/>
              <a:t>flailing swimmer</a:t>
            </a:r>
            <a:endParaRPr lang="en-US" sz="1600" b="1" dirty="0"/>
          </a:p>
        </p:txBody>
      </p:sp>
      <p:cxnSp>
        <p:nvCxnSpPr>
          <p:cNvPr id="14" name="Straight Connector 13"/>
          <p:cNvCxnSpPr>
            <a:endCxn id="7" idx="0"/>
          </p:cNvCxnSpPr>
          <p:nvPr/>
        </p:nvCxnSpPr>
        <p:spPr>
          <a:xfrm>
            <a:off x="609600" y="2819400"/>
            <a:ext cx="2133600" cy="13716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609600" y="2819400"/>
            <a:ext cx="1905000" cy="990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endCxn id="7" idx="0"/>
          </p:cNvCxnSpPr>
          <p:nvPr/>
        </p:nvCxnSpPr>
        <p:spPr>
          <a:xfrm rot="16200000" flipH="1">
            <a:off x="2438400" y="3886200"/>
            <a:ext cx="381000" cy="228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3962400" y="1752600"/>
            <a:ext cx="4953000" cy="2800767"/>
          </a:xfrm>
          <a:prstGeom prst="rect">
            <a:avLst/>
          </a:prstGeom>
          <a:noFill/>
        </p:spPr>
        <p:txBody>
          <a:bodyPr wrap="square" rtlCol="0">
            <a:spAutoFit/>
          </a:bodyPr>
          <a:lstStyle/>
          <a:p>
            <a:r>
              <a:rPr lang="en-US" sz="2200" dirty="0" smtClean="0"/>
              <a:t>The lifeguard will spend more time running along the beach to get to the flailing swimmer than in the water, because he is a faster runner than he is a swimmer.</a:t>
            </a:r>
          </a:p>
          <a:p>
            <a:endParaRPr lang="en-US" sz="2200" dirty="0" smtClean="0"/>
          </a:p>
          <a:p>
            <a:r>
              <a:rPr lang="en-US" sz="2200" dirty="0" smtClean="0"/>
              <a:t>How would this ideal path change if the lifeguard were a seal?</a:t>
            </a:r>
            <a:endParaRPr lang="en-US" sz="2200" dirty="0"/>
          </a:p>
        </p:txBody>
      </p:sp>
      <p:pic>
        <p:nvPicPr>
          <p:cNvPr id="36866" name="Picture 2"/>
          <p:cNvPicPr>
            <a:picLocks noChangeAspect="1" noChangeArrowheads="1"/>
          </p:cNvPicPr>
          <p:nvPr/>
        </p:nvPicPr>
        <p:blipFill>
          <a:blip r:embed="rId3" cstate="print"/>
          <a:srcRect l="49579" t="39685" r="39895" b="43333"/>
          <a:stretch>
            <a:fillRect/>
          </a:stretch>
        </p:blipFill>
        <p:spPr bwMode="auto">
          <a:xfrm>
            <a:off x="4191000" y="5181600"/>
            <a:ext cx="1219200" cy="1475232"/>
          </a:xfrm>
          <a:prstGeom prst="rect">
            <a:avLst/>
          </a:prstGeom>
          <a:noFill/>
          <a:ln w="9525">
            <a:noFill/>
            <a:miter lim="800000"/>
            <a:headEnd/>
            <a:tailEnd/>
          </a:ln>
        </p:spPr>
      </p:pic>
      <p:sp>
        <p:nvSpPr>
          <p:cNvPr id="24" name="Rounded Rectangular Callout 23"/>
          <p:cNvSpPr/>
          <p:nvPr/>
        </p:nvSpPr>
        <p:spPr>
          <a:xfrm>
            <a:off x="5638800" y="4724400"/>
            <a:ext cx="2971800" cy="914400"/>
          </a:xfrm>
          <a:prstGeom prst="wedgeRoundRectCallout">
            <a:avLst>
              <a:gd name="adj1" fmla="val -47549"/>
              <a:gd name="adj2" fmla="val 67695"/>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5715000" y="4800600"/>
            <a:ext cx="2895600" cy="646331"/>
          </a:xfrm>
          <a:prstGeom prst="rect">
            <a:avLst/>
          </a:prstGeom>
          <a:noFill/>
        </p:spPr>
        <p:txBody>
          <a:bodyPr wrap="square" rtlCol="0">
            <a:spAutoFit/>
          </a:bodyPr>
          <a:lstStyle/>
          <a:p>
            <a:r>
              <a:rPr lang="en-US" dirty="0" smtClean="0"/>
              <a:t>I’m a much better swimmer than runner!</a:t>
            </a:r>
            <a:endParaRPr lang="en-US" dirty="0"/>
          </a:p>
        </p:txBody>
      </p:sp>
      <p:sp>
        <p:nvSpPr>
          <p:cNvPr id="3" name="TextBox 2"/>
          <p:cNvSpPr txBox="1"/>
          <p:nvPr/>
        </p:nvSpPr>
        <p:spPr>
          <a:xfrm>
            <a:off x="4191000" y="6656832"/>
            <a:ext cx="1447800" cy="246221"/>
          </a:xfrm>
          <a:prstGeom prst="rect">
            <a:avLst/>
          </a:prstGeom>
          <a:noFill/>
        </p:spPr>
        <p:txBody>
          <a:bodyPr wrap="square" rtlCol="0">
            <a:spAutoFit/>
          </a:bodyPr>
          <a:lstStyle/>
          <a:p>
            <a:r>
              <a:rPr lang="en-US" sz="1000" dirty="0" smtClean="0"/>
              <a:t>Image by </a:t>
            </a:r>
            <a:r>
              <a:rPr lang="en-US" sz="1000" dirty="0" err="1" smtClean="0"/>
              <a:t>SKMay</a:t>
            </a:r>
            <a:endParaRPr lang="en-US" sz="10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 Fermat’s Principle for Light</a:t>
            </a:r>
            <a:endParaRPr lang="en-US" dirty="0"/>
          </a:p>
        </p:txBody>
      </p:sp>
      <p:sp>
        <p:nvSpPr>
          <p:cNvPr id="3" name="Rectangle 2"/>
          <p:cNvSpPr/>
          <p:nvPr/>
        </p:nvSpPr>
        <p:spPr>
          <a:xfrm>
            <a:off x="914400" y="3657600"/>
            <a:ext cx="4038600" cy="19812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914400" y="1828800"/>
            <a:ext cx="4038600" cy="1828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572000" y="1752600"/>
            <a:ext cx="914400" cy="307777"/>
          </a:xfrm>
          <a:prstGeom prst="rect">
            <a:avLst/>
          </a:prstGeom>
          <a:noFill/>
        </p:spPr>
        <p:txBody>
          <a:bodyPr wrap="square" rtlCol="0">
            <a:spAutoFit/>
          </a:bodyPr>
          <a:lstStyle/>
          <a:p>
            <a:r>
              <a:rPr lang="en-US" sz="1400" dirty="0" smtClean="0"/>
              <a:t>air</a:t>
            </a:r>
            <a:endParaRPr lang="en-US" sz="1400" dirty="0"/>
          </a:p>
        </p:txBody>
      </p:sp>
      <p:sp>
        <p:nvSpPr>
          <p:cNvPr id="6" name="TextBox 5"/>
          <p:cNvSpPr txBox="1"/>
          <p:nvPr/>
        </p:nvSpPr>
        <p:spPr>
          <a:xfrm>
            <a:off x="4419600" y="3657600"/>
            <a:ext cx="762000" cy="307777"/>
          </a:xfrm>
          <a:prstGeom prst="rect">
            <a:avLst/>
          </a:prstGeom>
          <a:noFill/>
        </p:spPr>
        <p:txBody>
          <a:bodyPr wrap="square" rtlCol="0">
            <a:spAutoFit/>
          </a:bodyPr>
          <a:lstStyle/>
          <a:p>
            <a:r>
              <a:rPr lang="en-US" sz="1400" dirty="0" smtClean="0"/>
              <a:t>water</a:t>
            </a:r>
            <a:endParaRPr lang="en-US" sz="1400" dirty="0"/>
          </a:p>
        </p:txBody>
      </p:sp>
      <p:sp>
        <p:nvSpPr>
          <p:cNvPr id="7" name="Oval 6"/>
          <p:cNvSpPr/>
          <p:nvPr/>
        </p:nvSpPr>
        <p:spPr>
          <a:xfrm>
            <a:off x="1295400" y="2362200"/>
            <a:ext cx="228600" cy="228600"/>
          </a:xfrm>
          <a:prstGeom prst="ellipse">
            <a:avLst/>
          </a:prstGeom>
          <a:solidFill>
            <a:srgbClr val="FF0000"/>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838200" y="1981200"/>
            <a:ext cx="1676400" cy="338554"/>
          </a:xfrm>
          <a:prstGeom prst="rect">
            <a:avLst/>
          </a:prstGeom>
          <a:noFill/>
        </p:spPr>
        <p:txBody>
          <a:bodyPr wrap="square" rtlCol="0">
            <a:spAutoFit/>
          </a:bodyPr>
          <a:lstStyle/>
          <a:p>
            <a:r>
              <a:rPr lang="en-US" sz="1600" b="1" dirty="0" smtClean="0"/>
              <a:t>laser pointer</a:t>
            </a:r>
            <a:endParaRPr lang="en-US" sz="1600" b="1" dirty="0"/>
          </a:p>
        </p:txBody>
      </p:sp>
      <p:sp>
        <p:nvSpPr>
          <p:cNvPr id="9" name="Flowchart: Summing Junction 8"/>
          <p:cNvSpPr/>
          <p:nvPr/>
        </p:nvSpPr>
        <p:spPr>
          <a:xfrm>
            <a:off x="3733800" y="4038600"/>
            <a:ext cx="533400" cy="533400"/>
          </a:xfrm>
          <a:prstGeom prst="flowChartSummingJunction">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657600" y="4572000"/>
            <a:ext cx="838200" cy="338554"/>
          </a:xfrm>
          <a:prstGeom prst="rect">
            <a:avLst/>
          </a:prstGeom>
          <a:noFill/>
        </p:spPr>
        <p:txBody>
          <a:bodyPr wrap="square" rtlCol="0">
            <a:spAutoFit/>
          </a:bodyPr>
          <a:lstStyle/>
          <a:p>
            <a:r>
              <a:rPr lang="en-US" sz="1600" b="1" dirty="0" smtClean="0"/>
              <a:t>target</a:t>
            </a:r>
            <a:endParaRPr lang="en-US" sz="1600" b="1" dirty="0"/>
          </a:p>
        </p:txBody>
      </p:sp>
      <p:cxnSp>
        <p:nvCxnSpPr>
          <p:cNvPr id="12" name="Straight Connector 11"/>
          <p:cNvCxnSpPr>
            <a:stCxn id="7" idx="5"/>
          </p:cNvCxnSpPr>
          <p:nvPr/>
        </p:nvCxnSpPr>
        <p:spPr>
          <a:xfrm rot="16200000" flipH="1">
            <a:off x="1871522" y="2176322"/>
            <a:ext cx="1709878" cy="247187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7" idx="5"/>
          </p:cNvCxnSpPr>
          <p:nvPr/>
        </p:nvCxnSpPr>
        <p:spPr>
          <a:xfrm rot="16200000" flipH="1">
            <a:off x="1985822" y="2062022"/>
            <a:ext cx="1100278" cy="209087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16200000" flipH="1">
            <a:off x="3467100" y="3771900"/>
            <a:ext cx="609600" cy="3810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257800" y="1676400"/>
            <a:ext cx="3657600" cy="4154984"/>
          </a:xfrm>
          <a:prstGeom prst="rect">
            <a:avLst/>
          </a:prstGeom>
          <a:noFill/>
        </p:spPr>
        <p:txBody>
          <a:bodyPr wrap="square" rtlCol="0">
            <a:spAutoFit/>
          </a:bodyPr>
          <a:lstStyle/>
          <a:p>
            <a:r>
              <a:rPr lang="en-US" sz="2400" dirty="0" smtClean="0"/>
              <a:t>The light from the laser will take a path that spends more time in air than water, since it travels faster in air than it does in water.</a:t>
            </a:r>
          </a:p>
          <a:p>
            <a:endParaRPr lang="en-US" sz="2400" dirty="0"/>
          </a:p>
          <a:p>
            <a:r>
              <a:rPr lang="en-US" sz="2400" dirty="0" smtClean="0"/>
              <a:t>Note that this results in a smaller angle of refraction than the angle of incidence, since both are measured from the normal.</a:t>
            </a:r>
            <a:endParaRPr lang="en-US" sz="2400" dirty="0"/>
          </a:p>
        </p:txBody>
      </p:sp>
      <p:cxnSp>
        <p:nvCxnSpPr>
          <p:cNvPr id="13" name="Straight Connector 12"/>
          <p:cNvCxnSpPr/>
          <p:nvPr/>
        </p:nvCxnSpPr>
        <p:spPr>
          <a:xfrm flipV="1">
            <a:off x="3581399" y="3107460"/>
            <a:ext cx="2" cy="119784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276600" y="3273623"/>
            <a:ext cx="838199" cy="307777"/>
          </a:xfrm>
          <a:prstGeom prst="rect">
            <a:avLst/>
          </a:prstGeom>
          <a:noFill/>
        </p:spPr>
        <p:txBody>
          <a:bodyPr wrap="square" rtlCol="0">
            <a:spAutoFit/>
          </a:bodyPr>
          <a:lstStyle/>
          <a:p>
            <a:r>
              <a:rPr lang="en-US" sz="1400" b="1" dirty="0" smtClean="0">
                <a:latin typeface="Symbol" pitchFamily="18" charset="2"/>
              </a:rPr>
              <a:t>q</a:t>
            </a:r>
            <a:r>
              <a:rPr lang="en-US" sz="1400" b="1" baseline="-25000" dirty="0" smtClean="0"/>
              <a:t>i</a:t>
            </a:r>
            <a:endParaRPr lang="en-US" sz="1400" b="1" dirty="0">
              <a:latin typeface="Symbol" pitchFamily="18" charset="2"/>
            </a:endParaRPr>
          </a:p>
        </p:txBody>
      </p:sp>
      <p:sp>
        <p:nvSpPr>
          <p:cNvPr id="21" name="TextBox 20"/>
          <p:cNvSpPr txBox="1"/>
          <p:nvPr/>
        </p:nvSpPr>
        <p:spPr>
          <a:xfrm>
            <a:off x="3505200" y="3733800"/>
            <a:ext cx="838199" cy="307777"/>
          </a:xfrm>
          <a:prstGeom prst="rect">
            <a:avLst/>
          </a:prstGeom>
          <a:noFill/>
        </p:spPr>
        <p:txBody>
          <a:bodyPr wrap="square" rtlCol="0">
            <a:spAutoFit/>
          </a:bodyPr>
          <a:lstStyle/>
          <a:p>
            <a:r>
              <a:rPr lang="en-US" sz="1400" b="1" dirty="0" err="1" smtClean="0">
                <a:latin typeface="Symbol" pitchFamily="18" charset="2"/>
              </a:rPr>
              <a:t>q</a:t>
            </a:r>
            <a:r>
              <a:rPr lang="en-US" sz="1400" b="1" baseline="-25000" dirty="0" err="1"/>
              <a:t>r</a:t>
            </a:r>
            <a:endParaRPr lang="en-US" sz="1400" b="1" dirty="0">
              <a:latin typeface="Symbol" pitchFamily="18" charset="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Light Rays in Media</a:t>
            </a:r>
            <a:endParaRPr lang="en-US" dirty="0"/>
          </a:p>
        </p:txBody>
      </p:sp>
      <p:sp>
        <p:nvSpPr>
          <p:cNvPr id="6" name="Text Placeholder 5"/>
          <p:cNvSpPr>
            <a:spLocks noGrp="1"/>
          </p:cNvSpPr>
          <p:nvPr>
            <p:ph type="body" idx="4294967295"/>
          </p:nvPr>
        </p:nvSpPr>
        <p:spPr>
          <a:xfrm>
            <a:off x="4191000" y="1447800"/>
            <a:ext cx="4724400" cy="5105400"/>
          </a:xfrm>
        </p:spPr>
        <p:txBody>
          <a:bodyPr>
            <a:normAutofit fontScale="85000" lnSpcReduction="20000"/>
          </a:bodyPr>
          <a:lstStyle/>
          <a:p>
            <a:pPr>
              <a:buNone/>
            </a:pPr>
            <a:r>
              <a:rPr lang="en-US" sz="2400" dirty="0" smtClean="0"/>
              <a:t>Note that</a:t>
            </a:r>
            <a:endParaRPr lang="en-US" sz="2800" dirty="0" smtClean="0"/>
          </a:p>
          <a:p>
            <a:r>
              <a:rPr lang="en-US" sz="2800" dirty="0" smtClean="0"/>
              <a:t>Light bends towards the normal when entering a slower medium (higher n)</a:t>
            </a:r>
          </a:p>
          <a:p>
            <a:pPr lvl="1"/>
            <a:r>
              <a:rPr lang="en-US" sz="2400" dirty="0">
                <a:latin typeface="Symbol" pitchFamily="18" charset="2"/>
              </a:rPr>
              <a:t>q</a:t>
            </a:r>
            <a:r>
              <a:rPr lang="en-US" sz="2400" baseline="-25000" dirty="0" smtClean="0"/>
              <a:t>i</a:t>
            </a:r>
            <a:r>
              <a:rPr lang="en-US" sz="2400" dirty="0" smtClean="0">
                <a:latin typeface="Symbol" pitchFamily="18" charset="2"/>
              </a:rPr>
              <a:t> &gt; </a:t>
            </a:r>
            <a:r>
              <a:rPr lang="en-US" sz="2400" dirty="0" err="1" smtClean="0">
                <a:latin typeface="Symbol" pitchFamily="18" charset="2"/>
              </a:rPr>
              <a:t>q</a:t>
            </a:r>
            <a:r>
              <a:rPr lang="en-US" sz="2400" baseline="-25000" dirty="0" err="1" smtClean="0"/>
              <a:t>r</a:t>
            </a:r>
            <a:r>
              <a:rPr lang="en-US" sz="2400" dirty="0"/>
              <a:t> </a:t>
            </a:r>
            <a:r>
              <a:rPr lang="en-US" sz="2400" dirty="0" smtClean="0"/>
              <a:t>when </a:t>
            </a:r>
            <a:r>
              <a:rPr lang="en-US" sz="2400" dirty="0" err="1" smtClean="0"/>
              <a:t>n</a:t>
            </a:r>
            <a:r>
              <a:rPr lang="en-US" sz="2400" baseline="-25000" dirty="0" err="1" smtClean="0"/>
              <a:t>i</a:t>
            </a:r>
            <a:r>
              <a:rPr lang="en-US" sz="2400" dirty="0" smtClean="0"/>
              <a:t> &lt; n</a:t>
            </a:r>
            <a:r>
              <a:rPr lang="en-US" sz="2400" baseline="-25000" dirty="0" smtClean="0"/>
              <a:t>r</a:t>
            </a:r>
            <a:endParaRPr lang="en-US" sz="2400" dirty="0" smtClean="0"/>
          </a:p>
          <a:p>
            <a:r>
              <a:rPr lang="en-US" sz="2800" dirty="0" smtClean="0"/>
              <a:t>Light bends away from the normal when entering a faster medium (lower n)</a:t>
            </a:r>
          </a:p>
          <a:p>
            <a:pPr lvl="1"/>
            <a:r>
              <a:rPr lang="en-US" sz="2400" dirty="0">
                <a:latin typeface="Symbol" pitchFamily="18" charset="2"/>
              </a:rPr>
              <a:t>q</a:t>
            </a:r>
            <a:r>
              <a:rPr lang="en-US" sz="2400" baseline="-25000" dirty="0"/>
              <a:t>i</a:t>
            </a:r>
            <a:r>
              <a:rPr lang="en-US" sz="2400" dirty="0">
                <a:latin typeface="Symbol" pitchFamily="18" charset="2"/>
              </a:rPr>
              <a:t> </a:t>
            </a:r>
            <a:r>
              <a:rPr lang="en-US" sz="2400" dirty="0" smtClean="0">
                <a:latin typeface="Symbol" pitchFamily="18" charset="2"/>
              </a:rPr>
              <a:t>&lt; </a:t>
            </a:r>
            <a:r>
              <a:rPr lang="en-US" sz="2400" dirty="0" err="1">
                <a:latin typeface="Symbol" pitchFamily="18" charset="2"/>
              </a:rPr>
              <a:t>q</a:t>
            </a:r>
            <a:r>
              <a:rPr lang="en-US" sz="2400" baseline="-25000" dirty="0" err="1"/>
              <a:t>r</a:t>
            </a:r>
            <a:r>
              <a:rPr lang="en-US" sz="2400" dirty="0"/>
              <a:t> when </a:t>
            </a:r>
            <a:r>
              <a:rPr lang="en-US" sz="2400" dirty="0" err="1"/>
              <a:t>n</a:t>
            </a:r>
            <a:r>
              <a:rPr lang="en-US" sz="2400" baseline="-25000" dirty="0" err="1"/>
              <a:t>i</a:t>
            </a:r>
            <a:r>
              <a:rPr lang="en-US" sz="2400" dirty="0"/>
              <a:t> </a:t>
            </a:r>
            <a:r>
              <a:rPr lang="en-US" sz="2400" dirty="0" smtClean="0"/>
              <a:t>&gt; n</a:t>
            </a:r>
            <a:r>
              <a:rPr lang="en-US" sz="2400" baseline="-25000" dirty="0" smtClean="0"/>
              <a:t>r</a:t>
            </a:r>
            <a:endParaRPr lang="en-US" sz="2400" dirty="0" smtClean="0"/>
          </a:p>
          <a:p>
            <a:pPr marL="0" indent="0">
              <a:buNone/>
            </a:pPr>
            <a:r>
              <a:rPr lang="en-US" sz="2800" dirty="0" smtClean="0"/>
              <a:t>The amount of bending will depend on how much slower or faster the new medium is.</a:t>
            </a:r>
          </a:p>
          <a:p>
            <a:pPr marL="0" indent="0">
              <a:buNone/>
            </a:pPr>
            <a:r>
              <a:rPr lang="en-US" sz="2400" dirty="0" smtClean="0"/>
              <a:t>Note also</a:t>
            </a:r>
          </a:p>
          <a:p>
            <a:r>
              <a:rPr lang="en-US" sz="2800" dirty="0" smtClean="0"/>
              <a:t>The light is partially reflected (following the law of reflection)  at each boundary.</a:t>
            </a:r>
          </a:p>
        </p:txBody>
      </p:sp>
      <p:sp>
        <p:nvSpPr>
          <p:cNvPr id="5" name="Rectangle 4"/>
          <p:cNvSpPr/>
          <p:nvPr/>
        </p:nvSpPr>
        <p:spPr>
          <a:xfrm>
            <a:off x="1344706" y="1954768"/>
            <a:ext cx="1600200" cy="381000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344706" y="1840468"/>
            <a:ext cx="1066800" cy="369332"/>
          </a:xfrm>
          <a:prstGeom prst="rect">
            <a:avLst/>
          </a:prstGeom>
          <a:noFill/>
        </p:spPr>
        <p:txBody>
          <a:bodyPr wrap="square" rtlCol="0">
            <a:spAutoFit/>
          </a:bodyPr>
          <a:lstStyle/>
          <a:p>
            <a:r>
              <a:rPr lang="en-US" dirty="0" smtClean="0"/>
              <a:t>glass</a:t>
            </a:r>
            <a:endParaRPr lang="en-US" dirty="0"/>
          </a:p>
        </p:txBody>
      </p:sp>
      <p:sp>
        <p:nvSpPr>
          <p:cNvPr id="9" name="TextBox 8"/>
          <p:cNvSpPr txBox="1"/>
          <p:nvPr/>
        </p:nvSpPr>
        <p:spPr>
          <a:xfrm>
            <a:off x="3072653" y="1828800"/>
            <a:ext cx="533400" cy="381000"/>
          </a:xfrm>
          <a:prstGeom prst="rect">
            <a:avLst/>
          </a:prstGeom>
          <a:noFill/>
        </p:spPr>
        <p:txBody>
          <a:bodyPr wrap="square" rtlCol="0">
            <a:spAutoFit/>
          </a:bodyPr>
          <a:lstStyle/>
          <a:p>
            <a:r>
              <a:rPr lang="en-US" dirty="0" smtClean="0"/>
              <a:t>air</a:t>
            </a:r>
            <a:endParaRPr lang="en-US" dirty="0"/>
          </a:p>
        </p:txBody>
      </p:sp>
      <p:cxnSp>
        <p:nvCxnSpPr>
          <p:cNvPr id="11" name="Straight Arrow Connector 10"/>
          <p:cNvCxnSpPr/>
          <p:nvPr/>
        </p:nvCxnSpPr>
        <p:spPr>
          <a:xfrm>
            <a:off x="544606" y="2209800"/>
            <a:ext cx="800100" cy="100226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73206" y="3212068"/>
            <a:ext cx="11049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1344706" y="3212068"/>
            <a:ext cx="1524000" cy="45663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2909597" y="3668700"/>
            <a:ext cx="1164897" cy="1151007"/>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411506" y="3660225"/>
            <a:ext cx="9144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715082" y="3212068"/>
            <a:ext cx="610574" cy="826532"/>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169" name="Straight Arrow Connector 7168"/>
          <p:cNvCxnSpPr/>
          <p:nvPr/>
        </p:nvCxnSpPr>
        <p:spPr>
          <a:xfrm flipH="1">
            <a:off x="1553281" y="3669949"/>
            <a:ext cx="1333502" cy="522782"/>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15082" y="2895599"/>
            <a:ext cx="838199" cy="307777"/>
          </a:xfrm>
          <a:prstGeom prst="rect">
            <a:avLst/>
          </a:prstGeom>
          <a:noFill/>
        </p:spPr>
        <p:txBody>
          <a:bodyPr wrap="square" rtlCol="0">
            <a:spAutoFit/>
          </a:bodyPr>
          <a:lstStyle/>
          <a:p>
            <a:r>
              <a:rPr lang="en-US" sz="1400" b="1" dirty="0" smtClean="0">
                <a:latin typeface="Symbol" pitchFamily="18" charset="2"/>
              </a:rPr>
              <a:t>q</a:t>
            </a:r>
            <a:r>
              <a:rPr lang="en-US" sz="1400" b="1" baseline="-25000" dirty="0" smtClean="0"/>
              <a:t>i</a:t>
            </a:r>
            <a:endParaRPr lang="en-US" sz="1400" b="1" dirty="0">
              <a:latin typeface="Symbol" pitchFamily="18" charset="2"/>
            </a:endParaRPr>
          </a:p>
        </p:txBody>
      </p:sp>
      <p:sp>
        <p:nvSpPr>
          <p:cNvPr id="16" name="TextBox 15"/>
          <p:cNvSpPr txBox="1"/>
          <p:nvPr/>
        </p:nvSpPr>
        <p:spPr>
          <a:xfrm>
            <a:off x="2209801" y="3426023"/>
            <a:ext cx="838199" cy="307777"/>
          </a:xfrm>
          <a:prstGeom prst="rect">
            <a:avLst/>
          </a:prstGeom>
          <a:noFill/>
        </p:spPr>
        <p:txBody>
          <a:bodyPr wrap="square" rtlCol="0">
            <a:spAutoFit/>
          </a:bodyPr>
          <a:lstStyle/>
          <a:p>
            <a:r>
              <a:rPr lang="en-US" sz="1400" b="1" dirty="0" smtClean="0">
                <a:latin typeface="Symbol" pitchFamily="18" charset="2"/>
              </a:rPr>
              <a:t>q</a:t>
            </a:r>
            <a:r>
              <a:rPr lang="en-US" sz="1400" b="1" baseline="-25000" dirty="0" smtClean="0"/>
              <a:t>i</a:t>
            </a:r>
            <a:endParaRPr lang="en-US" sz="1400" b="1" dirty="0">
              <a:latin typeface="Symbol" pitchFamily="18" charset="2"/>
            </a:endParaRPr>
          </a:p>
        </p:txBody>
      </p:sp>
      <p:sp>
        <p:nvSpPr>
          <p:cNvPr id="18" name="TextBox 17"/>
          <p:cNvSpPr txBox="1"/>
          <p:nvPr/>
        </p:nvSpPr>
        <p:spPr>
          <a:xfrm>
            <a:off x="1752600" y="3122711"/>
            <a:ext cx="838199" cy="307777"/>
          </a:xfrm>
          <a:prstGeom prst="rect">
            <a:avLst/>
          </a:prstGeom>
          <a:noFill/>
        </p:spPr>
        <p:txBody>
          <a:bodyPr wrap="square" rtlCol="0">
            <a:spAutoFit/>
          </a:bodyPr>
          <a:lstStyle/>
          <a:p>
            <a:r>
              <a:rPr lang="en-US" sz="1400" b="1" dirty="0" err="1" smtClean="0">
                <a:latin typeface="Symbol" pitchFamily="18" charset="2"/>
              </a:rPr>
              <a:t>q</a:t>
            </a:r>
            <a:r>
              <a:rPr lang="en-US" sz="1400" b="1" baseline="-25000" dirty="0" err="1" smtClean="0"/>
              <a:t>r</a:t>
            </a:r>
            <a:endParaRPr lang="en-US" sz="1400" b="1" dirty="0">
              <a:latin typeface="Symbol" pitchFamily="18" charset="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8229600" cy="944562"/>
          </a:xfrm>
        </p:spPr>
        <p:txBody>
          <a:bodyPr/>
          <a:lstStyle/>
          <a:p>
            <a:r>
              <a:rPr lang="en-US" dirty="0" smtClean="0"/>
              <a:t>Snell’s Law</a:t>
            </a:r>
            <a:endParaRPr lang="en-US" dirty="0"/>
          </a:p>
        </p:txBody>
      </p:sp>
      <p:sp>
        <p:nvSpPr>
          <p:cNvPr id="3" name="Text Placeholder 2"/>
          <p:cNvSpPr>
            <a:spLocks noGrp="1"/>
          </p:cNvSpPr>
          <p:nvPr>
            <p:ph type="body" idx="4294967295"/>
          </p:nvPr>
        </p:nvSpPr>
        <p:spPr>
          <a:xfrm>
            <a:off x="152400" y="990600"/>
            <a:ext cx="8763000" cy="3962400"/>
          </a:xfrm>
        </p:spPr>
        <p:txBody>
          <a:bodyPr>
            <a:noAutofit/>
          </a:bodyPr>
          <a:lstStyle/>
          <a:p>
            <a:r>
              <a:rPr lang="en-US" sz="2400" dirty="0" err="1" smtClean="0"/>
              <a:t>Willebrord</a:t>
            </a:r>
            <a:r>
              <a:rPr lang="en-US" sz="2400" baseline="0" dirty="0" smtClean="0"/>
              <a:t> </a:t>
            </a:r>
            <a:r>
              <a:rPr lang="en-US" sz="2400" baseline="0" dirty="0" err="1" smtClean="0"/>
              <a:t>Snellius</a:t>
            </a:r>
            <a:r>
              <a:rPr lang="en-US" sz="2400" baseline="0" dirty="0" smtClean="0"/>
              <a:t> (the disputed funniest</a:t>
            </a:r>
            <a:r>
              <a:rPr lang="en-US" sz="2400" dirty="0" smtClean="0"/>
              <a:t> name in all of physics)</a:t>
            </a:r>
            <a:r>
              <a:rPr lang="en-US" sz="2400" baseline="0" dirty="0" smtClean="0"/>
              <a:t> recorded the quantitative law governing refraction of light in 1621.</a:t>
            </a:r>
          </a:p>
          <a:p>
            <a:r>
              <a:rPr lang="en-US" sz="2400" dirty="0" smtClean="0"/>
              <a:t>The law was previously discovered in 984 by </a:t>
            </a:r>
            <a:r>
              <a:rPr lang="en-US" sz="2400" dirty="0" err="1" smtClean="0"/>
              <a:t>Ibn</a:t>
            </a:r>
            <a:r>
              <a:rPr lang="en-US" sz="2400" dirty="0" smtClean="0"/>
              <a:t> </a:t>
            </a:r>
            <a:r>
              <a:rPr lang="en-US" sz="2400" dirty="0" err="1" smtClean="0"/>
              <a:t>Sahl</a:t>
            </a:r>
            <a:r>
              <a:rPr lang="en-US" sz="2400" dirty="0" smtClean="0"/>
              <a:t>.  Ptolemy also collected the data in table form, but didn’t know about trigonometry.</a:t>
            </a:r>
          </a:p>
          <a:p>
            <a:r>
              <a:rPr lang="en-US" sz="2400" dirty="0" smtClean="0"/>
              <a:t>Still, there’s a </a:t>
            </a:r>
            <a:r>
              <a:rPr lang="en-US" sz="2400" dirty="0" smtClean="0">
                <a:hlinkClick r:id="rId4"/>
              </a:rPr>
              <a:t>nice song about Snell </a:t>
            </a:r>
            <a:r>
              <a:rPr lang="en-US" sz="2400" dirty="0" smtClean="0"/>
              <a:t>and his (dubious) accomplishment.</a:t>
            </a:r>
          </a:p>
          <a:p>
            <a:r>
              <a:rPr lang="en-US" sz="2400" dirty="0" smtClean="0"/>
              <a:t>Snell’s Law states</a:t>
            </a:r>
          </a:p>
          <a:p>
            <a:r>
              <a:rPr lang="en-US" sz="2400" dirty="0" smtClean="0"/>
              <a:t>As was true for the Law of Reflection, all angles must be measured from the normal.</a:t>
            </a:r>
            <a:endParaRPr lang="en-US" sz="2400" dirty="0"/>
          </a:p>
        </p:txBody>
      </p:sp>
      <p:graphicFrame>
        <p:nvGraphicFramePr>
          <p:cNvPr id="4" name="Object 3"/>
          <p:cNvGraphicFramePr>
            <a:graphicFrameLocks noChangeAspect="1"/>
          </p:cNvGraphicFramePr>
          <p:nvPr>
            <p:extLst>
              <p:ext uri="{D42A27DB-BD31-4B8C-83A1-F6EECF244321}">
                <p14:modId xmlns:p14="http://schemas.microsoft.com/office/powerpoint/2010/main" val="2819894351"/>
              </p:ext>
            </p:extLst>
          </p:nvPr>
        </p:nvGraphicFramePr>
        <p:xfrm>
          <a:off x="2761130" y="3657600"/>
          <a:ext cx="3106270" cy="593333"/>
        </p:xfrm>
        <a:graphic>
          <a:graphicData uri="http://schemas.openxmlformats.org/presentationml/2006/ole">
            <mc:AlternateContent xmlns:mc="http://schemas.openxmlformats.org/markup-compatibility/2006">
              <mc:Choice xmlns:v="urn:schemas-microsoft-com:vml" Requires="v">
                <p:oleObj spid="_x0000_s38956" name="Equation" r:id="rId5" imgW="1130040" imgH="215640" progId="Equation.3">
                  <p:embed/>
                </p:oleObj>
              </mc:Choice>
              <mc:Fallback>
                <p:oleObj name="Equation" r:id="rId5" imgW="1130040" imgH="215640" progId="Equation.3">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61130" y="3657600"/>
                        <a:ext cx="3106270" cy="593333"/>
                      </a:xfrm>
                      <a:prstGeom prst="rect">
                        <a:avLst/>
                      </a:prstGeom>
                      <a:noFill/>
                      <a:extLst/>
                    </p:spPr>
                  </p:pic>
                </p:oleObj>
              </mc:Fallback>
            </mc:AlternateContent>
          </a:graphicData>
        </a:graphic>
      </p:graphicFrame>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71800" y="4599317"/>
            <a:ext cx="3924300" cy="2227306"/>
          </a:xfrm>
          <a:prstGeom prst="rect">
            <a:avLst/>
          </a:prstGeom>
        </p:spPr>
      </p:pic>
      <p:sp>
        <p:nvSpPr>
          <p:cNvPr id="6" name="TextBox 5"/>
          <p:cNvSpPr txBox="1"/>
          <p:nvPr/>
        </p:nvSpPr>
        <p:spPr>
          <a:xfrm>
            <a:off x="13446" y="6426821"/>
            <a:ext cx="2691653" cy="400110"/>
          </a:xfrm>
          <a:prstGeom prst="rect">
            <a:avLst/>
          </a:prstGeom>
          <a:noFill/>
        </p:spPr>
        <p:txBody>
          <a:bodyPr wrap="square" rtlCol="0">
            <a:spAutoFit/>
          </a:bodyPr>
          <a:lstStyle/>
          <a:p>
            <a:r>
              <a:rPr lang="en-US" sz="1000" dirty="0" smtClean="0"/>
              <a:t>Image from Wikipedia, user Oleg </a:t>
            </a:r>
            <a:r>
              <a:rPr lang="en-US" sz="1000" dirty="0" err="1" smtClean="0"/>
              <a:t>Alexandrov</a:t>
            </a:r>
            <a:r>
              <a:rPr lang="en-US" sz="1000" dirty="0" smtClean="0"/>
              <a:t>, Public Domain</a:t>
            </a:r>
            <a:endParaRPr lang="en-US" sz="10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Which Object is Brightest?</a:t>
            </a:r>
            <a:endParaRPr lang="en-US" dirty="0"/>
          </a:p>
        </p:txBody>
      </p:sp>
      <p:pic>
        <p:nvPicPr>
          <p:cNvPr id="419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 y="1295400"/>
            <a:ext cx="7848600" cy="523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45202" y="6504800"/>
            <a:ext cx="7658100" cy="276999"/>
          </a:xfrm>
          <a:prstGeom prst="rect">
            <a:avLst/>
          </a:prstGeom>
          <a:noFill/>
        </p:spPr>
        <p:txBody>
          <a:bodyPr wrap="square" rtlCol="0">
            <a:spAutoFit/>
          </a:bodyPr>
          <a:lstStyle/>
          <a:p>
            <a:r>
              <a:rPr lang="en-US" sz="1200" dirty="0" smtClean="0"/>
              <a:t>Image found at Nasa.gov, photo credit: Dave </a:t>
            </a:r>
            <a:r>
              <a:rPr lang="en-US" sz="1200" dirty="0" err="1" smtClean="0"/>
              <a:t>Jurasevich</a:t>
            </a:r>
            <a:r>
              <a:rPr lang="en-US" sz="1200" dirty="0" smtClean="0"/>
              <a:t>, Mt. Wilson Observatory</a:t>
            </a:r>
          </a:p>
        </p:txBody>
      </p:sp>
    </p:spTree>
    <p:extLst>
      <p:ext uri="{BB962C8B-B14F-4D97-AF65-F5344CB8AC3E}">
        <p14:creationId xmlns:p14="http://schemas.microsoft.com/office/powerpoint/2010/main" val="42058704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Snell’s Law and </a:t>
            </a:r>
            <a:br>
              <a:rPr lang="en-US" dirty="0" smtClean="0"/>
            </a:br>
            <a:r>
              <a:rPr lang="en-US" dirty="0" smtClean="0"/>
              <a:t>Total Internal Reflection</a:t>
            </a:r>
            <a:endParaRPr lang="en-US" dirty="0"/>
          </a:p>
        </p:txBody>
      </p:sp>
      <p:sp>
        <p:nvSpPr>
          <p:cNvPr id="4" name="Text Placeholder 3"/>
          <p:cNvSpPr>
            <a:spLocks noGrp="1"/>
          </p:cNvSpPr>
          <p:nvPr>
            <p:ph type="body" idx="4294967295"/>
          </p:nvPr>
        </p:nvSpPr>
        <p:spPr>
          <a:xfrm>
            <a:off x="457200" y="1524000"/>
            <a:ext cx="8229600" cy="4876800"/>
          </a:xfrm>
        </p:spPr>
        <p:txBody>
          <a:bodyPr>
            <a:normAutofit fontScale="85000" lnSpcReduction="20000"/>
          </a:bodyPr>
          <a:lstStyle/>
          <a:p>
            <a:r>
              <a:rPr lang="en-US" dirty="0" smtClean="0"/>
              <a:t>When a ray of light encounters</a:t>
            </a:r>
            <a:r>
              <a:rPr lang="en-US" baseline="0" dirty="0" smtClean="0"/>
              <a:t> a medium with a lower optical density than the one it is currently in (lower n, higher speed), there are three possibilities for its behavior.</a:t>
            </a:r>
          </a:p>
          <a:p>
            <a:pPr lvl="1"/>
            <a:r>
              <a:rPr lang="en-US" dirty="0" smtClean="0"/>
              <a:t>For</a:t>
            </a:r>
            <a:r>
              <a:rPr lang="en-US" baseline="0" dirty="0" smtClean="0"/>
              <a:t> low angles of incidence, the ray will refract, bending away from the normal.</a:t>
            </a:r>
          </a:p>
          <a:p>
            <a:pPr lvl="1"/>
            <a:r>
              <a:rPr lang="en-US" baseline="0" dirty="0" smtClean="0"/>
              <a:t>At some critical angle, the angle of refraction will be 90˚.</a:t>
            </a:r>
          </a:p>
          <a:p>
            <a:pPr lvl="1"/>
            <a:r>
              <a:rPr lang="en-US" baseline="0" dirty="0" smtClean="0"/>
              <a:t>For angles of incidence greater than the critical angle, the ray will reflect perfectly, staying within the incident material.  This is called total internal reflection.</a:t>
            </a:r>
          </a:p>
          <a:p>
            <a:r>
              <a:rPr lang="en-US" dirty="0" smtClean="0"/>
              <a:t>When a ray of light encounters a medium with higher optical density, there will always be refraction.  There is no critical angle in this case.</a:t>
            </a:r>
            <a:endParaRPr lang="en-US" baseline="0" dirty="0" smtClean="0"/>
          </a:p>
        </p:txBody>
      </p:sp>
    </p:spTree>
    <p:extLst>
      <p:ext uri="{BB962C8B-B14F-4D97-AF65-F5344CB8AC3E}">
        <p14:creationId xmlns:p14="http://schemas.microsoft.com/office/powerpoint/2010/main" val="9593036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dirty="0" smtClean="0"/>
              <a:t>Critical Angles and TIR</a:t>
            </a:r>
            <a:endParaRPr lang="en-US" dirty="0"/>
          </a:p>
        </p:txBody>
      </p:sp>
      <p:sp>
        <p:nvSpPr>
          <p:cNvPr id="3" name="Rectangle 2"/>
          <p:cNvSpPr/>
          <p:nvPr/>
        </p:nvSpPr>
        <p:spPr>
          <a:xfrm>
            <a:off x="304800" y="3119735"/>
            <a:ext cx="2667000" cy="14478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3244121" y="3075801"/>
            <a:ext cx="2667000" cy="14478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139721" y="3075801"/>
            <a:ext cx="2667000" cy="14478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27" idx="2"/>
          </p:cNvCxnSpPr>
          <p:nvPr/>
        </p:nvCxnSpPr>
        <p:spPr>
          <a:xfrm>
            <a:off x="1621280" y="2296418"/>
            <a:ext cx="17020" cy="1547217"/>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a:stCxn id="29" idx="2"/>
          </p:cNvCxnSpPr>
          <p:nvPr/>
        </p:nvCxnSpPr>
        <p:spPr>
          <a:xfrm>
            <a:off x="7460730" y="2296418"/>
            <a:ext cx="0" cy="150328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577621" y="2296418"/>
            <a:ext cx="0" cy="150328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endCxn id="3" idx="0"/>
          </p:cNvCxnSpPr>
          <p:nvPr/>
        </p:nvCxnSpPr>
        <p:spPr>
          <a:xfrm flipV="1">
            <a:off x="1066800" y="3119735"/>
            <a:ext cx="571500" cy="9906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3" idx="0"/>
          </p:cNvCxnSpPr>
          <p:nvPr/>
        </p:nvCxnSpPr>
        <p:spPr>
          <a:xfrm flipV="1">
            <a:off x="1638300" y="2814935"/>
            <a:ext cx="1333500" cy="304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3" idx="0"/>
          </p:cNvCxnSpPr>
          <p:nvPr/>
        </p:nvCxnSpPr>
        <p:spPr>
          <a:xfrm>
            <a:off x="1638300" y="3119735"/>
            <a:ext cx="666750" cy="990600"/>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352550" y="3424535"/>
            <a:ext cx="400050" cy="369332"/>
          </a:xfrm>
          <a:prstGeom prst="rect">
            <a:avLst/>
          </a:prstGeom>
          <a:noFill/>
        </p:spPr>
        <p:txBody>
          <a:bodyPr wrap="square" rtlCol="0">
            <a:spAutoFit/>
          </a:bodyPr>
          <a:lstStyle/>
          <a:p>
            <a:r>
              <a:rPr lang="en-US" dirty="0" smtClean="0">
                <a:latin typeface="Symbol" pitchFamily="18" charset="2"/>
              </a:rPr>
              <a:t>q</a:t>
            </a:r>
            <a:r>
              <a:rPr lang="en-US" baseline="-25000" dirty="0" smtClean="0"/>
              <a:t>i</a:t>
            </a:r>
            <a:endParaRPr lang="en-US" dirty="0">
              <a:latin typeface="Symbol" pitchFamily="18" charset="2"/>
            </a:endParaRPr>
          </a:p>
        </p:txBody>
      </p:sp>
      <p:sp>
        <p:nvSpPr>
          <p:cNvPr id="18" name="TextBox 17"/>
          <p:cNvSpPr txBox="1"/>
          <p:nvPr/>
        </p:nvSpPr>
        <p:spPr>
          <a:xfrm>
            <a:off x="1691234" y="2630269"/>
            <a:ext cx="400050" cy="369332"/>
          </a:xfrm>
          <a:prstGeom prst="rect">
            <a:avLst/>
          </a:prstGeom>
          <a:noFill/>
        </p:spPr>
        <p:txBody>
          <a:bodyPr wrap="square" rtlCol="0">
            <a:spAutoFit/>
          </a:bodyPr>
          <a:lstStyle/>
          <a:p>
            <a:r>
              <a:rPr lang="en-US" dirty="0" err="1" smtClean="0">
                <a:latin typeface="Symbol" pitchFamily="18" charset="2"/>
              </a:rPr>
              <a:t>q</a:t>
            </a:r>
            <a:r>
              <a:rPr lang="en-US" baseline="-25000" dirty="0" err="1" smtClean="0"/>
              <a:t>r</a:t>
            </a:r>
            <a:endParaRPr lang="en-US" dirty="0">
              <a:latin typeface="Symbol" pitchFamily="18" charset="2"/>
            </a:endParaRPr>
          </a:p>
        </p:txBody>
      </p:sp>
      <p:sp>
        <p:nvSpPr>
          <p:cNvPr id="19" name="TextBox 18"/>
          <p:cNvSpPr txBox="1"/>
          <p:nvPr/>
        </p:nvSpPr>
        <p:spPr>
          <a:xfrm>
            <a:off x="1638300" y="3430369"/>
            <a:ext cx="400050" cy="369332"/>
          </a:xfrm>
          <a:prstGeom prst="rect">
            <a:avLst/>
          </a:prstGeom>
          <a:noFill/>
        </p:spPr>
        <p:txBody>
          <a:bodyPr wrap="square" rtlCol="0">
            <a:spAutoFit/>
          </a:bodyPr>
          <a:lstStyle/>
          <a:p>
            <a:r>
              <a:rPr lang="en-US" dirty="0" err="1" smtClean="0">
                <a:latin typeface="Symbol" pitchFamily="18" charset="2"/>
              </a:rPr>
              <a:t>q</a:t>
            </a:r>
            <a:r>
              <a:rPr lang="en-US" baseline="-25000" dirty="0" err="1" smtClean="0"/>
              <a:t>rl</a:t>
            </a:r>
            <a:endParaRPr lang="en-US" dirty="0">
              <a:latin typeface="Symbol" pitchFamily="18" charset="2"/>
            </a:endParaRPr>
          </a:p>
        </p:txBody>
      </p:sp>
      <p:sp>
        <p:nvSpPr>
          <p:cNvPr id="20" name="TextBox 19"/>
          <p:cNvSpPr txBox="1"/>
          <p:nvPr/>
        </p:nvSpPr>
        <p:spPr>
          <a:xfrm>
            <a:off x="270760" y="4724400"/>
            <a:ext cx="2667000" cy="1815882"/>
          </a:xfrm>
          <a:prstGeom prst="rect">
            <a:avLst/>
          </a:prstGeom>
          <a:noFill/>
        </p:spPr>
        <p:txBody>
          <a:bodyPr wrap="square" rtlCol="0">
            <a:spAutoFit/>
          </a:bodyPr>
          <a:lstStyle/>
          <a:p>
            <a:r>
              <a:rPr lang="en-US" sz="2000" dirty="0" smtClean="0"/>
              <a:t>For the partially reflected ray:</a:t>
            </a:r>
          </a:p>
          <a:p>
            <a:pPr algn="ctr"/>
            <a:r>
              <a:rPr lang="en-US" sz="2400" b="1" dirty="0" smtClean="0">
                <a:latin typeface="Symbol" pitchFamily="18" charset="2"/>
              </a:rPr>
              <a:t>q</a:t>
            </a:r>
            <a:r>
              <a:rPr lang="en-US" sz="2400" b="1" baseline="-25000" dirty="0" smtClean="0"/>
              <a:t>i</a:t>
            </a:r>
            <a:r>
              <a:rPr lang="en-US" sz="2400" b="1" dirty="0" smtClean="0"/>
              <a:t> = </a:t>
            </a:r>
            <a:r>
              <a:rPr lang="en-US" sz="2400" b="1" dirty="0" err="1" smtClean="0">
                <a:latin typeface="Symbol" pitchFamily="18" charset="2"/>
              </a:rPr>
              <a:t>q</a:t>
            </a:r>
            <a:r>
              <a:rPr lang="en-US" sz="2400" b="1" baseline="-25000" dirty="0" err="1" smtClean="0"/>
              <a:t>rl</a:t>
            </a:r>
            <a:r>
              <a:rPr lang="en-US" dirty="0" smtClean="0"/>
              <a:t>.</a:t>
            </a:r>
          </a:p>
          <a:p>
            <a:r>
              <a:rPr lang="en-US" sz="2000" dirty="0" smtClean="0"/>
              <a:t>For the refracted ray:</a:t>
            </a:r>
          </a:p>
          <a:p>
            <a:pPr algn="ctr"/>
            <a:r>
              <a:rPr lang="en-US" sz="2400" b="1" dirty="0" err="1" smtClean="0"/>
              <a:t>n</a:t>
            </a:r>
            <a:r>
              <a:rPr lang="en-US" sz="2400" b="1" baseline="-25000" dirty="0" err="1" smtClean="0"/>
              <a:t>i</a:t>
            </a:r>
            <a:r>
              <a:rPr lang="en-US" sz="2400" b="1" dirty="0" smtClean="0"/>
              <a:t> sin </a:t>
            </a:r>
            <a:r>
              <a:rPr lang="en-US" sz="2400" b="1" dirty="0">
                <a:latin typeface="Symbol" pitchFamily="18" charset="2"/>
              </a:rPr>
              <a:t>q</a:t>
            </a:r>
            <a:r>
              <a:rPr lang="en-US" sz="2400" b="1" baseline="-25000" dirty="0"/>
              <a:t>i</a:t>
            </a:r>
            <a:r>
              <a:rPr lang="en-US" sz="2400" b="1" dirty="0"/>
              <a:t> = </a:t>
            </a:r>
            <a:r>
              <a:rPr lang="en-US" sz="2400" b="1" dirty="0" smtClean="0"/>
              <a:t>n</a:t>
            </a:r>
            <a:r>
              <a:rPr lang="en-US" sz="2400" b="1" baseline="-25000" dirty="0"/>
              <a:t>r</a:t>
            </a:r>
            <a:r>
              <a:rPr lang="en-US" sz="2400" b="1" dirty="0" smtClean="0"/>
              <a:t> sin </a:t>
            </a:r>
            <a:r>
              <a:rPr lang="en-US" sz="2400" b="1" dirty="0" err="1" smtClean="0">
                <a:latin typeface="Symbol" pitchFamily="18" charset="2"/>
              </a:rPr>
              <a:t>q</a:t>
            </a:r>
            <a:r>
              <a:rPr lang="en-US" sz="2400" b="1" baseline="-25000" dirty="0" err="1" smtClean="0"/>
              <a:t>r</a:t>
            </a:r>
            <a:endParaRPr lang="en-US" sz="2400" b="1" dirty="0"/>
          </a:p>
        </p:txBody>
      </p:sp>
      <p:sp>
        <p:nvSpPr>
          <p:cNvPr id="21" name="TextBox 20"/>
          <p:cNvSpPr txBox="1"/>
          <p:nvPr/>
        </p:nvSpPr>
        <p:spPr>
          <a:xfrm>
            <a:off x="285750" y="4110335"/>
            <a:ext cx="781050" cy="461665"/>
          </a:xfrm>
          <a:prstGeom prst="rect">
            <a:avLst/>
          </a:prstGeom>
          <a:noFill/>
        </p:spPr>
        <p:txBody>
          <a:bodyPr wrap="square" rtlCol="0">
            <a:spAutoFit/>
          </a:bodyPr>
          <a:lstStyle/>
          <a:p>
            <a:r>
              <a:rPr lang="en-US" sz="1200" b="1" dirty="0" smtClean="0"/>
              <a:t>Water</a:t>
            </a:r>
          </a:p>
          <a:p>
            <a:r>
              <a:rPr lang="en-US" sz="1200" b="1" dirty="0" smtClean="0"/>
              <a:t>n = 1.33</a:t>
            </a:r>
            <a:endParaRPr lang="en-US" sz="1200" b="1" dirty="0"/>
          </a:p>
        </p:txBody>
      </p:sp>
      <p:sp>
        <p:nvSpPr>
          <p:cNvPr id="22" name="TextBox 21"/>
          <p:cNvSpPr txBox="1"/>
          <p:nvPr/>
        </p:nvSpPr>
        <p:spPr>
          <a:xfrm>
            <a:off x="3244121" y="4066401"/>
            <a:ext cx="781050" cy="461665"/>
          </a:xfrm>
          <a:prstGeom prst="rect">
            <a:avLst/>
          </a:prstGeom>
          <a:noFill/>
        </p:spPr>
        <p:txBody>
          <a:bodyPr wrap="square" rtlCol="0">
            <a:spAutoFit/>
          </a:bodyPr>
          <a:lstStyle/>
          <a:p>
            <a:r>
              <a:rPr lang="en-US" sz="1200" b="1" dirty="0" smtClean="0"/>
              <a:t>Water</a:t>
            </a:r>
          </a:p>
          <a:p>
            <a:r>
              <a:rPr lang="en-US" sz="1200" b="1" dirty="0" smtClean="0"/>
              <a:t>n = 1.33</a:t>
            </a:r>
            <a:endParaRPr lang="en-US" sz="1200" b="1" dirty="0"/>
          </a:p>
        </p:txBody>
      </p:sp>
      <p:sp>
        <p:nvSpPr>
          <p:cNvPr id="23" name="TextBox 22"/>
          <p:cNvSpPr txBox="1"/>
          <p:nvPr/>
        </p:nvSpPr>
        <p:spPr>
          <a:xfrm>
            <a:off x="6139721" y="4066401"/>
            <a:ext cx="781050" cy="461665"/>
          </a:xfrm>
          <a:prstGeom prst="rect">
            <a:avLst/>
          </a:prstGeom>
          <a:noFill/>
        </p:spPr>
        <p:txBody>
          <a:bodyPr wrap="square" rtlCol="0">
            <a:spAutoFit/>
          </a:bodyPr>
          <a:lstStyle/>
          <a:p>
            <a:r>
              <a:rPr lang="en-US" sz="1200" b="1" dirty="0" smtClean="0"/>
              <a:t>Water</a:t>
            </a:r>
          </a:p>
          <a:p>
            <a:r>
              <a:rPr lang="en-US" sz="1200" b="1" dirty="0" smtClean="0"/>
              <a:t>n = 1.33</a:t>
            </a:r>
            <a:endParaRPr lang="en-US" sz="1200" b="1" dirty="0"/>
          </a:p>
        </p:txBody>
      </p:sp>
      <p:sp>
        <p:nvSpPr>
          <p:cNvPr id="24" name="TextBox 23"/>
          <p:cNvSpPr txBox="1"/>
          <p:nvPr/>
        </p:nvSpPr>
        <p:spPr>
          <a:xfrm>
            <a:off x="270760" y="2658070"/>
            <a:ext cx="781050" cy="461665"/>
          </a:xfrm>
          <a:prstGeom prst="rect">
            <a:avLst/>
          </a:prstGeom>
          <a:noFill/>
        </p:spPr>
        <p:txBody>
          <a:bodyPr wrap="square" rtlCol="0">
            <a:spAutoFit/>
          </a:bodyPr>
          <a:lstStyle/>
          <a:p>
            <a:r>
              <a:rPr lang="en-US" sz="1200" b="1" dirty="0" smtClean="0"/>
              <a:t>Air</a:t>
            </a:r>
          </a:p>
          <a:p>
            <a:r>
              <a:rPr lang="en-US" sz="1200" b="1" dirty="0" smtClean="0"/>
              <a:t>n = 1.00</a:t>
            </a:r>
            <a:endParaRPr lang="en-US" sz="1200" b="1" dirty="0"/>
          </a:p>
        </p:txBody>
      </p:sp>
      <p:sp>
        <p:nvSpPr>
          <p:cNvPr id="25" name="TextBox 24"/>
          <p:cNvSpPr txBox="1"/>
          <p:nvPr/>
        </p:nvSpPr>
        <p:spPr>
          <a:xfrm>
            <a:off x="3244121" y="2613152"/>
            <a:ext cx="781050" cy="461665"/>
          </a:xfrm>
          <a:prstGeom prst="rect">
            <a:avLst/>
          </a:prstGeom>
          <a:noFill/>
        </p:spPr>
        <p:txBody>
          <a:bodyPr wrap="square" rtlCol="0">
            <a:spAutoFit/>
          </a:bodyPr>
          <a:lstStyle/>
          <a:p>
            <a:r>
              <a:rPr lang="en-US" sz="1200" b="1" dirty="0" smtClean="0"/>
              <a:t>Air</a:t>
            </a:r>
          </a:p>
          <a:p>
            <a:r>
              <a:rPr lang="en-US" sz="1200" b="1" dirty="0" smtClean="0"/>
              <a:t>n = 1.00</a:t>
            </a:r>
            <a:endParaRPr lang="en-US" sz="1200" b="1" dirty="0"/>
          </a:p>
        </p:txBody>
      </p:sp>
      <p:sp>
        <p:nvSpPr>
          <p:cNvPr id="26" name="TextBox 25"/>
          <p:cNvSpPr txBox="1"/>
          <p:nvPr/>
        </p:nvSpPr>
        <p:spPr>
          <a:xfrm>
            <a:off x="6139721" y="2614136"/>
            <a:ext cx="781050" cy="461665"/>
          </a:xfrm>
          <a:prstGeom prst="rect">
            <a:avLst/>
          </a:prstGeom>
          <a:noFill/>
        </p:spPr>
        <p:txBody>
          <a:bodyPr wrap="square" rtlCol="0">
            <a:spAutoFit/>
          </a:bodyPr>
          <a:lstStyle/>
          <a:p>
            <a:r>
              <a:rPr lang="en-US" sz="1200" b="1" dirty="0" smtClean="0"/>
              <a:t>Air</a:t>
            </a:r>
          </a:p>
          <a:p>
            <a:r>
              <a:rPr lang="en-US" sz="1200" b="1" dirty="0" smtClean="0"/>
              <a:t>n = 1.00</a:t>
            </a:r>
            <a:endParaRPr lang="en-US" sz="1200" b="1" dirty="0"/>
          </a:p>
        </p:txBody>
      </p:sp>
      <p:sp>
        <p:nvSpPr>
          <p:cNvPr id="27" name="TextBox 26"/>
          <p:cNvSpPr txBox="1"/>
          <p:nvPr/>
        </p:nvSpPr>
        <p:spPr>
          <a:xfrm>
            <a:off x="270760" y="1219200"/>
            <a:ext cx="2701039" cy="1077218"/>
          </a:xfrm>
          <a:prstGeom prst="rect">
            <a:avLst/>
          </a:prstGeom>
          <a:noFill/>
        </p:spPr>
        <p:txBody>
          <a:bodyPr wrap="square" rtlCol="0">
            <a:spAutoFit/>
          </a:bodyPr>
          <a:lstStyle/>
          <a:p>
            <a:r>
              <a:rPr lang="en-US" b="1" dirty="0"/>
              <a:t>a</a:t>
            </a:r>
            <a:r>
              <a:rPr lang="en-US" b="1" dirty="0" smtClean="0"/>
              <a:t>ngle of incidence less than critical </a:t>
            </a:r>
            <a:r>
              <a:rPr lang="en-US" b="1" dirty="0"/>
              <a:t>a</a:t>
            </a:r>
            <a:r>
              <a:rPr lang="en-US" b="1" dirty="0" smtClean="0"/>
              <a:t>ngle</a:t>
            </a:r>
          </a:p>
          <a:p>
            <a:pPr algn="ctr"/>
            <a:r>
              <a:rPr lang="en-US" sz="2800" b="1" dirty="0" smtClean="0">
                <a:latin typeface="Symbol" pitchFamily="18" charset="2"/>
              </a:rPr>
              <a:t>q</a:t>
            </a:r>
            <a:r>
              <a:rPr lang="en-US" sz="2800" b="1" baseline="-25000" dirty="0" smtClean="0"/>
              <a:t>i</a:t>
            </a:r>
            <a:r>
              <a:rPr lang="en-US" sz="2800" b="1" dirty="0" smtClean="0"/>
              <a:t> &lt; </a:t>
            </a:r>
            <a:r>
              <a:rPr lang="en-US" sz="2800" b="1" dirty="0" smtClean="0">
                <a:latin typeface="Symbol" pitchFamily="18" charset="2"/>
              </a:rPr>
              <a:t>q</a:t>
            </a:r>
            <a:r>
              <a:rPr lang="en-US" sz="2800" b="1" baseline="-25000" dirty="0" smtClean="0"/>
              <a:t>c</a:t>
            </a:r>
            <a:endParaRPr lang="en-US" sz="2800" b="1" dirty="0">
              <a:latin typeface="Symbol" pitchFamily="18" charset="2"/>
            </a:endParaRPr>
          </a:p>
        </p:txBody>
      </p:sp>
      <p:sp>
        <p:nvSpPr>
          <p:cNvPr id="28" name="TextBox 27"/>
          <p:cNvSpPr txBox="1"/>
          <p:nvPr/>
        </p:nvSpPr>
        <p:spPr>
          <a:xfrm>
            <a:off x="3244121" y="1219200"/>
            <a:ext cx="2701039" cy="1077218"/>
          </a:xfrm>
          <a:prstGeom prst="rect">
            <a:avLst/>
          </a:prstGeom>
          <a:noFill/>
        </p:spPr>
        <p:txBody>
          <a:bodyPr wrap="square" rtlCol="0">
            <a:spAutoFit/>
          </a:bodyPr>
          <a:lstStyle/>
          <a:p>
            <a:r>
              <a:rPr lang="en-US" b="1" dirty="0"/>
              <a:t>a</a:t>
            </a:r>
            <a:r>
              <a:rPr lang="en-US" b="1" dirty="0" smtClean="0"/>
              <a:t>ngle of incidence equal to critical </a:t>
            </a:r>
            <a:r>
              <a:rPr lang="en-US" b="1" dirty="0"/>
              <a:t>a</a:t>
            </a:r>
            <a:r>
              <a:rPr lang="en-US" b="1" dirty="0" smtClean="0"/>
              <a:t>ngle</a:t>
            </a:r>
          </a:p>
          <a:p>
            <a:pPr algn="ctr"/>
            <a:r>
              <a:rPr lang="en-US" sz="2800" b="1" dirty="0" smtClean="0">
                <a:latin typeface="Symbol" pitchFamily="18" charset="2"/>
              </a:rPr>
              <a:t>q</a:t>
            </a:r>
            <a:r>
              <a:rPr lang="en-US" sz="2800" b="1" baseline="-25000" dirty="0" smtClean="0"/>
              <a:t>i</a:t>
            </a:r>
            <a:r>
              <a:rPr lang="en-US" sz="2800" b="1" dirty="0" smtClean="0"/>
              <a:t> = </a:t>
            </a:r>
            <a:r>
              <a:rPr lang="en-US" sz="2800" b="1" dirty="0" smtClean="0">
                <a:latin typeface="Symbol" pitchFamily="18" charset="2"/>
              </a:rPr>
              <a:t>q</a:t>
            </a:r>
            <a:r>
              <a:rPr lang="en-US" sz="2800" b="1" baseline="-25000" dirty="0" smtClean="0"/>
              <a:t>c</a:t>
            </a:r>
            <a:endParaRPr lang="en-US" sz="2800" b="1" dirty="0">
              <a:latin typeface="Symbol" pitchFamily="18" charset="2"/>
            </a:endParaRPr>
          </a:p>
        </p:txBody>
      </p:sp>
      <p:sp>
        <p:nvSpPr>
          <p:cNvPr id="29" name="TextBox 28"/>
          <p:cNvSpPr txBox="1"/>
          <p:nvPr/>
        </p:nvSpPr>
        <p:spPr>
          <a:xfrm>
            <a:off x="6110210" y="1219200"/>
            <a:ext cx="2701039" cy="1077218"/>
          </a:xfrm>
          <a:prstGeom prst="rect">
            <a:avLst/>
          </a:prstGeom>
          <a:noFill/>
        </p:spPr>
        <p:txBody>
          <a:bodyPr wrap="square" rtlCol="0">
            <a:spAutoFit/>
          </a:bodyPr>
          <a:lstStyle/>
          <a:p>
            <a:r>
              <a:rPr lang="en-US" b="1" dirty="0"/>
              <a:t>a</a:t>
            </a:r>
            <a:r>
              <a:rPr lang="en-US" b="1" dirty="0" smtClean="0"/>
              <a:t>ngle of incidence greater than critical </a:t>
            </a:r>
            <a:r>
              <a:rPr lang="en-US" b="1" dirty="0"/>
              <a:t>a</a:t>
            </a:r>
            <a:r>
              <a:rPr lang="en-US" b="1" dirty="0" smtClean="0"/>
              <a:t>ngle</a:t>
            </a:r>
          </a:p>
          <a:p>
            <a:pPr algn="ctr"/>
            <a:r>
              <a:rPr lang="en-US" sz="2800" b="1" dirty="0" smtClean="0">
                <a:latin typeface="Symbol" pitchFamily="18" charset="2"/>
              </a:rPr>
              <a:t>q</a:t>
            </a:r>
            <a:r>
              <a:rPr lang="en-US" sz="2800" b="1" baseline="-25000" dirty="0" smtClean="0"/>
              <a:t>i</a:t>
            </a:r>
            <a:r>
              <a:rPr lang="en-US" sz="2800" b="1" dirty="0" smtClean="0"/>
              <a:t> &gt; </a:t>
            </a:r>
            <a:r>
              <a:rPr lang="en-US" sz="2800" b="1" dirty="0" smtClean="0">
                <a:latin typeface="Symbol" pitchFamily="18" charset="2"/>
              </a:rPr>
              <a:t>q</a:t>
            </a:r>
            <a:r>
              <a:rPr lang="en-US" sz="2800" b="1" baseline="-25000" dirty="0" smtClean="0"/>
              <a:t>c</a:t>
            </a:r>
            <a:endParaRPr lang="en-US" sz="2800" b="1" dirty="0">
              <a:latin typeface="Symbol" pitchFamily="18" charset="2"/>
            </a:endParaRPr>
          </a:p>
        </p:txBody>
      </p:sp>
      <p:sp>
        <p:nvSpPr>
          <p:cNvPr id="34" name="TextBox 33"/>
          <p:cNvSpPr txBox="1"/>
          <p:nvPr/>
        </p:nvSpPr>
        <p:spPr>
          <a:xfrm>
            <a:off x="3241623" y="4729397"/>
            <a:ext cx="2667000" cy="2123658"/>
          </a:xfrm>
          <a:prstGeom prst="rect">
            <a:avLst/>
          </a:prstGeom>
          <a:noFill/>
        </p:spPr>
        <p:txBody>
          <a:bodyPr wrap="square" rtlCol="0">
            <a:spAutoFit/>
          </a:bodyPr>
          <a:lstStyle/>
          <a:p>
            <a:r>
              <a:rPr lang="en-US" sz="2000" dirty="0" smtClean="0"/>
              <a:t>For the partially reflected ray:</a:t>
            </a:r>
          </a:p>
          <a:p>
            <a:pPr algn="ctr"/>
            <a:r>
              <a:rPr lang="en-US" sz="2400" b="1" dirty="0" smtClean="0">
                <a:latin typeface="Symbol" pitchFamily="18" charset="2"/>
              </a:rPr>
              <a:t>q</a:t>
            </a:r>
            <a:r>
              <a:rPr lang="en-US" sz="2400" b="1" baseline="-25000" dirty="0" smtClean="0"/>
              <a:t>i</a:t>
            </a:r>
            <a:r>
              <a:rPr lang="en-US" sz="2400" b="1" dirty="0" smtClean="0"/>
              <a:t> = </a:t>
            </a:r>
            <a:r>
              <a:rPr lang="en-US" sz="2400" b="1" dirty="0" err="1" smtClean="0">
                <a:latin typeface="Symbol" pitchFamily="18" charset="2"/>
              </a:rPr>
              <a:t>q</a:t>
            </a:r>
            <a:r>
              <a:rPr lang="en-US" sz="2400" b="1" baseline="-25000" dirty="0" err="1" smtClean="0"/>
              <a:t>rl</a:t>
            </a:r>
            <a:r>
              <a:rPr lang="en-US" dirty="0" smtClean="0"/>
              <a:t>.</a:t>
            </a:r>
          </a:p>
          <a:p>
            <a:r>
              <a:rPr lang="en-US" sz="2000" dirty="0" smtClean="0"/>
              <a:t>For the refracted ray:</a:t>
            </a:r>
          </a:p>
          <a:p>
            <a:pPr algn="ctr"/>
            <a:r>
              <a:rPr lang="en-US" sz="2400" b="1" dirty="0" err="1" smtClean="0"/>
              <a:t>n</a:t>
            </a:r>
            <a:r>
              <a:rPr lang="en-US" sz="2400" b="1" baseline="-25000" dirty="0" err="1" smtClean="0"/>
              <a:t>i</a:t>
            </a:r>
            <a:r>
              <a:rPr lang="en-US" sz="2400" b="1" dirty="0" smtClean="0"/>
              <a:t> sin </a:t>
            </a:r>
            <a:r>
              <a:rPr lang="en-US" sz="2400" b="1" dirty="0" smtClean="0">
                <a:latin typeface="Symbol" pitchFamily="18" charset="2"/>
              </a:rPr>
              <a:t>q</a:t>
            </a:r>
            <a:r>
              <a:rPr lang="en-US" sz="2400" b="1" baseline="-25000" dirty="0" smtClean="0"/>
              <a:t>c</a:t>
            </a:r>
            <a:r>
              <a:rPr lang="en-US" sz="2400" b="1" dirty="0" smtClean="0"/>
              <a:t> </a:t>
            </a:r>
            <a:r>
              <a:rPr lang="en-US" sz="2400" b="1" dirty="0"/>
              <a:t>= </a:t>
            </a:r>
            <a:r>
              <a:rPr lang="en-US" sz="2400" b="1" dirty="0" smtClean="0"/>
              <a:t>n</a:t>
            </a:r>
            <a:r>
              <a:rPr lang="en-US" sz="2400" b="1" baseline="-25000" dirty="0"/>
              <a:t>r</a:t>
            </a:r>
            <a:r>
              <a:rPr lang="en-US" sz="2400" b="1" dirty="0" smtClean="0"/>
              <a:t> sin </a:t>
            </a:r>
            <a:r>
              <a:rPr lang="en-US" sz="2400" b="1" dirty="0" smtClean="0">
                <a:latin typeface="Symbol" pitchFamily="18" charset="2"/>
              </a:rPr>
              <a:t>90</a:t>
            </a:r>
            <a:r>
              <a:rPr lang="en-US" sz="2400" b="1" dirty="0" smtClean="0">
                <a:latin typeface="Calibri"/>
                <a:cs typeface="Calibri"/>
              </a:rPr>
              <a:t>˚</a:t>
            </a:r>
          </a:p>
          <a:p>
            <a:pPr algn="ctr"/>
            <a:r>
              <a:rPr lang="en-US" sz="2400" b="1" dirty="0" smtClean="0">
                <a:latin typeface="Calibri"/>
                <a:cs typeface="Calibri"/>
              </a:rPr>
              <a:t>sin </a:t>
            </a:r>
            <a:r>
              <a:rPr lang="en-US" sz="2400" b="1" dirty="0">
                <a:latin typeface="Symbol" pitchFamily="18" charset="2"/>
              </a:rPr>
              <a:t>q</a:t>
            </a:r>
            <a:r>
              <a:rPr lang="en-US" sz="2400" b="1" baseline="-25000" dirty="0"/>
              <a:t>c</a:t>
            </a:r>
            <a:r>
              <a:rPr lang="en-US" sz="2400" b="1" dirty="0"/>
              <a:t> = n</a:t>
            </a:r>
            <a:r>
              <a:rPr lang="en-US" sz="2400" b="1" baseline="-25000" dirty="0"/>
              <a:t>r</a:t>
            </a:r>
            <a:r>
              <a:rPr lang="en-US" sz="2400" b="1" dirty="0"/>
              <a:t> </a:t>
            </a:r>
            <a:r>
              <a:rPr lang="en-US" sz="2400" b="1" dirty="0" smtClean="0"/>
              <a:t>/</a:t>
            </a:r>
            <a:r>
              <a:rPr lang="en-US" sz="2400" b="1" dirty="0"/>
              <a:t> </a:t>
            </a:r>
            <a:r>
              <a:rPr lang="en-US" sz="2400" b="1" dirty="0" err="1"/>
              <a:t>n</a:t>
            </a:r>
            <a:r>
              <a:rPr lang="en-US" sz="2400" b="1" baseline="-25000" dirty="0" err="1"/>
              <a:t>i</a:t>
            </a:r>
            <a:r>
              <a:rPr lang="en-US" sz="2400" b="1" dirty="0"/>
              <a:t> </a:t>
            </a:r>
          </a:p>
        </p:txBody>
      </p:sp>
      <p:sp>
        <p:nvSpPr>
          <p:cNvPr id="35" name="TextBox 34"/>
          <p:cNvSpPr txBox="1"/>
          <p:nvPr/>
        </p:nvSpPr>
        <p:spPr>
          <a:xfrm>
            <a:off x="6090223" y="4724400"/>
            <a:ext cx="2667000" cy="1692771"/>
          </a:xfrm>
          <a:prstGeom prst="rect">
            <a:avLst/>
          </a:prstGeom>
          <a:noFill/>
        </p:spPr>
        <p:txBody>
          <a:bodyPr wrap="square" rtlCol="0">
            <a:spAutoFit/>
          </a:bodyPr>
          <a:lstStyle/>
          <a:p>
            <a:r>
              <a:rPr lang="en-US" sz="2000" dirty="0" smtClean="0"/>
              <a:t>For the totally reflected ray:</a:t>
            </a:r>
          </a:p>
          <a:p>
            <a:pPr algn="ctr"/>
            <a:r>
              <a:rPr lang="en-US" sz="2400" b="1" dirty="0" smtClean="0">
                <a:latin typeface="Symbol" pitchFamily="18" charset="2"/>
              </a:rPr>
              <a:t>q</a:t>
            </a:r>
            <a:r>
              <a:rPr lang="en-US" sz="2400" b="1" baseline="-25000" dirty="0" smtClean="0"/>
              <a:t>i</a:t>
            </a:r>
            <a:r>
              <a:rPr lang="en-US" sz="2400" b="1" dirty="0" smtClean="0"/>
              <a:t> = </a:t>
            </a:r>
            <a:r>
              <a:rPr lang="en-US" sz="2400" b="1" dirty="0" err="1" smtClean="0">
                <a:latin typeface="Symbol" pitchFamily="18" charset="2"/>
              </a:rPr>
              <a:t>q</a:t>
            </a:r>
            <a:r>
              <a:rPr lang="en-US" sz="2400" b="1" baseline="-25000" dirty="0" err="1" smtClean="0"/>
              <a:t>rl</a:t>
            </a:r>
            <a:r>
              <a:rPr lang="en-US" dirty="0" smtClean="0"/>
              <a:t>.</a:t>
            </a:r>
          </a:p>
          <a:p>
            <a:r>
              <a:rPr lang="en-US" sz="2000" dirty="0" smtClean="0"/>
              <a:t>There is no refracted ray!</a:t>
            </a:r>
          </a:p>
        </p:txBody>
      </p:sp>
      <p:cxnSp>
        <p:nvCxnSpPr>
          <p:cNvPr id="36" name="Straight Arrow Connector 35"/>
          <p:cNvCxnSpPr/>
          <p:nvPr/>
        </p:nvCxnSpPr>
        <p:spPr>
          <a:xfrm flipV="1">
            <a:off x="3886200" y="3048059"/>
            <a:ext cx="691421" cy="79557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4577621" y="3048059"/>
            <a:ext cx="1331002"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231910" y="3329609"/>
            <a:ext cx="400050" cy="369332"/>
          </a:xfrm>
          <a:prstGeom prst="rect">
            <a:avLst/>
          </a:prstGeom>
          <a:noFill/>
        </p:spPr>
        <p:txBody>
          <a:bodyPr wrap="square" rtlCol="0">
            <a:spAutoFit/>
          </a:bodyPr>
          <a:lstStyle/>
          <a:p>
            <a:r>
              <a:rPr lang="en-US" dirty="0" smtClean="0">
                <a:latin typeface="Symbol" pitchFamily="18" charset="2"/>
              </a:rPr>
              <a:t>q</a:t>
            </a:r>
            <a:r>
              <a:rPr lang="en-US" baseline="-25000" dirty="0" smtClean="0"/>
              <a:t>i</a:t>
            </a:r>
            <a:endParaRPr lang="en-US" dirty="0">
              <a:latin typeface="Symbol" pitchFamily="18" charset="2"/>
            </a:endParaRPr>
          </a:p>
        </p:txBody>
      </p:sp>
      <p:sp>
        <p:nvSpPr>
          <p:cNvPr id="39" name="TextBox 38"/>
          <p:cNvSpPr txBox="1"/>
          <p:nvPr/>
        </p:nvSpPr>
        <p:spPr>
          <a:xfrm>
            <a:off x="4594640" y="2519570"/>
            <a:ext cx="815560" cy="369332"/>
          </a:xfrm>
          <a:prstGeom prst="rect">
            <a:avLst/>
          </a:prstGeom>
          <a:noFill/>
        </p:spPr>
        <p:txBody>
          <a:bodyPr wrap="square" rtlCol="0">
            <a:spAutoFit/>
          </a:bodyPr>
          <a:lstStyle/>
          <a:p>
            <a:r>
              <a:rPr lang="en-US" dirty="0" err="1">
                <a:latin typeface="Symbol" pitchFamily="18" charset="2"/>
              </a:rPr>
              <a:t>q</a:t>
            </a:r>
            <a:r>
              <a:rPr lang="en-US" baseline="-25000" dirty="0" err="1" smtClean="0"/>
              <a:t>r</a:t>
            </a:r>
            <a:r>
              <a:rPr lang="en-US" dirty="0" smtClean="0"/>
              <a:t> </a:t>
            </a:r>
            <a:endParaRPr lang="en-US" dirty="0">
              <a:latin typeface="Symbol" pitchFamily="18" charset="2"/>
            </a:endParaRPr>
          </a:p>
        </p:txBody>
      </p:sp>
      <p:sp>
        <p:nvSpPr>
          <p:cNvPr id="40" name="TextBox 39"/>
          <p:cNvSpPr txBox="1"/>
          <p:nvPr/>
        </p:nvSpPr>
        <p:spPr>
          <a:xfrm>
            <a:off x="4594640" y="3329609"/>
            <a:ext cx="400050" cy="369332"/>
          </a:xfrm>
          <a:prstGeom prst="rect">
            <a:avLst/>
          </a:prstGeom>
          <a:noFill/>
        </p:spPr>
        <p:txBody>
          <a:bodyPr wrap="square" rtlCol="0">
            <a:spAutoFit/>
          </a:bodyPr>
          <a:lstStyle/>
          <a:p>
            <a:r>
              <a:rPr lang="en-US" dirty="0" err="1" smtClean="0">
                <a:latin typeface="Symbol" pitchFamily="18" charset="2"/>
              </a:rPr>
              <a:t>q</a:t>
            </a:r>
            <a:r>
              <a:rPr lang="en-US" baseline="-25000" dirty="0" err="1" smtClean="0"/>
              <a:t>rl</a:t>
            </a:r>
            <a:endParaRPr lang="en-US" dirty="0">
              <a:latin typeface="Symbol" pitchFamily="18" charset="2"/>
            </a:endParaRPr>
          </a:p>
        </p:txBody>
      </p:sp>
      <p:cxnSp>
        <p:nvCxnSpPr>
          <p:cNvPr id="41" name="Straight Arrow Connector 40"/>
          <p:cNvCxnSpPr/>
          <p:nvPr/>
        </p:nvCxnSpPr>
        <p:spPr>
          <a:xfrm>
            <a:off x="4577621" y="3113901"/>
            <a:ext cx="666750" cy="72973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4572000" y="2888902"/>
            <a:ext cx="150838" cy="15909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6" name="Straight Arrow Connector 45"/>
          <p:cNvCxnSpPr/>
          <p:nvPr/>
        </p:nvCxnSpPr>
        <p:spPr>
          <a:xfrm flipV="1">
            <a:off x="6629400" y="3048000"/>
            <a:ext cx="843821" cy="65088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7090190" y="3261181"/>
            <a:ext cx="400050" cy="369332"/>
          </a:xfrm>
          <a:prstGeom prst="rect">
            <a:avLst/>
          </a:prstGeom>
          <a:noFill/>
        </p:spPr>
        <p:txBody>
          <a:bodyPr wrap="square" rtlCol="0">
            <a:spAutoFit/>
          </a:bodyPr>
          <a:lstStyle/>
          <a:p>
            <a:r>
              <a:rPr lang="en-US" dirty="0" smtClean="0">
                <a:latin typeface="Symbol" pitchFamily="18" charset="2"/>
              </a:rPr>
              <a:t>q</a:t>
            </a:r>
            <a:r>
              <a:rPr lang="en-US" baseline="-25000" dirty="0" smtClean="0"/>
              <a:t>i</a:t>
            </a:r>
            <a:endParaRPr lang="en-US" dirty="0">
              <a:latin typeface="Symbol" pitchFamily="18" charset="2"/>
            </a:endParaRPr>
          </a:p>
        </p:txBody>
      </p:sp>
      <p:sp>
        <p:nvSpPr>
          <p:cNvPr id="48" name="TextBox 47"/>
          <p:cNvSpPr txBox="1"/>
          <p:nvPr/>
        </p:nvSpPr>
        <p:spPr>
          <a:xfrm>
            <a:off x="7460729" y="3261181"/>
            <a:ext cx="400050" cy="369332"/>
          </a:xfrm>
          <a:prstGeom prst="rect">
            <a:avLst/>
          </a:prstGeom>
          <a:noFill/>
        </p:spPr>
        <p:txBody>
          <a:bodyPr wrap="square" rtlCol="0">
            <a:spAutoFit/>
          </a:bodyPr>
          <a:lstStyle/>
          <a:p>
            <a:r>
              <a:rPr lang="en-US" dirty="0" err="1" smtClean="0">
                <a:latin typeface="Symbol" pitchFamily="18" charset="2"/>
              </a:rPr>
              <a:t>q</a:t>
            </a:r>
            <a:r>
              <a:rPr lang="en-US" baseline="-25000" dirty="0" err="1" smtClean="0"/>
              <a:t>rl</a:t>
            </a:r>
            <a:endParaRPr lang="en-US" dirty="0">
              <a:latin typeface="Symbol" pitchFamily="18" charset="2"/>
            </a:endParaRPr>
          </a:p>
        </p:txBody>
      </p:sp>
      <p:cxnSp>
        <p:nvCxnSpPr>
          <p:cNvPr id="49" name="Straight Arrow Connector 48"/>
          <p:cNvCxnSpPr>
            <a:stCxn id="5" idx="0"/>
          </p:cNvCxnSpPr>
          <p:nvPr/>
        </p:nvCxnSpPr>
        <p:spPr>
          <a:xfrm>
            <a:off x="7473221" y="3075801"/>
            <a:ext cx="832579" cy="62314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359354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lstStyle/>
          <a:p>
            <a:pPr lvl="0"/>
            <a:r>
              <a:rPr lang="en-US" baseline="0" dirty="0" smtClean="0"/>
              <a:t>Total Internal Reflection</a:t>
            </a:r>
            <a:endParaRPr lang="en-US"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8096" y="3764767"/>
            <a:ext cx="3834432" cy="2875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045649" y="6582933"/>
            <a:ext cx="4038600" cy="246221"/>
          </a:xfrm>
          <a:prstGeom prst="rect">
            <a:avLst/>
          </a:prstGeom>
          <a:noFill/>
        </p:spPr>
        <p:txBody>
          <a:bodyPr wrap="square" rtlCol="0">
            <a:spAutoFit/>
          </a:bodyPr>
          <a:lstStyle/>
          <a:p>
            <a:r>
              <a:rPr lang="en-US" sz="1000" dirty="0" smtClean="0"/>
              <a:t>Wikipedia, Public Domain</a:t>
            </a:r>
            <a:endParaRPr lang="en-US" sz="1000" dirty="0"/>
          </a:p>
        </p:txBody>
      </p:sp>
      <p:pic>
        <p:nvPicPr>
          <p:cNvPr id="471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8680" y="1088010"/>
            <a:ext cx="3773265" cy="2363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052107" y="3436339"/>
            <a:ext cx="4038600" cy="246221"/>
          </a:xfrm>
          <a:prstGeom prst="rect">
            <a:avLst/>
          </a:prstGeom>
          <a:noFill/>
        </p:spPr>
        <p:txBody>
          <a:bodyPr wrap="square" rtlCol="0">
            <a:spAutoFit/>
          </a:bodyPr>
          <a:lstStyle/>
          <a:p>
            <a:r>
              <a:rPr lang="en-US" sz="1000" dirty="0" smtClean="0"/>
              <a:t>Wikipedia, user </a:t>
            </a:r>
            <a:r>
              <a:rPr lang="en-US" sz="1000" dirty="0" err="1" smtClean="0"/>
              <a:t>Hustvedt</a:t>
            </a:r>
            <a:r>
              <a:rPr lang="en-US" sz="1000" dirty="0" smtClean="0"/>
              <a:t>, Creative Commons</a:t>
            </a:r>
            <a:endParaRPr lang="en-US" sz="1000" dirty="0"/>
          </a:p>
        </p:txBody>
      </p:sp>
      <p:pic>
        <p:nvPicPr>
          <p:cNvPr id="4710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98" y="2269514"/>
            <a:ext cx="4562094" cy="3421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09598" y="5755037"/>
            <a:ext cx="3831409" cy="246221"/>
          </a:xfrm>
          <a:prstGeom prst="rect">
            <a:avLst/>
          </a:prstGeom>
          <a:noFill/>
        </p:spPr>
        <p:txBody>
          <a:bodyPr wrap="square" rtlCol="0">
            <a:spAutoFit/>
          </a:bodyPr>
          <a:lstStyle/>
          <a:p>
            <a:r>
              <a:rPr lang="en-US" sz="1000" dirty="0" smtClean="0"/>
              <a:t>Wikipedia, user Mina </a:t>
            </a:r>
            <a:r>
              <a:rPr lang="en-US" sz="1000" dirty="0" err="1" smtClean="0"/>
              <a:t>Zinkova</a:t>
            </a:r>
            <a:r>
              <a:rPr lang="en-US" sz="1000" dirty="0" smtClean="0"/>
              <a:t>, Creative Commons</a:t>
            </a:r>
            <a:endParaRPr lang="en-US" sz="1000" dirty="0"/>
          </a:p>
        </p:txBody>
      </p:sp>
    </p:spTree>
    <p:extLst>
      <p:ext uri="{BB962C8B-B14F-4D97-AF65-F5344CB8AC3E}">
        <p14:creationId xmlns:p14="http://schemas.microsoft.com/office/powerpoint/2010/main" val="409093441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dirty="0" smtClean="0"/>
              <a:t>Convex Lens Basics</a:t>
            </a:r>
            <a:endParaRPr lang="en-US" dirty="0"/>
          </a:p>
        </p:txBody>
      </p:sp>
      <p:pic>
        <p:nvPicPr>
          <p:cNvPr id="4505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6023"/>
          <a:stretch/>
        </p:blipFill>
        <p:spPr bwMode="auto">
          <a:xfrm>
            <a:off x="1638300" y="3943510"/>
            <a:ext cx="5867400" cy="2637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a:spLocks noGrp="1"/>
          </p:cNvSpPr>
          <p:nvPr>
            <p:ph type="body" idx="4294967295"/>
          </p:nvPr>
        </p:nvSpPr>
        <p:spPr>
          <a:xfrm>
            <a:off x="152400" y="1371600"/>
            <a:ext cx="8839200" cy="2819401"/>
          </a:xfrm>
        </p:spPr>
        <p:txBody>
          <a:bodyPr>
            <a:normAutofit fontScale="92500" lnSpcReduction="10000"/>
          </a:bodyPr>
          <a:lstStyle/>
          <a:p>
            <a:r>
              <a:rPr lang="en-US" dirty="0" smtClean="0"/>
              <a:t>By</a:t>
            </a:r>
            <a:r>
              <a:rPr lang="en-US" baseline="0" dirty="0" smtClean="0"/>
              <a:t> cleverly changing the shape of a refractive medium, you can produce a lens.</a:t>
            </a:r>
          </a:p>
          <a:p>
            <a:r>
              <a:rPr lang="en-US" baseline="0" dirty="0" smtClean="0"/>
              <a:t>Parallel rays approaching the lens converge to a single point.</a:t>
            </a:r>
          </a:p>
          <a:p>
            <a:r>
              <a:rPr lang="en-US" baseline="0" dirty="0" smtClean="0"/>
              <a:t>Each individual light ray bends according to Snell’s Law.</a:t>
            </a:r>
            <a:endParaRPr lang="en-US" dirty="0"/>
          </a:p>
        </p:txBody>
      </p:sp>
      <p:sp>
        <p:nvSpPr>
          <p:cNvPr id="5" name="TextBox 4"/>
          <p:cNvSpPr txBox="1"/>
          <p:nvPr/>
        </p:nvSpPr>
        <p:spPr>
          <a:xfrm>
            <a:off x="152400" y="6611778"/>
            <a:ext cx="8381999" cy="246221"/>
          </a:xfrm>
          <a:prstGeom prst="rect">
            <a:avLst/>
          </a:prstGeom>
          <a:noFill/>
        </p:spPr>
        <p:txBody>
          <a:bodyPr wrap="square" rtlCol="0">
            <a:spAutoFit/>
          </a:bodyPr>
          <a:lstStyle/>
          <a:p>
            <a:r>
              <a:rPr lang="en-US" sz="1000" dirty="0" smtClean="0"/>
              <a:t>Images from Telescopes from the Ground Up, Amazing Space</a:t>
            </a:r>
            <a:r>
              <a:rPr lang="en-US" sz="1000" dirty="0"/>
              <a:t>, </a:t>
            </a:r>
            <a:r>
              <a:rPr lang="en-US" sz="1000" dirty="0" smtClean="0"/>
              <a:t> </a:t>
            </a:r>
            <a:r>
              <a:rPr lang="en-US" sz="1000" dirty="0" smtClean="0">
                <a:hlinkClick r:id="rId3"/>
              </a:rPr>
              <a:t>http</a:t>
            </a:r>
            <a:r>
              <a:rPr lang="en-US" sz="1000" dirty="0">
                <a:hlinkClick r:id="rId3"/>
              </a:rPr>
              <a:t>://</a:t>
            </a:r>
            <a:r>
              <a:rPr lang="en-US" sz="1000" dirty="0" smtClean="0">
                <a:hlinkClick r:id="rId3"/>
              </a:rPr>
              <a:t>amazing-space.stsci.edu/resources/explorations/groundup/</a:t>
            </a:r>
            <a:r>
              <a:rPr lang="en-US" sz="1000" dirty="0" smtClean="0"/>
              <a:t>. Image in public domain</a:t>
            </a:r>
            <a:endParaRPr lang="en-US" sz="1000" dirty="0"/>
          </a:p>
        </p:txBody>
      </p:sp>
    </p:spTree>
    <p:extLst>
      <p:ext uri="{BB962C8B-B14F-4D97-AF65-F5344CB8AC3E}">
        <p14:creationId xmlns:p14="http://schemas.microsoft.com/office/powerpoint/2010/main" val="211404152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8229600" cy="944562"/>
          </a:xfrm>
        </p:spPr>
        <p:txBody>
          <a:bodyPr>
            <a:normAutofit/>
          </a:bodyPr>
          <a:lstStyle/>
          <a:p>
            <a:r>
              <a:rPr lang="en-US" dirty="0" smtClean="0"/>
              <a:t>Properties of a Convex Lens</a:t>
            </a:r>
            <a:endParaRPr lang="en-US" dirty="0"/>
          </a:p>
        </p:txBody>
      </p:sp>
      <p:sp>
        <p:nvSpPr>
          <p:cNvPr id="4" name="Text Placeholder 3"/>
          <p:cNvSpPr>
            <a:spLocks noGrp="1"/>
          </p:cNvSpPr>
          <p:nvPr>
            <p:ph type="body" idx="4294967295"/>
          </p:nvPr>
        </p:nvSpPr>
        <p:spPr>
          <a:xfrm>
            <a:off x="228600" y="1143000"/>
            <a:ext cx="8763000" cy="5562600"/>
          </a:xfrm>
        </p:spPr>
        <p:txBody>
          <a:bodyPr>
            <a:normAutofit fontScale="85000" lnSpcReduction="20000"/>
          </a:bodyPr>
          <a:lstStyle/>
          <a:p>
            <a:pPr lvl="0"/>
            <a:r>
              <a:rPr lang="en-US" sz="2800" dirty="0" smtClean="0"/>
              <a:t>Focal</a:t>
            </a:r>
            <a:r>
              <a:rPr lang="en-US" sz="2800" baseline="0" dirty="0" smtClean="0"/>
              <a:t> Length</a:t>
            </a:r>
            <a:endParaRPr lang="en-US" sz="2800" dirty="0" smtClean="0"/>
          </a:p>
          <a:p>
            <a:pPr lvl="1"/>
            <a:r>
              <a:rPr lang="en-US" sz="2400" dirty="0" smtClean="0"/>
              <a:t>Depends</a:t>
            </a:r>
            <a:r>
              <a:rPr lang="en-US" sz="2400" baseline="0" dirty="0" smtClean="0"/>
              <a:t> on n</a:t>
            </a:r>
          </a:p>
          <a:p>
            <a:pPr lvl="2"/>
            <a:r>
              <a:rPr lang="en-US" sz="2000" dirty="0" smtClean="0"/>
              <a:t>The greater the change in the speed of light, the greater the bending, and therefore, the smaller the focal length.</a:t>
            </a:r>
            <a:endParaRPr lang="en-US" sz="2000" baseline="0" dirty="0" smtClean="0"/>
          </a:p>
          <a:p>
            <a:pPr lvl="1"/>
            <a:r>
              <a:rPr lang="en-US" sz="2400" dirty="0" smtClean="0"/>
              <a:t>Depends on curvature</a:t>
            </a:r>
          </a:p>
          <a:p>
            <a:pPr lvl="2">
              <a:spcAft>
                <a:spcPts val="15600"/>
              </a:spcAft>
            </a:pPr>
            <a:r>
              <a:rPr lang="en-US" sz="2000" dirty="0" smtClean="0"/>
              <a:t>The smaller the radius, the greater the bending, and therefore, the smaller the focal length.</a:t>
            </a:r>
          </a:p>
          <a:p>
            <a:pPr lvl="0"/>
            <a:r>
              <a:rPr lang="en-US" sz="2800" dirty="0" smtClean="0"/>
              <a:t>Light</a:t>
            </a:r>
            <a:r>
              <a:rPr lang="en-US" sz="2800" baseline="0" dirty="0" smtClean="0"/>
              <a:t> Gathering Power: as with concave</a:t>
            </a:r>
            <a:r>
              <a:rPr lang="en-US" sz="2800" dirty="0" smtClean="0"/>
              <a:t> </a:t>
            </a:r>
            <a:r>
              <a:rPr lang="en-US" sz="2800" baseline="0" dirty="0" smtClean="0"/>
              <a:t>mirrors, proportional</a:t>
            </a:r>
            <a:r>
              <a:rPr lang="en-US" sz="2800" dirty="0" smtClean="0"/>
              <a:t> to area.</a:t>
            </a:r>
            <a:endParaRPr lang="en-US" sz="2800" baseline="0" dirty="0" smtClean="0"/>
          </a:p>
          <a:p>
            <a:pPr lvl="0"/>
            <a:r>
              <a:rPr lang="en-US" sz="2800" baseline="0" dirty="0" smtClean="0"/>
              <a:t>Resolution: </a:t>
            </a:r>
            <a:r>
              <a:rPr lang="en-US" sz="2800" dirty="0" smtClean="0"/>
              <a:t>as with concave mirrors, improves with diameter and gets worse as the wavelength of the observed radiation increases.</a:t>
            </a:r>
          </a:p>
        </p:txBody>
      </p:sp>
      <p:pic>
        <p:nvPicPr>
          <p:cNvPr id="6" name="Picture 5" descr="focal lengths from curvature.png"/>
          <p:cNvPicPr>
            <a:picLocks noChangeAspect="1"/>
          </p:cNvPicPr>
          <p:nvPr/>
        </p:nvPicPr>
        <p:blipFill>
          <a:blip r:embed="rId2" cstate="print"/>
          <a:srcRect l="2260" t="13086" b="5124"/>
          <a:stretch>
            <a:fillRect/>
          </a:stretch>
        </p:blipFill>
        <p:spPr>
          <a:xfrm>
            <a:off x="3200400" y="2819400"/>
            <a:ext cx="2743200" cy="2212258"/>
          </a:xfrm>
          <a:prstGeom prst="rect">
            <a:avLst/>
          </a:prstGeom>
        </p:spPr>
      </p:pic>
      <p:sp>
        <p:nvSpPr>
          <p:cNvPr id="9" name="TextBox 8"/>
          <p:cNvSpPr txBox="1"/>
          <p:nvPr/>
        </p:nvSpPr>
        <p:spPr>
          <a:xfrm>
            <a:off x="2286000" y="4816214"/>
            <a:ext cx="1143000" cy="215444"/>
          </a:xfrm>
          <a:prstGeom prst="rect">
            <a:avLst/>
          </a:prstGeom>
          <a:noFill/>
        </p:spPr>
        <p:txBody>
          <a:bodyPr wrap="square" rtlCol="0">
            <a:spAutoFit/>
          </a:bodyPr>
          <a:lstStyle/>
          <a:p>
            <a:r>
              <a:rPr lang="en-US" sz="800" dirty="0" smtClean="0"/>
              <a:t>Image by </a:t>
            </a:r>
            <a:r>
              <a:rPr lang="en-US" sz="800" dirty="0" err="1" smtClean="0"/>
              <a:t>SKMay</a:t>
            </a:r>
            <a:endParaRPr lang="en-US" sz="8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8438"/>
            <a:ext cx="8229600" cy="944562"/>
          </a:xfrm>
        </p:spPr>
        <p:txBody>
          <a:bodyPr/>
          <a:lstStyle/>
          <a:p>
            <a:r>
              <a:rPr lang="en-US" dirty="0" smtClean="0"/>
              <a:t>Two Types of </a:t>
            </a:r>
            <a:r>
              <a:rPr lang="en-US" baseline="0" dirty="0" smtClean="0"/>
              <a:t>Lenses</a:t>
            </a:r>
            <a:endParaRPr lang="en-US" dirty="0"/>
          </a:p>
        </p:txBody>
      </p:sp>
      <p:sp>
        <p:nvSpPr>
          <p:cNvPr id="3" name="Text Placeholder 2"/>
          <p:cNvSpPr>
            <a:spLocks noGrp="1"/>
          </p:cNvSpPr>
          <p:nvPr>
            <p:ph type="body" idx="4294967295"/>
          </p:nvPr>
        </p:nvSpPr>
        <p:spPr>
          <a:xfrm>
            <a:off x="152401" y="1295400"/>
            <a:ext cx="5029199" cy="5029200"/>
          </a:xfrm>
        </p:spPr>
        <p:txBody>
          <a:bodyPr>
            <a:normAutofit fontScale="92500" lnSpcReduction="20000"/>
          </a:bodyPr>
          <a:lstStyle/>
          <a:p>
            <a:r>
              <a:rPr lang="en-US" dirty="0" smtClean="0"/>
              <a:t>By cleverly changing the shape of the medium, you can produce a lens.</a:t>
            </a:r>
          </a:p>
          <a:p>
            <a:r>
              <a:rPr lang="en-US" dirty="0" smtClean="0"/>
              <a:t>Just as with mirrors, lenses can be either concave or convex in shape.</a:t>
            </a:r>
          </a:p>
          <a:p>
            <a:r>
              <a:rPr lang="en-US" dirty="0" smtClean="0"/>
              <a:t>While Snell’s Law governs the interaction of each light ray with the lens, we can develop some shortcuts by considering special rays, as we did with mirrors.</a:t>
            </a:r>
          </a:p>
        </p:txBody>
      </p:sp>
      <p:pic>
        <p:nvPicPr>
          <p:cNvPr id="4403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b="29842"/>
          <a:stretch/>
        </p:blipFill>
        <p:spPr bwMode="auto">
          <a:xfrm>
            <a:off x="4969825" y="1371600"/>
            <a:ext cx="4080907" cy="4603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52400" y="6611778"/>
            <a:ext cx="8381999" cy="246221"/>
          </a:xfrm>
          <a:prstGeom prst="rect">
            <a:avLst/>
          </a:prstGeom>
          <a:noFill/>
        </p:spPr>
        <p:txBody>
          <a:bodyPr wrap="square" rtlCol="0">
            <a:spAutoFit/>
          </a:bodyPr>
          <a:lstStyle/>
          <a:p>
            <a:r>
              <a:rPr lang="en-US" sz="1000" dirty="0" smtClean="0"/>
              <a:t>Images from Telescopes from the Ground Up, Amazing Space,  </a:t>
            </a:r>
            <a:r>
              <a:rPr lang="en-US" sz="1000" dirty="0" smtClean="0">
                <a:hlinkClick r:id="rId3"/>
              </a:rPr>
              <a:t>http://amazing-space.stsci.edu/resources/explorations/groundup/</a:t>
            </a:r>
            <a:r>
              <a:rPr lang="en-US" sz="1000" dirty="0" smtClean="0"/>
              <a:t>. Image in public domain</a:t>
            </a:r>
            <a:endParaRPr lang="en-US" sz="10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035" y="152400"/>
            <a:ext cx="8229600" cy="1143000"/>
          </a:xfrm>
        </p:spPr>
        <p:txBody>
          <a:bodyPr>
            <a:normAutofit/>
          </a:bodyPr>
          <a:lstStyle/>
          <a:p>
            <a:r>
              <a:rPr lang="en-US" dirty="0" smtClean="0"/>
              <a:t>Special Rays for Convex Lenses</a:t>
            </a:r>
            <a:endParaRPr lang="en-US" dirty="0"/>
          </a:p>
        </p:txBody>
      </p:sp>
      <p:sp>
        <p:nvSpPr>
          <p:cNvPr id="3" name="Content Placeholder 2"/>
          <p:cNvSpPr>
            <a:spLocks noGrp="1"/>
          </p:cNvSpPr>
          <p:nvPr>
            <p:ph idx="1"/>
          </p:nvPr>
        </p:nvSpPr>
        <p:spPr>
          <a:xfrm>
            <a:off x="63230" y="1143000"/>
            <a:ext cx="9108332" cy="5638800"/>
          </a:xfrm>
          <a:ln>
            <a:noFill/>
          </a:ln>
        </p:spPr>
        <p:txBody>
          <a:bodyPr>
            <a:normAutofit fontScale="92500" lnSpcReduction="20000"/>
          </a:bodyPr>
          <a:lstStyle/>
          <a:p>
            <a:r>
              <a:rPr lang="en-US" sz="2800" dirty="0" smtClean="0"/>
              <a:t>Using what we know about the properties of convex lenses, we can develop some shortcuts for tracing rays that encounter the surface.</a:t>
            </a:r>
          </a:p>
          <a:p>
            <a:endParaRPr lang="en-US" sz="2800" dirty="0" smtClean="0"/>
          </a:p>
          <a:p>
            <a:endParaRPr lang="en-US" sz="12900" dirty="0" smtClean="0"/>
          </a:p>
          <a:p>
            <a:r>
              <a:rPr lang="en-US" sz="2800" dirty="0" smtClean="0"/>
              <a:t>Special Rays for Convex Lenses</a:t>
            </a:r>
          </a:p>
          <a:p>
            <a:pPr marL="914400" lvl="1" indent="-457200">
              <a:buFont typeface="+mj-lt"/>
              <a:buAutoNum type="arabicPeriod"/>
            </a:pPr>
            <a:r>
              <a:rPr lang="en-US" sz="2400" dirty="0" smtClean="0">
                <a:solidFill>
                  <a:srgbClr val="FF0000"/>
                </a:solidFill>
              </a:rPr>
              <a:t>A ray approaching the lens parallel to the principal axis will refract through the focal point on the opposite of the lens.</a:t>
            </a:r>
          </a:p>
          <a:p>
            <a:pPr marL="914400" lvl="1" indent="-457200">
              <a:buFont typeface="+mj-lt"/>
              <a:buAutoNum type="arabicPeriod"/>
            </a:pPr>
            <a:r>
              <a:rPr lang="en-US" sz="2400" dirty="0" smtClean="0">
                <a:solidFill>
                  <a:srgbClr val="00B050"/>
                </a:solidFill>
              </a:rPr>
              <a:t>A ray approaching the lens along a path through the focal point will refract parallel to the principal axis on the opposite side of the lens.</a:t>
            </a:r>
          </a:p>
          <a:p>
            <a:pPr marL="914400" lvl="1" indent="-457200">
              <a:buFont typeface="+mj-lt"/>
              <a:buAutoNum type="arabicPeriod"/>
            </a:pPr>
            <a:r>
              <a:rPr lang="en-US" sz="2400" dirty="0" smtClean="0">
                <a:solidFill>
                  <a:srgbClr val="7030A0"/>
                </a:solidFill>
              </a:rPr>
              <a:t>A ray passing through the optical center of </a:t>
            </a:r>
            <a:r>
              <a:rPr lang="en-US" sz="2400" baseline="0" dirty="0" smtClean="0">
                <a:solidFill>
                  <a:srgbClr val="7030A0"/>
                </a:solidFill>
              </a:rPr>
              <a:t>the lens will be </a:t>
            </a:r>
            <a:r>
              <a:rPr lang="en-US" sz="2400" baseline="0" dirty="0" err="1" smtClean="0">
                <a:solidFill>
                  <a:srgbClr val="7030A0"/>
                </a:solidFill>
              </a:rPr>
              <a:t>undeflected</a:t>
            </a:r>
            <a:r>
              <a:rPr lang="en-US" sz="2400" baseline="0" dirty="0" smtClean="0">
                <a:solidFill>
                  <a:srgbClr val="7030A0"/>
                </a:solidFill>
              </a:rPr>
              <a:t>.  </a:t>
            </a:r>
            <a:endParaRPr lang="en-US" sz="2400" dirty="0" smtClean="0">
              <a:solidFill>
                <a:srgbClr val="7030A0"/>
              </a:solidFill>
            </a:endParaRPr>
          </a:p>
        </p:txBody>
      </p:sp>
      <p:cxnSp>
        <p:nvCxnSpPr>
          <p:cNvPr id="11" name="Straight Arrow Connector 10"/>
          <p:cNvCxnSpPr/>
          <p:nvPr/>
        </p:nvCxnSpPr>
        <p:spPr>
          <a:xfrm>
            <a:off x="784365" y="2381869"/>
            <a:ext cx="3787635" cy="1905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4572000" y="2400919"/>
            <a:ext cx="2819400" cy="1637681"/>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38200" y="2088737"/>
            <a:ext cx="305109" cy="369332"/>
          </a:xfrm>
          <a:prstGeom prst="rect">
            <a:avLst/>
          </a:prstGeom>
          <a:noFill/>
          <a:ln w="28575">
            <a:noFill/>
          </a:ln>
        </p:spPr>
        <p:txBody>
          <a:bodyPr wrap="square" rtlCol="0">
            <a:spAutoFit/>
          </a:bodyPr>
          <a:lstStyle/>
          <a:p>
            <a:r>
              <a:rPr lang="en-US" b="1" dirty="0" smtClean="0">
                <a:solidFill>
                  <a:srgbClr val="FF0000"/>
                </a:solidFill>
              </a:rPr>
              <a:t>1</a:t>
            </a:r>
            <a:endParaRPr lang="en-US" b="1" dirty="0">
              <a:solidFill>
                <a:srgbClr val="FF0000"/>
              </a:solidFill>
            </a:endParaRPr>
          </a:p>
        </p:txBody>
      </p:sp>
      <p:cxnSp>
        <p:nvCxnSpPr>
          <p:cNvPr id="30" name="Straight Arrow Connector 29"/>
          <p:cNvCxnSpPr/>
          <p:nvPr/>
        </p:nvCxnSpPr>
        <p:spPr>
          <a:xfrm>
            <a:off x="2263133" y="2109335"/>
            <a:ext cx="2386716" cy="1318345"/>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a:off x="4572000" y="3427680"/>
            <a:ext cx="2298343" cy="0"/>
          </a:xfrm>
          <a:prstGeom prst="straightConnector1">
            <a:avLst/>
          </a:prstGeom>
          <a:ln w="28575">
            <a:solidFill>
              <a:srgbClr val="00B05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514473" y="1924669"/>
            <a:ext cx="301686" cy="369332"/>
          </a:xfrm>
          <a:prstGeom prst="rect">
            <a:avLst/>
          </a:prstGeom>
          <a:noFill/>
        </p:spPr>
        <p:txBody>
          <a:bodyPr wrap="none" rtlCol="0">
            <a:spAutoFit/>
          </a:bodyPr>
          <a:lstStyle/>
          <a:p>
            <a:r>
              <a:rPr lang="en-US" b="1" dirty="0" smtClean="0">
                <a:solidFill>
                  <a:srgbClr val="00B050"/>
                </a:solidFill>
              </a:rPr>
              <a:t>2</a:t>
            </a:r>
            <a:endParaRPr lang="en-US" b="1" dirty="0">
              <a:solidFill>
                <a:srgbClr val="00B050"/>
              </a:solidFill>
            </a:endParaRPr>
          </a:p>
        </p:txBody>
      </p:sp>
      <p:cxnSp>
        <p:nvCxnSpPr>
          <p:cNvPr id="51" name="Straight Arrow Connector 50"/>
          <p:cNvCxnSpPr/>
          <p:nvPr/>
        </p:nvCxnSpPr>
        <p:spPr>
          <a:xfrm>
            <a:off x="1371600" y="2273403"/>
            <a:ext cx="6705600" cy="1307997"/>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endCxn id="9" idx="1"/>
          </p:cNvCxnSpPr>
          <p:nvPr/>
        </p:nvCxnSpPr>
        <p:spPr>
          <a:xfrm>
            <a:off x="4572000" y="2907314"/>
            <a:ext cx="762000" cy="139918"/>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1639857" y="2032731"/>
            <a:ext cx="301686" cy="369332"/>
          </a:xfrm>
          <a:prstGeom prst="rect">
            <a:avLst/>
          </a:prstGeom>
          <a:noFill/>
        </p:spPr>
        <p:txBody>
          <a:bodyPr wrap="none" rtlCol="0">
            <a:spAutoFit/>
          </a:bodyPr>
          <a:lstStyle/>
          <a:p>
            <a:r>
              <a:rPr lang="en-US" b="1" dirty="0">
                <a:solidFill>
                  <a:srgbClr val="7030A0"/>
                </a:solidFill>
              </a:rPr>
              <a:t>3</a:t>
            </a:r>
          </a:p>
        </p:txBody>
      </p:sp>
      <p:grpSp>
        <p:nvGrpSpPr>
          <p:cNvPr id="5" name="Group 4"/>
          <p:cNvGrpSpPr/>
          <p:nvPr/>
        </p:nvGrpSpPr>
        <p:grpSpPr>
          <a:xfrm>
            <a:off x="2731846" y="1797031"/>
            <a:ext cx="3668954" cy="2236475"/>
            <a:chOff x="4942148" y="1802414"/>
            <a:chExt cx="3668954" cy="2236475"/>
          </a:xfrm>
        </p:grpSpPr>
        <p:sp>
          <p:nvSpPr>
            <p:cNvPr id="4" name="Arc 3"/>
            <p:cNvSpPr/>
            <p:nvPr/>
          </p:nvSpPr>
          <p:spPr>
            <a:xfrm rot="2712876">
              <a:off x="4904048" y="1840514"/>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Arc 25"/>
            <p:cNvSpPr/>
            <p:nvPr/>
          </p:nvSpPr>
          <p:spPr>
            <a:xfrm rot="13527960">
              <a:off x="6439402" y="1867189"/>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7" name="Group 6"/>
          <p:cNvGrpSpPr/>
          <p:nvPr/>
        </p:nvGrpSpPr>
        <p:grpSpPr>
          <a:xfrm>
            <a:off x="533400" y="2706469"/>
            <a:ext cx="8458200" cy="683062"/>
            <a:chOff x="533400" y="2706469"/>
            <a:chExt cx="8458200" cy="683062"/>
          </a:xfrm>
        </p:grpSpPr>
        <p:cxnSp>
          <p:nvCxnSpPr>
            <p:cNvPr id="6" name="Straight Connector 5"/>
            <p:cNvCxnSpPr/>
            <p:nvPr/>
          </p:nvCxnSpPr>
          <p:spPr>
            <a:xfrm>
              <a:off x="685800" y="2907314"/>
              <a:ext cx="83058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33400" y="2907314"/>
              <a:ext cx="2514600" cy="369332"/>
            </a:xfrm>
            <a:prstGeom prst="rect">
              <a:avLst/>
            </a:prstGeom>
            <a:noFill/>
          </p:spPr>
          <p:txBody>
            <a:bodyPr wrap="square" rtlCol="0">
              <a:spAutoFit/>
            </a:bodyPr>
            <a:lstStyle/>
            <a:p>
              <a:r>
                <a:rPr lang="en-US" dirty="0"/>
                <a:t>p</a:t>
              </a:r>
              <a:r>
                <a:rPr lang="en-US" dirty="0" smtClean="0"/>
                <a:t>rincipal axis</a:t>
              </a:r>
              <a:endParaRPr lang="en-US" dirty="0"/>
            </a:p>
          </p:txBody>
        </p:sp>
        <p:sp>
          <p:nvSpPr>
            <p:cNvPr id="9" name="TextBox 8"/>
            <p:cNvSpPr txBox="1"/>
            <p:nvPr/>
          </p:nvSpPr>
          <p:spPr>
            <a:xfrm>
              <a:off x="5334000" y="2724066"/>
              <a:ext cx="300082" cy="646331"/>
            </a:xfrm>
            <a:prstGeom prst="rect">
              <a:avLst/>
            </a:prstGeom>
            <a:noFill/>
          </p:spPr>
          <p:txBody>
            <a:bodyPr wrap="none" rtlCol="0">
              <a:spAutoFit/>
            </a:bodyPr>
            <a:lstStyle/>
            <a:p>
              <a:r>
                <a:rPr lang="en-US" dirty="0" smtClean="0"/>
                <a:t>•</a:t>
              </a:r>
            </a:p>
            <a:p>
              <a:r>
                <a:rPr lang="en-US" dirty="0" smtClean="0"/>
                <a:t>F</a:t>
              </a:r>
              <a:endParaRPr lang="en-US" dirty="0"/>
            </a:p>
          </p:txBody>
        </p:sp>
        <p:sp>
          <p:nvSpPr>
            <p:cNvPr id="36" name="TextBox 35"/>
            <p:cNvSpPr txBox="1"/>
            <p:nvPr/>
          </p:nvSpPr>
          <p:spPr>
            <a:xfrm>
              <a:off x="6248400" y="2743200"/>
              <a:ext cx="407484" cy="646331"/>
            </a:xfrm>
            <a:prstGeom prst="rect">
              <a:avLst/>
            </a:prstGeom>
            <a:noFill/>
          </p:spPr>
          <p:txBody>
            <a:bodyPr wrap="none" rtlCol="0">
              <a:spAutoFit/>
            </a:bodyPr>
            <a:lstStyle/>
            <a:p>
              <a:r>
                <a:rPr lang="en-US" dirty="0" smtClean="0"/>
                <a:t>•</a:t>
              </a:r>
            </a:p>
            <a:p>
              <a:r>
                <a:rPr lang="en-US" dirty="0" smtClean="0"/>
                <a:t>2F</a:t>
              </a:r>
              <a:endParaRPr lang="en-US" dirty="0"/>
            </a:p>
          </p:txBody>
        </p:sp>
        <p:sp>
          <p:nvSpPr>
            <p:cNvPr id="33" name="TextBox 32"/>
            <p:cNvSpPr txBox="1"/>
            <p:nvPr/>
          </p:nvSpPr>
          <p:spPr>
            <a:xfrm>
              <a:off x="3509918" y="2706469"/>
              <a:ext cx="300082" cy="646331"/>
            </a:xfrm>
            <a:prstGeom prst="rect">
              <a:avLst/>
            </a:prstGeom>
            <a:noFill/>
          </p:spPr>
          <p:txBody>
            <a:bodyPr wrap="none" rtlCol="0">
              <a:spAutoFit/>
            </a:bodyPr>
            <a:lstStyle/>
            <a:p>
              <a:r>
                <a:rPr lang="en-US" dirty="0" smtClean="0"/>
                <a:t>•</a:t>
              </a:r>
            </a:p>
            <a:p>
              <a:r>
                <a:rPr lang="en-US" dirty="0" smtClean="0"/>
                <a:t>F</a:t>
              </a:r>
              <a:endParaRPr lang="en-US" dirty="0"/>
            </a:p>
          </p:txBody>
        </p:sp>
        <p:sp>
          <p:nvSpPr>
            <p:cNvPr id="37" name="TextBox 36"/>
            <p:cNvSpPr txBox="1"/>
            <p:nvPr/>
          </p:nvSpPr>
          <p:spPr>
            <a:xfrm>
              <a:off x="2584320" y="2730603"/>
              <a:ext cx="463679" cy="646331"/>
            </a:xfrm>
            <a:prstGeom prst="rect">
              <a:avLst/>
            </a:prstGeom>
            <a:noFill/>
          </p:spPr>
          <p:txBody>
            <a:bodyPr wrap="square" rtlCol="0">
              <a:spAutoFit/>
            </a:bodyPr>
            <a:lstStyle/>
            <a:p>
              <a:r>
                <a:rPr lang="en-US" dirty="0" smtClean="0"/>
                <a:t>•</a:t>
              </a:r>
            </a:p>
            <a:p>
              <a:r>
                <a:rPr lang="en-US" dirty="0" smtClean="0"/>
                <a:t>2F</a:t>
              </a:r>
              <a:endParaRPr lang="en-US" dirty="0"/>
            </a:p>
          </p:txBody>
        </p:sp>
      </p:grpSp>
    </p:spTree>
    <p:extLst>
      <p:ext uri="{BB962C8B-B14F-4D97-AF65-F5344CB8AC3E}">
        <p14:creationId xmlns:p14="http://schemas.microsoft.com/office/powerpoint/2010/main" val="263284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5" grpId="0"/>
      <p:bldP spid="5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035" y="152400"/>
            <a:ext cx="8229600" cy="1143000"/>
          </a:xfrm>
        </p:spPr>
        <p:txBody>
          <a:bodyPr>
            <a:normAutofit/>
          </a:bodyPr>
          <a:lstStyle/>
          <a:p>
            <a:r>
              <a:rPr lang="en-US" dirty="0" smtClean="0"/>
              <a:t>Special Rays for Concave Lenses</a:t>
            </a:r>
            <a:endParaRPr lang="en-US" dirty="0"/>
          </a:p>
        </p:txBody>
      </p:sp>
      <p:sp>
        <p:nvSpPr>
          <p:cNvPr id="3" name="Content Placeholder 2"/>
          <p:cNvSpPr>
            <a:spLocks noGrp="1"/>
          </p:cNvSpPr>
          <p:nvPr>
            <p:ph idx="1"/>
          </p:nvPr>
        </p:nvSpPr>
        <p:spPr>
          <a:xfrm>
            <a:off x="63230" y="1143000"/>
            <a:ext cx="9108332" cy="5638800"/>
          </a:xfrm>
          <a:ln>
            <a:noFill/>
          </a:ln>
        </p:spPr>
        <p:txBody>
          <a:bodyPr>
            <a:normAutofit fontScale="92500" lnSpcReduction="20000"/>
          </a:bodyPr>
          <a:lstStyle/>
          <a:p>
            <a:r>
              <a:rPr lang="en-US" sz="2800" dirty="0" smtClean="0"/>
              <a:t>Using what we know about the properties of concave lenses, we can develop some shortcuts for tracing rays that encounter the surface.</a:t>
            </a:r>
          </a:p>
          <a:p>
            <a:endParaRPr lang="en-US" sz="2800" dirty="0" smtClean="0"/>
          </a:p>
          <a:p>
            <a:endParaRPr lang="en-US" sz="12900" dirty="0" smtClean="0"/>
          </a:p>
          <a:p>
            <a:r>
              <a:rPr lang="en-US" sz="2800" dirty="0" smtClean="0"/>
              <a:t>Special Rays for Convex Lenses</a:t>
            </a:r>
          </a:p>
          <a:p>
            <a:pPr marL="914400" lvl="1" indent="-457200">
              <a:buFont typeface="+mj-lt"/>
              <a:buAutoNum type="arabicPeriod"/>
            </a:pPr>
            <a:r>
              <a:rPr lang="en-US" sz="2400" dirty="0" smtClean="0">
                <a:solidFill>
                  <a:srgbClr val="FF0000"/>
                </a:solidFill>
              </a:rPr>
              <a:t>A ray approaching the lens parallel to the principal axis will refract as if it is coming from the focal point on the side of the lens it comes from.</a:t>
            </a:r>
          </a:p>
          <a:p>
            <a:pPr marL="914400" lvl="1" indent="-457200">
              <a:buFont typeface="+mj-lt"/>
              <a:buAutoNum type="arabicPeriod"/>
            </a:pPr>
            <a:r>
              <a:rPr lang="en-US" sz="2400" dirty="0" smtClean="0">
                <a:solidFill>
                  <a:srgbClr val="00B050"/>
                </a:solidFill>
              </a:rPr>
              <a:t>A ray approaching the lens along a path toward the focal point on the opposite site of the lens will refract parallel to the principal axis.</a:t>
            </a:r>
          </a:p>
          <a:p>
            <a:pPr marL="914400" lvl="1" indent="-457200">
              <a:buFont typeface="+mj-lt"/>
              <a:buAutoNum type="arabicPeriod"/>
            </a:pPr>
            <a:r>
              <a:rPr lang="en-US" sz="2400" dirty="0" smtClean="0">
                <a:solidFill>
                  <a:srgbClr val="7030A0"/>
                </a:solidFill>
              </a:rPr>
              <a:t>A ray passing through the optical center of </a:t>
            </a:r>
            <a:r>
              <a:rPr lang="en-US" sz="2400" baseline="0" dirty="0" smtClean="0">
                <a:solidFill>
                  <a:srgbClr val="7030A0"/>
                </a:solidFill>
              </a:rPr>
              <a:t>the lens will be </a:t>
            </a:r>
            <a:r>
              <a:rPr lang="en-US" sz="2400" baseline="0" dirty="0" err="1" smtClean="0">
                <a:solidFill>
                  <a:srgbClr val="7030A0"/>
                </a:solidFill>
              </a:rPr>
              <a:t>undeflected</a:t>
            </a:r>
            <a:r>
              <a:rPr lang="en-US" sz="2400" baseline="0" dirty="0" smtClean="0">
                <a:solidFill>
                  <a:srgbClr val="7030A0"/>
                </a:solidFill>
              </a:rPr>
              <a:t>.  </a:t>
            </a:r>
            <a:endParaRPr lang="en-US" sz="2400" dirty="0" smtClean="0">
              <a:solidFill>
                <a:srgbClr val="7030A0"/>
              </a:solidFill>
            </a:endParaRPr>
          </a:p>
        </p:txBody>
      </p:sp>
      <p:cxnSp>
        <p:nvCxnSpPr>
          <p:cNvPr id="6" name="Straight Connector 5"/>
          <p:cNvCxnSpPr/>
          <p:nvPr/>
        </p:nvCxnSpPr>
        <p:spPr>
          <a:xfrm>
            <a:off x="685800" y="2907314"/>
            <a:ext cx="83058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33400" y="2907314"/>
            <a:ext cx="2514600" cy="369332"/>
          </a:xfrm>
          <a:prstGeom prst="rect">
            <a:avLst/>
          </a:prstGeom>
          <a:noFill/>
        </p:spPr>
        <p:txBody>
          <a:bodyPr wrap="square" rtlCol="0">
            <a:spAutoFit/>
          </a:bodyPr>
          <a:lstStyle/>
          <a:p>
            <a:r>
              <a:rPr lang="en-US" dirty="0"/>
              <a:t>p</a:t>
            </a:r>
            <a:r>
              <a:rPr lang="en-US" dirty="0" smtClean="0"/>
              <a:t>rincipal axis</a:t>
            </a:r>
            <a:endParaRPr lang="en-US" dirty="0"/>
          </a:p>
        </p:txBody>
      </p:sp>
      <p:sp>
        <p:nvSpPr>
          <p:cNvPr id="9" name="TextBox 8"/>
          <p:cNvSpPr txBox="1"/>
          <p:nvPr/>
        </p:nvSpPr>
        <p:spPr>
          <a:xfrm>
            <a:off x="5334000" y="2724066"/>
            <a:ext cx="300082" cy="646331"/>
          </a:xfrm>
          <a:prstGeom prst="rect">
            <a:avLst/>
          </a:prstGeom>
          <a:noFill/>
        </p:spPr>
        <p:txBody>
          <a:bodyPr wrap="none" rtlCol="0">
            <a:spAutoFit/>
          </a:bodyPr>
          <a:lstStyle/>
          <a:p>
            <a:r>
              <a:rPr lang="en-US" dirty="0" smtClean="0"/>
              <a:t>•</a:t>
            </a:r>
          </a:p>
          <a:p>
            <a:r>
              <a:rPr lang="en-US" dirty="0" smtClean="0"/>
              <a:t>F</a:t>
            </a:r>
            <a:endParaRPr lang="en-US" dirty="0"/>
          </a:p>
        </p:txBody>
      </p:sp>
      <p:cxnSp>
        <p:nvCxnSpPr>
          <p:cNvPr id="11" name="Straight Arrow Connector 10"/>
          <p:cNvCxnSpPr/>
          <p:nvPr/>
        </p:nvCxnSpPr>
        <p:spPr>
          <a:xfrm>
            <a:off x="775739" y="2644283"/>
            <a:ext cx="3787635" cy="1905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4525722" y="2004621"/>
            <a:ext cx="2344621" cy="65871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87203" y="2294001"/>
            <a:ext cx="305109" cy="369332"/>
          </a:xfrm>
          <a:prstGeom prst="rect">
            <a:avLst/>
          </a:prstGeom>
          <a:noFill/>
          <a:ln w="28575">
            <a:noFill/>
          </a:ln>
        </p:spPr>
        <p:txBody>
          <a:bodyPr wrap="square" rtlCol="0">
            <a:spAutoFit/>
          </a:bodyPr>
          <a:lstStyle/>
          <a:p>
            <a:r>
              <a:rPr lang="en-US" b="1" dirty="0" smtClean="0">
                <a:solidFill>
                  <a:srgbClr val="FF0000"/>
                </a:solidFill>
              </a:rPr>
              <a:t>1</a:t>
            </a:r>
            <a:endParaRPr lang="en-US" b="1" dirty="0">
              <a:solidFill>
                <a:srgbClr val="FF0000"/>
              </a:solidFill>
            </a:endParaRPr>
          </a:p>
        </p:txBody>
      </p:sp>
      <p:cxnSp>
        <p:nvCxnSpPr>
          <p:cNvPr id="30" name="Straight Arrow Connector 29"/>
          <p:cNvCxnSpPr/>
          <p:nvPr/>
        </p:nvCxnSpPr>
        <p:spPr>
          <a:xfrm flipV="1">
            <a:off x="2897156" y="3262966"/>
            <a:ext cx="1707782" cy="687766"/>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a:off x="4572000" y="3276646"/>
            <a:ext cx="3703878" cy="0"/>
          </a:xfrm>
          <a:prstGeom prst="straightConnector1">
            <a:avLst/>
          </a:prstGeom>
          <a:ln w="28575">
            <a:solidFill>
              <a:srgbClr val="00B05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897156" y="3581400"/>
            <a:ext cx="301686" cy="369332"/>
          </a:xfrm>
          <a:prstGeom prst="rect">
            <a:avLst/>
          </a:prstGeom>
          <a:noFill/>
        </p:spPr>
        <p:txBody>
          <a:bodyPr wrap="none" rtlCol="0">
            <a:spAutoFit/>
          </a:bodyPr>
          <a:lstStyle/>
          <a:p>
            <a:r>
              <a:rPr lang="en-US" b="1" dirty="0" smtClean="0">
                <a:solidFill>
                  <a:srgbClr val="00B050"/>
                </a:solidFill>
              </a:rPr>
              <a:t>2</a:t>
            </a:r>
            <a:endParaRPr lang="en-US" b="1" dirty="0">
              <a:solidFill>
                <a:srgbClr val="00B050"/>
              </a:solidFill>
            </a:endParaRPr>
          </a:p>
        </p:txBody>
      </p:sp>
      <p:sp>
        <p:nvSpPr>
          <p:cNvPr id="36" name="TextBox 35"/>
          <p:cNvSpPr txBox="1"/>
          <p:nvPr/>
        </p:nvSpPr>
        <p:spPr>
          <a:xfrm>
            <a:off x="6248400" y="2706469"/>
            <a:ext cx="407484" cy="646331"/>
          </a:xfrm>
          <a:prstGeom prst="rect">
            <a:avLst/>
          </a:prstGeom>
          <a:noFill/>
        </p:spPr>
        <p:txBody>
          <a:bodyPr wrap="none" rtlCol="0">
            <a:spAutoFit/>
          </a:bodyPr>
          <a:lstStyle/>
          <a:p>
            <a:r>
              <a:rPr lang="en-US" dirty="0" smtClean="0"/>
              <a:t>•</a:t>
            </a:r>
          </a:p>
          <a:p>
            <a:r>
              <a:rPr lang="en-US" dirty="0" smtClean="0"/>
              <a:t>2F</a:t>
            </a:r>
            <a:endParaRPr lang="en-US" dirty="0"/>
          </a:p>
        </p:txBody>
      </p:sp>
      <p:cxnSp>
        <p:nvCxnSpPr>
          <p:cNvPr id="51" name="Straight Arrow Connector 50"/>
          <p:cNvCxnSpPr/>
          <p:nvPr/>
        </p:nvCxnSpPr>
        <p:spPr>
          <a:xfrm>
            <a:off x="1371600" y="2273403"/>
            <a:ext cx="6705600" cy="1307997"/>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endCxn id="9" idx="1"/>
          </p:cNvCxnSpPr>
          <p:nvPr/>
        </p:nvCxnSpPr>
        <p:spPr>
          <a:xfrm>
            <a:off x="4572000" y="2907314"/>
            <a:ext cx="762000" cy="139918"/>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1639857" y="2032731"/>
            <a:ext cx="301686" cy="369332"/>
          </a:xfrm>
          <a:prstGeom prst="rect">
            <a:avLst/>
          </a:prstGeom>
          <a:noFill/>
        </p:spPr>
        <p:txBody>
          <a:bodyPr wrap="none" rtlCol="0">
            <a:spAutoFit/>
          </a:bodyPr>
          <a:lstStyle/>
          <a:p>
            <a:r>
              <a:rPr lang="en-US" b="1" dirty="0">
                <a:solidFill>
                  <a:srgbClr val="7030A0"/>
                </a:solidFill>
              </a:rPr>
              <a:t>3</a:t>
            </a:r>
          </a:p>
        </p:txBody>
      </p:sp>
      <p:sp>
        <p:nvSpPr>
          <p:cNvPr id="33" name="TextBox 32"/>
          <p:cNvSpPr txBox="1"/>
          <p:nvPr/>
        </p:nvSpPr>
        <p:spPr>
          <a:xfrm>
            <a:off x="3509918" y="2706469"/>
            <a:ext cx="300082" cy="646331"/>
          </a:xfrm>
          <a:prstGeom prst="rect">
            <a:avLst/>
          </a:prstGeom>
          <a:noFill/>
        </p:spPr>
        <p:txBody>
          <a:bodyPr wrap="none" rtlCol="0">
            <a:spAutoFit/>
          </a:bodyPr>
          <a:lstStyle/>
          <a:p>
            <a:r>
              <a:rPr lang="en-US" dirty="0" smtClean="0"/>
              <a:t>•</a:t>
            </a:r>
          </a:p>
          <a:p>
            <a:r>
              <a:rPr lang="en-US" dirty="0" smtClean="0"/>
              <a:t>F</a:t>
            </a:r>
            <a:endParaRPr lang="en-US" dirty="0"/>
          </a:p>
        </p:txBody>
      </p:sp>
      <p:sp>
        <p:nvSpPr>
          <p:cNvPr id="37" name="TextBox 36"/>
          <p:cNvSpPr txBox="1"/>
          <p:nvPr/>
        </p:nvSpPr>
        <p:spPr>
          <a:xfrm>
            <a:off x="2584320" y="2730603"/>
            <a:ext cx="463679" cy="646331"/>
          </a:xfrm>
          <a:prstGeom prst="rect">
            <a:avLst/>
          </a:prstGeom>
          <a:noFill/>
        </p:spPr>
        <p:txBody>
          <a:bodyPr wrap="square" rtlCol="0">
            <a:spAutoFit/>
          </a:bodyPr>
          <a:lstStyle/>
          <a:p>
            <a:r>
              <a:rPr lang="en-US" dirty="0" smtClean="0"/>
              <a:t>•</a:t>
            </a:r>
          </a:p>
          <a:p>
            <a:r>
              <a:rPr lang="en-US" dirty="0" smtClean="0"/>
              <a:t>2F</a:t>
            </a:r>
            <a:endParaRPr lang="en-US" dirty="0"/>
          </a:p>
        </p:txBody>
      </p:sp>
      <p:grpSp>
        <p:nvGrpSpPr>
          <p:cNvPr id="14" name="Group 13"/>
          <p:cNvGrpSpPr/>
          <p:nvPr/>
        </p:nvGrpSpPr>
        <p:grpSpPr>
          <a:xfrm>
            <a:off x="2295729" y="1810368"/>
            <a:ext cx="4520157" cy="2236475"/>
            <a:chOff x="2731846" y="1797031"/>
            <a:chExt cx="4520157" cy="2236475"/>
          </a:xfrm>
        </p:grpSpPr>
        <p:grpSp>
          <p:nvGrpSpPr>
            <p:cNvPr id="5" name="Group 4"/>
            <p:cNvGrpSpPr/>
            <p:nvPr/>
          </p:nvGrpSpPr>
          <p:grpSpPr>
            <a:xfrm>
              <a:off x="2731846" y="1797031"/>
              <a:ext cx="4520157" cy="2236475"/>
              <a:chOff x="4942148" y="1802414"/>
              <a:chExt cx="4520157" cy="2236475"/>
            </a:xfrm>
          </p:grpSpPr>
          <p:sp>
            <p:nvSpPr>
              <p:cNvPr id="4" name="Arc 3"/>
              <p:cNvSpPr/>
              <p:nvPr/>
            </p:nvSpPr>
            <p:spPr>
              <a:xfrm rot="2712876">
                <a:off x="4904048" y="1840514"/>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Arc 25"/>
              <p:cNvSpPr/>
              <p:nvPr/>
            </p:nvSpPr>
            <p:spPr>
              <a:xfrm rot="13527960">
                <a:off x="7290605" y="1867189"/>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cxnSp>
          <p:nvCxnSpPr>
            <p:cNvPr id="10" name="Straight Connector 9"/>
            <p:cNvCxnSpPr/>
            <p:nvPr/>
          </p:nvCxnSpPr>
          <p:spPr>
            <a:xfrm>
              <a:off x="4555808" y="2109335"/>
              <a:ext cx="928233" cy="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507715" y="3733799"/>
              <a:ext cx="928233" cy="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8" name="Straight Connector 17"/>
          <p:cNvCxnSpPr/>
          <p:nvPr/>
        </p:nvCxnSpPr>
        <p:spPr>
          <a:xfrm flipH="1">
            <a:off x="3581400" y="2636825"/>
            <a:ext cx="1023539" cy="278443"/>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4482412" y="2915268"/>
            <a:ext cx="1001629" cy="401964"/>
          </a:xfrm>
          <a:prstGeom prst="line">
            <a:avLst/>
          </a:prstGeom>
          <a:ln>
            <a:solidFill>
              <a:srgbClr val="00B05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0210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5" grpId="0"/>
      <p:bldP spid="5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763000" cy="1020762"/>
          </a:xfrm>
        </p:spPr>
        <p:txBody>
          <a:bodyPr>
            <a:normAutofit/>
          </a:bodyPr>
          <a:lstStyle/>
          <a:p>
            <a:r>
              <a:rPr lang="en-US" dirty="0" smtClean="0"/>
              <a:t>Image Formation from Lenses</a:t>
            </a:r>
            <a:endParaRPr lang="en-US" dirty="0"/>
          </a:p>
        </p:txBody>
      </p:sp>
      <p:sp>
        <p:nvSpPr>
          <p:cNvPr id="4" name="Text Placeholder 3"/>
          <p:cNvSpPr>
            <a:spLocks noGrp="1"/>
          </p:cNvSpPr>
          <p:nvPr>
            <p:ph type="body" idx="4294967295"/>
          </p:nvPr>
        </p:nvSpPr>
        <p:spPr>
          <a:xfrm>
            <a:off x="152400" y="1219200"/>
            <a:ext cx="8686800" cy="5410200"/>
          </a:xfrm>
        </p:spPr>
        <p:txBody>
          <a:bodyPr>
            <a:normAutofit/>
          </a:bodyPr>
          <a:lstStyle/>
          <a:p>
            <a:r>
              <a:rPr lang="en-US" dirty="0" smtClean="0"/>
              <a:t>Just as we saw with image formation from mirrors, we can note the following helpful facts:</a:t>
            </a:r>
            <a:endParaRPr lang="en-US" baseline="0" dirty="0" smtClean="0"/>
          </a:p>
          <a:p>
            <a:pPr lvl="1"/>
            <a:r>
              <a:rPr lang="en-US" dirty="0" smtClean="0"/>
              <a:t>Images that form from the </a:t>
            </a:r>
            <a:r>
              <a:rPr lang="en-US" b="1" i="1" dirty="0" smtClean="0"/>
              <a:t>actual convergence </a:t>
            </a:r>
            <a:r>
              <a:rPr lang="en-US" dirty="0" smtClean="0"/>
              <a:t>of light</a:t>
            </a:r>
            <a:r>
              <a:rPr lang="en-US" baseline="0" dirty="0" smtClean="0"/>
              <a:t> rays are called </a:t>
            </a:r>
            <a:r>
              <a:rPr lang="en-US" b="1" i="1" baseline="0" dirty="0" smtClean="0"/>
              <a:t>real images</a:t>
            </a:r>
            <a:r>
              <a:rPr lang="en-US" baseline="0" dirty="0" smtClean="0"/>
              <a:t>.  These are formed </a:t>
            </a:r>
            <a:r>
              <a:rPr lang="en-US" dirty="0" smtClean="0"/>
              <a:t>on the opposite side of a lens as the object</a:t>
            </a:r>
            <a:r>
              <a:rPr lang="en-US" baseline="0" dirty="0" smtClean="0"/>
              <a:t>.</a:t>
            </a:r>
          </a:p>
          <a:p>
            <a:pPr lvl="1"/>
            <a:r>
              <a:rPr lang="en-US" dirty="0" smtClean="0"/>
              <a:t>Images that form from the </a:t>
            </a:r>
            <a:r>
              <a:rPr lang="en-US" b="1" i="1" dirty="0" smtClean="0"/>
              <a:t>apparent convergence </a:t>
            </a:r>
            <a:r>
              <a:rPr lang="en-US" dirty="0" smtClean="0"/>
              <a:t>of light rays are called </a:t>
            </a:r>
            <a:r>
              <a:rPr lang="en-US" b="1" i="1" dirty="0" smtClean="0"/>
              <a:t>virtual images</a:t>
            </a:r>
            <a:r>
              <a:rPr lang="en-US" dirty="0" smtClean="0"/>
              <a:t>.  These are formed on the same side of the lens as the object.</a:t>
            </a:r>
          </a:p>
          <a:p>
            <a:pPr lvl="1"/>
            <a:r>
              <a:rPr lang="en-US" dirty="0" smtClean="0"/>
              <a:t>Your brain always interprets a light ray coming into your optical system as having traveled in a straight path.</a:t>
            </a:r>
          </a:p>
        </p:txBody>
      </p:sp>
    </p:spTree>
    <p:extLst>
      <p:ext uri="{BB962C8B-B14F-4D97-AF65-F5344CB8AC3E}">
        <p14:creationId xmlns:p14="http://schemas.microsoft.com/office/powerpoint/2010/main" val="197783483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Ray Diagrams: Convex Lens</a:t>
            </a:r>
            <a:endParaRPr lang="en-US" dirty="0"/>
          </a:p>
        </p:txBody>
      </p:sp>
      <p:sp>
        <p:nvSpPr>
          <p:cNvPr id="3" name="Text Placeholder 2"/>
          <p:cNvSpPr>
            <a:spLocks noGrp="1"/>
          </p:cNvSpPr>
          <p:nvPr>
            <p:ph type="body" idx="4294967295"/>
          </p:nvPr>
        </p:nvSpPr>
        <p:spPr>
          <a:xfrm>
            <a:off x="228600" y="1219201"/>
            <a:ext cx="8745536" cy="1371599"/>
          </a:xfrm>
        </p:spPr>
        <p:txBody>
          <a:bodyPr>
            <a:normAutofit/>
          </a:bodyPr>
          <a:lstStyle/>
          <a:p>
            <a:r>
              <a:rPr lang="en-US" sz="2400" dirty="0" smtClean="0"/>
              <a:t>Just as with mirrors, we can identify the nature</a:t>
            </a:r>
            <a:r>
              <a:rPr lang="en-US" sz="2400" baseline="0" dirty="0" smtClean="0"/>
              <a:t> and location of an image formed by a lens by tracing a few special rays leaving the object as they refract through the lens and ultimately converge.</a:t>
            </a:r>
          </a:p>
        </p:txBody>
      </p:sp>
      <p:grpSp>
        <p:nvGrpSpPr>
          <p:cNvPr id="4" name="Group 3"/>
          <p:cNvGrpSpPr/>
          <p:nvPr/>
        </p:nvGrpSpPr>
        <p:grpSpPr>
          <a:xfrm>
            <a:off x="2743200" y="2057400"/>
            <a:ext cx="3668954" cy="2236475"/>
            <a:chOff x="4942148" y="1802414"/>
            <a:chExt cx="3668954" cy="2236475"/>
          </a:xfrm>
        </p:grpSpPr>
        <p:sp>
          <p:nvSpPr>
            <p:cNvPr id="5" name="Arc 4"/>
            <p:cNvSpPr/>
            <p:nvPr/>
          </p:nvSpPr>
          <p:spPr>
            <a:xfrm rot="2712876">
              <a:off x="4904048" y="1840514"/>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Arc 5"/>
            <p:cNvSpPr/>
            <p:nvPr/>
          </p:nvSpPr>
          <p:spPr>
            <a:xfrm rot="13527960">
              <a:off x="6439402" y="1867189"/>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pic>
        <p:nvPicPr>
          <p:cNvPr id="440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199" y="2966885"/>
            <a:ext cx="8516937" cy="804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838200" y="2438400"/>
            <a:ext cx="762000" cy="1015663"/>
          </a:xfrm>
          <a:prstGeom prst="rect">
            <a:avLst/>
          </a:prstGeom>
          <a:noFill/>
        </p:spPr>
        <p:txBody>
          <a:bodyPr wrap="square" rtlCol="0">
            <a:spAutoFit/>
          </a:bodyPr>
          <a:lstStyle/>
          <a:p>
            <a:r>
              <a:rPr lang="en-US" sz="6000" dirty="0" smtClean="0">
                <a:solidFill>
                  <a:srgbClr val="00B0F0"/>
                </a:solidFill>
              </a:rPr>
              <a:t>A</a:t>
            </a:r>
            <a:endParaRPr lang="en-US" sz="6000" dirty="0">
              <a:solidFill>
                <a:srgbClr val="00B0F0"/>
              </a:solidFill>
            </a:endParaRPr>
          </a:p>
        </p:txBody>
      </p:sp>
      <p:cxnSp>
        <p:nvCxnSpPr>
          <p:cNvPr id="9" name="Straight Arrow Connector 8"/>
          <p:cNvCxnSpPr/>
          <p:nvPr/>
        </p:nvCxnSpPr>
        <p:spPr>
          <a:xfrm>
            <a:off x="1219200" y="2743200"/>
            <a:ext cx="3352800" cy="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4572000" y="2743200"/>
            <a:ext cx="1981200" cy="1028547"/>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219200" y="2743200"/>
            <a:ext cx="3352800" cy="626116"/>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4572000" y="3369316"/>
            <a:ext cx="3352800" cy="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1219200" y="2743200"/>
            <a:ext cx="5562600" cy="76200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rot="10800000">
            <a:off x="4953001" y="3105089"/>
            <a:ext cx="990600" cy="400110"/>
          </a:xfrm>
          <a:prstGeom prst="rect">
            <a:avLst/>
          </a:prstGeom>
          <a:noFill/>
        </p:spPr>
        <p:txBody>
          <a:bodyPr wrap="square" rtlCol="0">
            <a:spAutoFit/>
          </a:bodyPr>
          <a:lstStyle/>
          <a:p>
            <a:r>
              <a:rPr lang="en-US" sz="2000" dirty="0" smtClean="0">
                <a:solidFill>
                  <a:srgbClr val="00B0F0"/>
                </a:solidFill>
              </a:rPr>
              <a:t>A</a:t>
            </a:r>
            <a:endParaRPr lang="en-US" sz="2000" dirty="0">
              <a:solidFill>
                <a:srgbClr val="00B0F0"/>
              </a:solidFill>
            </a:endParaRPr>
          </a:p>
        </p:txBody>
      </p:sp>
      <p:sp>
        <p:nvSpPr>
          <p:cNvPr id="19" name="TextBox 18"/>
          <p:cNvSpPr txBox="1"/>
          <p:nvPr/>
        </p:nvSpPr>
        <p:spPr>
          <a:xfrm>
            <a:off x="304800" y="3581400"/>
            <a:ext cx="8458200" cy="1077218"/>
          </a:xfrm>
          <a:prstGeom prst="rect">
            <a:avLst/>
          </a:prstGeom>
          <a:noFill/>
        </p:spPr>
        <p:txBody>
          <a:bodyPr wrap="square" rtlCol="0">
            <a:spAutoFit/>
          </a:bodyPr>
          <a:lstStyle/>
          <a:p>
            <a:r>
              <a:rPr lang="en-US" sz="2400" b="1" dirty="0"/>
              <a:t>d</a:t>
            </a:r>
            <a:r>
              <a:rPr lang="en-US" sz="2400" b="1" baseline="-25000" dirty="0" smtClean="0"/>
              <a:t>o</a:t>
            </a:r>
            <a:r>
              <a:rPr lang="en-US" sz="2400" b="1" dirty="0" smtClean="0"/>
              <a:t> &gt; 2f</a:t>
            </a:r>
          </a:p>
          <a:p>
            <a:r>
              <a:rPr lang="en-US" sz="2000" dirty="0" smtClean="0"/>
              <a:t>The image produced is real, inverted, and smaller than the object.  The image is located between F and 2F.</a:t>
            </a:r>
            <a:endParaRPr lang="en-US" sz="2000" dirty="0"/>
          </a:p>
        </p:txBody>
      </p:sp>
      <p:grpSp>
        <p:nvGrpSpPr>
          <p:cNvPr id="22" name="Group 21"/>
          <p:cNvGrpSpPr/>
          <p:nvPr/>
        </p:nvGrpSpPr>
        <p:grpSpPr>
          <a:xfrm>
            <a:off x="2768184" y="4038600"/>
            <a:ext cx="3668954" cy="2236475"/>
            <a:chOff x="4942148" y="1802414"/>
            <a:chExt cx="3668954" cy="2236475"/>
          </a:xfrm>
        </p:grpSpPr>
        <p:sp>
          <p:nvSpPr>
            <p:cNvPr id="23" name="Arc 22"/>
            <p:cNvSpPr/>
            <p:nvPr/>
          </p:nvSpPr>
          <p:spPr>
            <a:xfrm rot="2712876">
              <a:off x="4904048" y="1840514"/>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Arc 23"/>
            <p:cNvSpPr/>
            <p:nvPr/>
          </p:nvSpPr>
          <p:spPr>
            <a:xfrm rot="13527960">
              <a:off x="6439402" y="1867189"/>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pic>
        <p:nvPicPr>
          <p:cNvPr id="2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183" y="4948085"/>
            <a:ext cx="8516937" cy="804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25"/>
          <p:cNvSpPr txBox="1"/>
          <p:nvPr/>
        </p:nvSpPr>
        <p:spPr>
          <a:xfrm>
            <a:off x="2454640" y="4419600"/>
            <a:ext cx="762000" cy="1015663"/>
          </a:xfrm>
          <a:prstGeom prst="rect">
            <a:avLst/>
          </a:prstGeom>
          <a:noFill/>
        </p:spPr>
        <p:txBody>
          <a:bodyPr wrap="square" rtlCol="0">
            <a:spAutoFit/>
          </a:bodyPr>
          <a:lstStyle/>
          <a:p>
            <a:r>
              <a:rPr lang="en-US" sz="6000" dirty="0" smtClean="0">
                <a:solidFill>
                  <a:srgbClr val="00B0F0"/>
                </a:solidFill>
              </a:rPr>
              <a:t>A</a:t>
            </a:r>
            <a:endParaRPr lang="en-US" sz="6000" dirty="0">
              <a:solidFill>
                <a:srgbClr val="00B0F0"/>
              </a:solidFill>
            </a:endParaRPr>
          </a:p>
        </p:txBody>
      </p:sp>
      <p:cxnSp>
        <p:nvCxnSpPr>
          <p:cNvPr id="27" name="Straight Arrow Connector 26"/>
          <p:cNvCxnSpPr/>
          <p:nvPr/>
        </p:nvCxnSpPr>
        <p:spPr>
          <a:xfrm>
            <a:off x="2759440" y="4724400"/>
            <a:ext cx="1828800" cy="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4588240" y="4724400"/>
            <a:ext cx="2317452" cy="121920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2759440" y="4724400"/>
            <a:ext cx="1828800" cy="91440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4588240" y="5638800"/>
            <a:ext cx="3581400" cy="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rot="10800000">
            <a:off x="5959840" y="4927937"/>
            <a:ext cx="762000" cy="1015663"/>
          </a:xfrm>
          <a:prstGeom prst="rect">
            <a:avLst/>
          </a:prstGeom>
          <a:noFill/>
        </p:spPr>
        <p:txBody>
          <a:bodyPr wrap="square" rtlCol="0">
            <a:spAutoFit/>
          </a:bodyPr>
          <a:lstStyle/>
          <a:p>
            <a:r>
              <a:rPr lang="en-US" sz="6000" dirty="0" smtClean="0">
                <a:solidFill>
                  <a:srgbClr val="00B0F0"/>
                </a:solidFill>
              </a:rPr>
              <a:t>A</a:t>
            </a:r>
            <a:endParaRPr lang="en-US" sz="6000" dirty="0">
              <a:solidFill>
                <a:srgbClr val="00B0F0"/>
              </a:solidFill>
            </a:endParaRPr>
          </a:p>
        </p:txBody>
      </p:sp>
      <p:sp>
        <p:nvSpPr>
          <p:cNvPr id="32" name="TextBox 31"/>
          <p:cNvSpPr txBox="1"/>
          <p:nvPr/>
        </p:nvSpPr>
        <p:spPr>
          <a:xfrm>
            <a:off x="304800" y="5648369"/>
            <a:ext cx="8669336" cy="1077218"/>
          </a:xfrm>
          <a:prstGeom prst="rect">
            <a:avLst/>
          </a:prstGeom>
          <a:noFill/>
        </p:spPr>
        <p:txBody>
          <a:bodyPr wrap="square" rtlCol="0">
            <a:spAutoFit/>
          </a:bodyPr>
          <a:lstStyle/>
          <a:p>
            <a:r>
              <a:rPr lang="en-US" sz="2400" b="1" dirty="0" smtClean="0"/>
              <a:t>d</a:t>
            </a:r>
            <a:r>
              <a:rPr lang="en-US" sz="2400" b="1" baseline="-25000" dirty="0" smtClean="0"/>
              <a:t>o</a:t>
            </a:r>
            <a:r>
              <a:rPr lang="en-US" sz="2400" b="1" dirty="0" smtClean="0"/>
              <a:t> = 2f</a:t>
            </a:r>
          </a:p>
          <a:p>
            <a:r>
              <a:rPr lang="en-US" sz="2000" dirty="0" smtClean="0"/>
              <a:t>The image produced is real, inverted, and the same size as the object.  The image is located at 2F.</a:t>
            </a:r>
          </a:p>
        </p:txBody>
      </p:sp>
      <p:cxnSp>
        <p:nvCxnSpPr>
          <p:cNvPr id="33" name="Straight Arrow Connector 32"/>
          <p:cNvCxnSpPr/>
          <p:nvPr/>
        </p:nvCxnSpPr>
        <p:spPr>
          <a:xfrm>
            <a:off x="3292840" y="7467600"/>
            <a:ext cx="1295400" cy="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01840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lstStyle/>
          <a:p>
            <a:r>
              <a:rPr lang="en-US" dirty="0" smtClean="0"/>
              <a:t>Reflection for Light</a:t>
            </a:r>
            <a:endParaRPr lang="en-US" dirty="0"/>
          </a:p>
        </p:txBody>
      </p:sp>
      <p:sp>
        <p:nvSpPr>
          <p:cNvPr id="4" name="Text Placeholder 3"/>
          <p:cNvSpPr>
            <a:spLocks noGrp="1"/>
          </p:cNvSpPr>
          <p:nvPr>
            <p:ph type="body" idx="4294967295"/>
          </p:nvPr>
        </p:nvSpPr>
        <p:spPr>
          <a:xfrm>
            <a:off x="228600" y="1219200"/>
            <a:ext cx="8686800" cy="5029200"/>
          </a:xfrm>
        </p:spPr>
        <p:txBody>
          <a:bodyPr>
            <a:normAutofit lnSpcReduction="10000"/>
          </a:bodyPr>
          <a:lstStyle/>
          <a:p>
            <a:r>
              <a:rPr lang="en-US" sz="2800" dirty="0" smtClean="0"/>
              <a:t>What does it mean</a:t>
            </a:r>
            <a:r>
              <a:rPr lang="en-US" sz="2800" baseline="0" dirty="0" smtClean="0"/>
              <a:t> to be reflective?</a:t>
            </a:r>
          </a:p>
          <a:p>
            <a:pPr lvl="1"/>
            <a:r>
              <a:rPr lang="en-US" sz="2400" dirty="0" smtClean="0"/>
              <a:t>As with other types of waves, light reflects off boundaries it encounters at changes in media.</a:t>
            </a:r>
          </a:p>
          <a:p>
            <a:pPr lvl="1"/>
            <a:r>
              <a:rPr lang="en-US" sz="2400" dirty="0" smtClean="0"/>
              <a:t>Materials absorb some of the light that encounters their surface, transmit some of the light, and reflect some of the light.</a:t>
            </a:r>
          </a:p>
          <a:p>
            <a:pPr lvl="1"/>
            <a:r>
              <a:rPr lang="en-US" sz="2400" dirty="0" smtClean="0"/>
              <a:t>If most of the light is reflected rather than absorbed, we think of it as a reflective surface.</a:t>
            </a:r>
          </a:p>
          <a:p>
            <a:pPr lvl="1"/>
            <a:r>
              <a:rPr lang="en-US" sz="2400" dirty="0" smtClean="0"/>
              <a:t>This depends on the chemical properties of the material.</a:t>
            </a:r>
          </a:p>
          <a:p>
            <a:pPr lvl="0"/>
            <a:r>
              <a:rPr lang="en-US" sz="2800" baseline="0" dirty="0" smtClean="0"/>
              <a:t>Glass transmits most of the light through the medium, but some is reflected.  Why can you see yourself in your windows at night but see outside during the day?</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9717" y="152400"/>
            <a:ext cx="8229600" cy="944562"/>
          </a:xfrm>
        </p:spPr>
        <p:txBody>
          <a:bodyPr/>
          <a:lstStyle/>
          <a:p>
            <a:r>
              <a:rPr lang="en-US" dirty="0" smtClean="0"/>
              <a:t>Ray Diagrams: Convex Lens</a:t>
            </a:r>
            <a:endParaRPr lang="en-US" dirty="0"/>
          </a:p>
        </p:txBody>
      </p:sp>
      <p:grpSp>
        <p:nvGrpSpPr>
          <p:cNvPr id="3" name="Group 2"/>
          <p:cNvGrpSpPr/>
          <p:nvPr/>
        </p:nvGrpSpPr>
        <p:grpSpPr>
          <a:xfrm>
            <a:off x="2731846" y="838200"/>
            <a:ext cx="3668954" cy="2236475"/>
            <a:chOff x="4942148" y="1802414"/>
            <a:chExt cx="3668954" cy="2236475"/>
          </a:xfrm>
        </p:grpSpPr>
        <p:sp>
          <p:nvSpPr>
            <p:cNvPr id="4" name="Arc 3"/>
            <p:cNvSpPr/>
            <p:nvPr/>
          </p:nvSpPr>
          <p:spPr>
            <a:xfrm rot="2712876">
              <a:off x="4904048" y="1840514"/>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Arc 4"/>
            <p:cNvSpPr/>
            <p:nvPr/>
          </p:nvSpPr>
          <p:spPr>
            <a:xfrm rot="13527960">
              <a:off x="6439402" y="1867189"/>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717" y="1750410"/>
            <a:ext cx="8516937" cy="804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2971800" y="1219200"/>
            <a:ext cx="762000" cy="1015663"/>
          </a:xfrm>
          <a:prstGeom prst="rect">
            <a:avLst/>
          </a:prstGeom>
          <a:noFill/>
        </p:spPr>
        <p:txBody>
          <a:bodyPr wrap="square" rtlCol="0">
            <a:spAutoFit/>
          </a:bodyPr>
          <a:lstStyle/>
          <a:p>
            <a:r>
              <a:rPr lang="en-US" sz="6000" dirty="0" smtClean="0">
                <a:solidFill>
                  <a:srgbClr val="00B0F0"/>
                </a:solidFill>
              </a:rPr>
              <a:t>A</a:t>
            </a:r>
            <a:endParaRPr lang="en-US" sz="6000" dirty="0">
              <a:solidFill>
                <a:srgbClr val="00B0F0"/>
              </a:solidFill>
            </a:endParaRPr>
          </a:p>
        </p:txBody>
      </p:sp>
      <p:sp>
        <p:nvSpPr>
          <p:cNvPr id="30" name="TextBox 29"/>
          <p:cNvSpPr txBox="1"/>
          <p:nvPr/>
        </p:nvSpPr>
        <p:spPr>
          <a:xfrm>
            <a:off x="429717" y="2504182"/>
            <a:ext cx="8508186" cy="1077218"/>
          </a:xfrm>
          <a:prstGeom prst="rect">
            <a:avLst/>
          </a:prstGeom>
          <a:noFill/>
        </p:spPr>
        <p:txBody>
          <a:bodyPr wrap="square" rtlCol="0">
            <a:spAutoFit/>
          </a:bodyPr>
          <a:lstStyle/>
          <a:p>
            <a:r>
              <a:rPr lang="en-US" sz="2400" b="1" dirty="0" smtClean="0"/>
              <a:t>2f &gt; d</a:t>
            </a:r>
            <a:r>
              <a:rPr lang="en-US" sz="2400" b="1" baseline="-25000" dirty="0" smtClean="0"/>
              <a:t>o</a:t>
            </a:r>
            <a:r>
              <a:rPr lang="en-US" sz="2400" b="1" dirty="0" smtClean="0"/>
              <a:t> </a:t>
            </a:r>
            <a:r>
              <a:rPr lang="en-US" sz="2400" b="1" dirty="0"/>
              <a:t>&gt;</a:t>
            </a:r>
            <a:r>
              <a:rPr lang="en-US" sz="2400" b="1" dirty="0" smtClean="0"/>
              <a:t> f</a:t>
            </a:r>
          </a:p>
          <a:p>
            <a:r>
              <a:rPr lang="en-US" sz="2000" dirty="0" smtClean="0"/>
              <a:t>The image produced is real, inverted, and larger than the object.  The image is located beyond 2f.</a:t>
            </a:r>
          </a:p>
        </p:txBody>
      </p:sp>
      <p:cxnSp>
        <p:nvCxnSpPr>
          <p:cNvPr id="34" name="Straight Arrow Connector 33"/>
          <p:cNvCxnSpPr/>
          <p:nvPr/>
        </p:nvCxnSpPr>
        <p:spPr>
          <a:xfrm>
            <a:off x="4572000" y="1524000"/>
            <a:ext cx="3429000" cy="1757809"/>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3276600" y="1524000"/>
            <a:ext cx="5706280" cy="1981568"/>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rot="10800000">
            <a:off x="6781801" y="1524000"/>
            <a:ext cx="979247" cy="1862048"/>
          </a:xfrm>
          <a:prstGeom prst="rect">
            <a:avLst/>
          </a:prstGeom>
          <a:noFill/>
        </p:spPr>
        <p:txBody>
          <a:bodyPr wrap="square" rtlCol="0">
            <a:spAutoFit/>
          </a:bodyPr>
          <a:lstStyle/>
          <a:p>
            <a:r>
              <a:rPr lang="en-US" sz="11500" dirty="0" smtClean="0">
                <a:solidFill>
                  <a:srgbClr val="00B0F0"/>
                </a:solidFill>
              </a:rPr>
              <a:t>A</a:t>
            </a:r>
            <a:endParaRPr lang="en-US" sz="11500" dirty="0">
              <a:solidFill>
                <a:srgbClr val="00B0F0"/>
              </a:solidFill>
            </a:endParaRPr>
          </a:p>
        </p:txBody>
      </p:sp>
      <p:pic>
        <p:nvPicPr>
          <p:cNvPr id="4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684" y="4327755"/>
            <a:ext cx="8516937" cy="804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4" name="Group 43"/>
          <p:cNvGrpSpPr/>
          <p:nvPr/>
        </p:nvGrpSpPr>
        <p:grpSpPr>
          <a:xfrm>
            <a:off x="2737522" y="3465187"/>
            <a:ext cx="3668954" cy="2236475"/>
            <a:chOff x="4942148" y="1802414"/>
            <a:chExt cx="3668954" cy="2236475"/>
          </a:xfrm>
        </p:grpSpPr>
        <p:sp>
          <p:nvSpPr>
            <p:cNvPr id="45" name="Arc 44"/>
            <p:cNvSpPr/>
            <p:nvPr/>
          </p:nvSpPr>
          <p:spPr>
            <a:xfrm rot="2712876">
              <a:off x="4904048" y="1840514"/>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Arc 45"/>
            <p:cNvSpPr/>
            <p:nvPr/>
          </p:nvSpPr>
          <p:spPr>
            <a:xfrm rot="13527960">
              <a:off x="6439402" y="1867189"/>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cxnSp>
        <p:nvCxnSpPr>
          <p:cNvPr id="48" name="Straight Arrow Connector 47"/>
          <p:cNvCxnSpPr/>
          <p:nvPr/>
        </p:nvCxnSpPr>
        <p:spPr>
          <a:xfrm>
            <a:off x="3276600" y="1524000"/>
            <a:ext cx="1295399" cy="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3352800" y="3754160"/>
            <a:ext cx="762000" cy="1046440"/>
          </a:xfrm>
          <a:prstGeom prst="rect">
            <a:avLst/>
          </a:prstGeom>
          <a:noFill/>
        </p:spPr>
        <p:txBody>
          <a:bodyPr wrap="square" rtlCol="0">
            <a:spAutoFit/>
          </a:bodyPr>
          <a:lstStyle/>
          <a:p>
            <a:r>
              <a:rPr lang="en-US" sz="6200" dirty="0" smtClean="0">
                <a:solidFill>
                  <a:srgbClr val="00B0F0"/>
                </a:solidFill>
              </a:rPr>
              <a:t>A</a:t>
            </a:r>
            <a:endParaRPr lang="en-US" sz="6200" dirty="0">
              <a:solidFill>
                <a:srgbClr val="00B0F0"/>
              </a:solidFill>
            </a:endParaRPr>
          </a:p>
        </p:txBody>
      </p:sp>
      <p:cxnSp>
        <p:nvCxnSpPr>
          <p:cNvPr id="51" name="Straight Arrow Connector 50"/>
          <p:cNvCxnSpPr/>
          <p:nvPr/>
        </p:nvCxnSpPr>
        <p:spPr>
          <a:xfrm flipV="1">
            <a:off x="3733800" y="4038600"/>
            <a:ext cx="838200" cy="10618"/>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a:off x="3733800" y="4049218"/>
            <a:ext cx="2395940" cy="1513382"/>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a:off x="4571999" y="4038600"/>
            <a:ext cx="1828801" cy="1094017"/>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488435" y="5132617"/>
            <a:ext cx="8508186" cy="1077218"/>
          </a:xfrm>
          <a:prstGeom prst="rect">
            <a:avLst/>
          </a:prstGeom>
          <a:noFill/>
        </p:spPr>
        <p:txBody>
          <a:bodyPr wrap="square" rtlCol="0">
            <a:spAutoFit/>
          </a:bodyPr>
          <a:lstStyle/>
          <a:p>
            <a:r>
              <a:rPr lang="en-US" sz="2400" b="1" dirty="0" smtClean="0"/>
              <a:t>d</a:t>
            </a:r>
            <a:r>
              <a:rPr lang="en-US" sz="2400" b="1" baseline="-25000" dirty="0" smtClean="0"/>
              <a:t>o</a:t>
            </a:r>
            <a:r>
              <a:rPr lang="en-US" sz="2400" b="1" dirty="0" smtClean="0"/>
              <a:t> = f</a:t>
            </a:r>
          </a:p>
          <a:p>
            <a:r>
              <a:rPr lang="en-US" sz="2000" dirty="0" smtClean="0"/>
              <a:t>There is no image produced.  All refracted rays emerge from the lens parallel to each other.</a:t>
            </a:r>
          </a:p>
        </p:txBody>
      </p:sp>
    </p:spTree>
    <p:extLst>
      <p:ext uri="{BB962C8B-B14F-4D97-AF65-F5344CB8AC3E}">
        <p14:creationId xmlns:p14="http://schemas.microsoft.com/office/powerpoint/2010/main" val="236886124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fontScale="90000"/>
          </a:bodyPr>
          <a:lstStyle/>
          <a:p>
            <a:r>
              <a:rPr lang="en-US" dirty="0" smtClean="0"/>
              <a:t>Ray Diagrams: </a:t>
            </a:r>
            <a:br>
              <a:rPr lang="en-US" dirty="0" smtClean="0"/>
            </a:br>
            <a:r>
              <a:rPr lang="en-US" dirty="0" smtClean="0"/>
              <a:t>Convex and Concave Lens</a:t>
            </a:r>
            <a:endParaRPr lang="en-US"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684" y="5159336"/>
            <a:ext cx="8516937" cy="804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953" y="2438400"/>
            <a:ext cx="8516937" cy="804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Group 4"/>
          <p:cNvGrpSpPr/>
          <p:nvPr/>
        </p:nvGrpSpPr>
        <p:grpSpPr>
          <a:xfrm>
            <a:off x="2731846" y="1600200"/>
            <a:ext cx="3668954" cy="2236475"/>
            <a:chOff x="4942148" y="1802414"/>
            <a:chExt cx="3668954" cy="2236475"/>
          </a:xfrm>
        </p:grpSpPr>
        <p:sp>
          <p:nvSpPr>
            <p:cNvPr id="6" name="Arc 5"/>
            <p:cNvSpPr/>
            <p:nvPr/>
          </p:nvSpPr>
          <p:spPr>
            <a:xfrm rot="2712876">
              <a:off x="4904048" y="1840514"/>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Arc 6"/>
            <p:cNvSpPr/>
            <p:nvPr/>
          </p:nvSpPr>
          <p:spPr>
            <a:xfrm rot="13527960">
              <a:off x="6439402" y="1867189"/>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8" name="Group 7"/>
          <p:cNvGrpSpPr/>
          <p:nvPr/>
        </p:nvGrpSpPr>
        <p:grpSpPr>
          <a:xfrm>
            <a:off x="2323728" y="4164325"/>
            <a:ext cx="4520157" cy="2236475"/>
            <a:chOff x="2731846" y="1797031"/>
            <a:chExt cx="4520157" cy="2236475"/>
          </a:xfrm>
        </p:grpSpPr>
        <p:grpSp>
          <p:nvGrpSpPr>
            <p:cNvPr id="9" name="Group 8"/>
            <p:cNvGrpSpPr/>
            <p:nvPr/>
          </p:nvGrpSpPr>
          <p:grpSpPr>
            <a:xfrm>
              <a:off x="2731846" y="1797031"/>
              <a:ext cx="4520157" cy="2236475"/>
              <a:chOff x="4942148" y="1802414"/>
              <a:chExt cx="4520157" cy="2236475"/>
            </a:xfrm>
          </p:grpSpPr>
          <p:sp>
            <p:nvSpPr>
              <p:cNvPr id="12" name="Arc 11"/>
              <p:cNvSpPr/>
              <p:nvPr/>
            </p:nvSpPr>
            <p:spPr>
              <a:xfrm rot="2712876">
                <a:off x="4904048" y="1840514"/>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Arc 12"/>
              <p:cNvSpPr/>
              <p:nvPr/>
            </p:nvSpPr>
            <p:spPr>
              <a:xfrm rot="13527960">
                <a:off x="7290605" y="1867189"/>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cxnSp>
          <p:nvCxnSpPr>
            <p:cNvPr id="10" name="Straight Connector 9"/>
            <p:cNvCxnSpPr/>
            <p:nvPr/>
          </p:nvCxnSpPr>
          <p:spPr>
            <a:xfrm>
              <a:off x="4555808" y="2109335"/>
              <a:ext cx="928233" cy="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507715" y="3733799"/>
              <a:ext cx="928233" cy="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3733800" y="1905000"/>
            <a:ext cx="762000" cy="1015663"/>
          </a:xfrm>
          <a:prstGeom prst="rect">
            <a:avLst/>
          </a:prstGeom>
          <a:noFill/>
        </p:spPr>
        <p:txBody>
          <a:bodyPr wrap="square" rtlCol="0">
            <a:spAutoFit/>
          </a:bodyPr>
          <a:lstStyle/>
          <a:p>
            <a:r>
              <a:rPr lang="en-US" sz="6000" dirty="0" smtClean="0">
                <a:solidFill>
                  <a:srgbClr val="00B0F0"/>
                </a:solidFill>
              </a:rPr>
              <a:t>A</a:t>
            </a:r>
            <a:endParaRPr lang="en-US" sz="6000" dirty="0">
              <a:solidFill>
                <a:srgbClr val="00B0F0"/>
              </a:solidFill>
            </a:endParaRPr>
          </a:p>
        </p:txBody>
      </p:sp>
      <p:sp>
        <p:nvSpPr>
          <p:cNvPr id="15" name="TextBox 14"/>
          <p:cNvSpPr txBox="1"/>
          <p:nvPr/>
        </p:nvSpPr>
        <p:spPr>
          <a:xfrm>
            <a:off x="2830896" y="4621525"/>
            <a:ext cx="762000" cy="1015663"/>
          </a:xfrm>
          <a:prstGeom prst="rect">
            <a:avLst/>
          </a:prstGeom>
          <a:noFill/>
        </p:spPr>
        <p:txBody>
          <a:bodyPr wrap="square" rtlCol="0">
            <a:spAutoFit/>
          </a:bodyPr>
          <a:lstStyle/>
          <a:p>
            <a:r>
              <a:rPr lang="en-US" sz="6000" dirty="0" smtClean="0">
                <a:solidFill>
                  <a:srgbClr val="00B0F0"/>
                </a:solidFill>
              </a:rPr>
              <a:t>A</a:t>
            </a:r>
            <a:endParaRPr lang="en-US" sz="6000" dirty="0">
              <a:solidFill>
                <a:srgbClr val="00B0F0"/>
              </a:solidFill>
            </a:endParaRPr>
          </a:p>
        </p:txBody>
      </p:sp>
      <p:cxnSp>
        <p:nvCxnSpPr>
          <p:cNvPr id="19" name="Straight Arrow Connector 18"/>
          <p:cNvCxnSpPr/>
          <p:nvPr/>
        </p:nvCxnSpPr>
        <p:spPr>
          <a:xfrm>
            <a:off x="4038600" y="2209800"/>
            <a:ext cx="525113" cy="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4563713" y="2209800"/>
            <a:ext cx="2748726" cy="144780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4038600" y="2209800"/>
            <a:ext cx="1828800" cy="1550386"/>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flipV="1">
            <a:off x="2514600" y="1066800"/>
            <a:ext cx="1524000" cy="114300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flipV="1">
            <a:off x="2362200" y="1169386"/>
            <a:ext cx="2201514" cy="1040414"/>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362200" y="838200"/>
            <a:ext cx="762000" cy="2400657"/>
          </a:xfrm>
          <a:prstGeom prst="rect">
            <a:avLst/>
          </a:prstGeom>
          <a:noFill/>
        </p:spPr>
        <p:txBody>
          <a:bodyPr wrap="square" rtlCol="0">
            <a:spAutoFit/>
          </a:bodyPr>
          <a:lstStyle/>
          <a:p>
            <a:r>
              <a:rPr lang="en-US" sz="15000" dirty="0" smtClean="0">
                <a:solidFill>
                  <a:srgbClr val="00B0F0"/>
                </a:solidFill>
              </a:rPr>
              <a:t>A</a:t>
            </a:r>
            <a:endParaRPr lang="en-US" sz="15000" dirty="0">
              <a:solidFill>
                <a:srgbClr val="00B0F0"/>
              </a:solidFill>
            </a:endParaRPr>
          </a:p>
        </p:txBody>
      </p:sp>
      <p:sp>
        <p:nvSpPr>
          <p:cNvPr id="30" name="TextBox 29"/>
          <p:cNvSpPr txBox="1"/>
          <p:nvPr/>
        </p:nvSpPr>
        <p:spPr>
          <a:xfrm>
            <a:off x="488435" y="3273687"/>
            <a:ext cx="8508186" cy="1077218"/>
          </a:xfrm>
          <a:prstGeom prst="rect">
            <a:avLst/>
          </a:prstGeom>
          <a:noFill/>
        </p:spPr>
        <p:txBody>
          <a:bodyPr wrap="square" rtlCol="0">
            <a:spAutoFit/>
          </a:bodyPr>
          <a:lstStyle/>
          <a:p>
            <a:r>
              <a:rPr lang="en-US" sz="2400" b="1" dirty="0" smtClean="0"/>
              <a:t>d</a:t>
            </a:r>
            <a:r>
              <a:rPr lang="en-US" sz="2400" b="1" baseline="-25000" dirty="0" smtClean="0"/>
              <a:t>o</a:t>
            </a:r>
            <a:r>
              <a:rPr lang="en-US" sz="2400" b="1" dirty="0" smtClean="0"/>
              <a:t> &lt; f</a:t>
            </a:r>
          </a:p>
          <a:p>
            <a:r>
              <a:rPr lang="en-US" sz="2000" dirty="0" smtClean="0"/>
              <a:t>The image produced is virtual, upright, and larger than the object.  The image is located on the same side of the lens as the object.</a:t>
            </a:r>
          </a:p>
        </p:txBody>
      </p:sp>
      <p:sp>
        <p:nvSpPr>
          <p:cNvPr id="34" name="TextBox 33"/>
          <p:cNvSpPr txBox="1"/>
          <p:nvPr/>
        </p:nvSpPr>
        <p:spPr>
          <a:xfrm>
            <a:off x="479684" y="5759131"/>
            <a:ext cx="8508186" cy="1077218"/>
          </a:xfrm>
          <a:prstGeom prst="rect">
            <a:avLst/>
          </a:prstGeom>
          <a:noFill/>
        </p:spPr>
        <p:txBody>
          <a:bodyPr wrap="square" rtlCol="0">
            <a:spAutoFit/>
          </a:bodyPr>
          <a:lstStyle/>
          <a:p>
            <a:r>
              <a:rPr lang="en-US" sz="2400" b="1" dirty="0" smtClean="0"/>
              <a:t>d</a:t>
            </a:r>
            <a:r>
              <a:rPr lang="en-US" sz="2400" b="1" baseline="-25000" dirty="0" smtClean="0"/>
              <a:t>o</a:t>
            </a:r>
            <a:r>
              <a:rPr lang="en-US" sz="2400" b="1" dirty="0" smtClean="0"/>
              <a:t> </a:t>
            </a:r>
          </a:p>
          <a:p>
            <a:r>
              <a:rPr lang="en-US" sz="2000" dirty="0" smtClean="0"/>
              <a:t>The image produced is virtual, upright, and smaller than the object.  The image is located on the same side of the lens as the object.</a:t>
            </a:r>
          </a:p>
        </p:txBody>
      </p:sp>
      <p:cxnSp>
        <p:nvCxnSpPr>
          <p:cNvPr id="36" name="Straight Arrow Connector 35"/>
          <p:cNvCxnSpPr/>
          <p:nvPr/>
        </p:nvCxnSpPr>
        <p:spPr>
          <a:xfrm>
            <a:off x="3124200" y="4926325"/>
            <a:ext cx="1439513" cy="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V="1">
            <a:off x="4495800" y="4214139"/>
            <a:ext cx="1676400" cy="712186"/>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124200" y="4926325"/>
            <a:ext cx="1439513" cy="233011"/>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4563713" y="5159336"/>
            <a:ext cx="2218087" cy="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3581400" y="4926325"/>
            <a:ext cx="914400" cy="353199"/>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3390528" y="5129356"/>
            <a:ext cx="1105272"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3657600" y="5002525"/>
            <a:ext cx="441997" cy="553998"/>
          </a:xfrm>
          <a:prstGeom prst="rect">
            <a:avLst/>
          </a:prstGeom>
          <a:noFill/>
        </p:spPr>
        <p:txBody>
          <a:bodyPr wrap="square" rtlCol="0">
            <a:spAutoFit/>
          </a:bodyPr>
          <a:lstStyle/>
          <a:p>
            <a:r>
              <a:rPr lang="en-US" sz="3000" dirty="0" smtClean="0">
                <a:solidFill>
                  <a:srgbClr val="00B0F0"/>
                </a:solidFill>
              </a:rPr>
              <a:t>A</a:t>
            </a:r>
            <a:endParaRPr lang="en-US" sz="3000" dirty="0">
              <a:solidFill>
                <a:srgbClr val="00B0F0"/>
              </a:solidFill>
            </a:endParaRPr>
          </a:p>
        </p:txBody>
      </p:sp>
    </p:spTree>
    <p:extLst>
      <p:ext uri="{BB962C8B-B14F-4D97-AF65-F5344CB8AC3E}">
        <p14:creationId xmlns:p14="http://schemas.microsoft.com/office/powerpoint/2010/main" val="346668403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554" y="152400"/>
            <a:ext cx="8229600" cy="838200"/>
          </a:xfrm>
        </p:spPr>
        <p:txBody>
          <a:bodyPr/>
          <a:lstStyle/>
          <a:p>
            <a:r>
              <a:rPr lang="en-US" dirty="0" smtClean="0"/>
              <a:t>Applications of Lenses</a:t>
            </a:r>
            <a:endParaRPr lang="en-US" dirty="0"/>
          </a:p>
        </p:txBody>
      </p:sp>
      <p:pic>
        <p:nvPicPr>
          <p:cNvPr id="450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066800"/>
            <a:ext cx="3505200" cy="2586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28600" y="3653638"/>
            <a:ext cx="3505200" cy="246221"/>
          </a:xfrm>
          <a:prstGeom prst="rect">
            <a:avLst/>
          </a:prstGeom>
          <a:noFill/>
        </p:spPr>
        <p:txBody>
          <a:bodyPr wrap="square" rtlCol="0">
            <a:spAutoFit/>
          </a:bodyPr>
          <a:lstStyle/>
          <a:p>
            <a:r>
              <a:rPr lang="en-US" sz="1000" dirty="0" smtClean="0"/>
              <a:t>Image from </a:t>
            </a:r>
            <a:r>
              <a:rPr lang="en-US" sz="1000" dirty="0" err="1" smtClean="0"/>
              <a:t>chrisjohnbecket</a:t>
            </a:r>
            <a:r>
              <a:rPr lang="en-US" sz="1000" dirty="0" smtClean="0"/>
              <a:t>, from Flickr, Creative Commons</a:t>
            </a:r>
            <a:endParaRPr lang="en-US" sz="1000" dirty="0"/>
          </a:p>
        </p:txBody>
      </p:sp>
      <p:pic>
        <p:nvPicPr>
          <p:cNvPr id="45059"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5000" t="38393" r="47910" b="38393"/>
          <a:stretch/>
        </p:blipFill>
        <p:spPr bwMode="auto">
          <a:xfrm>
            <a:off x="3914265" y="1088552"/>
            <a:ext cx="5024376" cy="164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914265" y="2737252"/>
            <a:ext cx="4114800" cy="246221"/>
          </a:xfrm>
          <a:prstGeom prst="rect">
            <a:avLst/>
          </a:prstGeom>
          <a:noFill/>
        </p:spPr>
        <p:txBody>
          <a:bodyPr wrap="square" rtlCol="0">
            <a:spAutoFit/>
          </a:bodyPr>
          <a:lstStyle/>
          <a:p>
            <a:r>
              <a:rPr lang="en-US" sz="1000" dirty="0" smtClean="0"/>
              <a:t>Image by </a:t>
            </a:r>
            <a:r>
              <a:rPr lang="en-US" sz="1000" dirty="0" err="1" smtClean="0"/>
              <a:t>SKMay</a:t>
            </a:r>
            <a:endParaRPr lang="en-US" sz="1000" dirty="0"/>
          </a:p>
        </p:txBody>
      </p:sp>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l="20250" t="19244" r="25025" b="25977"/>
          <a:stretch/>
        </p:blipFill>
        <p:spPr>
          <a:xfrm>
            <a:off x="2362201" y="3937334"/>
            <a:ext cx="4038600" cy="2692399"/>
          </a:xfrm>
          <a:prstGeom prst="rect">
            <a:avLst/>
          </a:prstGeom>
        </p:spPr>
      </p:pic>
      <p:pic>
        <p:nvPicPr>
          <p:cNvPr id="6" name="Picture 5"/>
          <p:cNvPicPr>
            <a:picLocks noChangeAspect="1"/>
          </p:cNvPicPr>
          <p:nvPr/>
        </p:nvPicPr>
        <p:blipFill rotWithShape="1">
          <a:blip r:embed="rId6" cstate="print">
            <a:extLst>
              <a:ext uri="{28A0092B-C50C-407E-A947-70E740481C1C}">
                <a14:useLocalDpi xmlns:a14="http://schemas.microsoft.com/office/drawing/2010/main" val="0"/>
              </a:ext>
            </a:extLst>
          </a:blip>
          <a:srcRect l="16852" t="29508" r="33918" b="23279"/>
          <a:stretch/>
        </p:blipFill>
        <p:spPr>
          <a:xfrm>
            <a:off x="228600" y="3937334"/>
            <a:ext cx="1869490" cy="2692066"/>
          </a:xfrm>
          <a:prstGeom prst="rect">
            <a:avLst/>
          </a:prstGeom>
        </p:spPr>
      </p:pic>
      <p:sp>
        <p:nvSpPr>
          <p:cNvPr id="9" name="TextBox 8"/>
          <p:cNvSpPr txBox="1"/>
          <p:nvPr/>
        </p:nvSpPr>
        <p:spPr>
          <a:xfrm>
            <a:off x="228600" y="6629733"/>
            <a:ext cx="4114800" cy="246221"/>
          </a:xfrm>
          <a:prstGeom prst="rect">
            <a:avLst/>
          </a:prstGeom>
          <a:noFill/>
        </p:spPr>
        <p:txBody>
          <a:bodyPr wrap="square" rtlCol="0">
            <a:spAutoFit/>
          </a:bodyPr>
          <a:lstStyle/>
          <a:p>
            <a:r>
              <a:rPr lang="en-US" sz="1000" dirty="0" smtClean="0"/>
              <a:t>Images by </a:t>
            </a:r>
            <a:r>
              <a:rPr lang="en-US" sz="1000" dirty="0" err="1" smtClean="0"/>
              <a:t>SKMay</a:t>
            </a:r>
            <a:endParaRPr lang="en-US" sz="1000" dirty="0"/>
          </a:p>
        </p:txBody>
      </p:sp>
      <p:sp>
        <p:nvSpPr>
          <p:cNvPr id="11" name="TextBox 10"/>
          <p:cNvSpPr txBox="1"/>
          <p:nvPr/>
        </p:nvSpPr>
        <p:spPr>
          <a:xfrm>
            <a:off x="6632158" y="6629400"/>
            <a:ext cx="2740442" cy="246221"/>
          </a:xfrm>
          <a:prstGeom prst="rect">
            <a:avLst/>
          </a:prstGeom>
          <a:noFill/>
        </p:spPr>
        <p:txBody>
          <a:bodyPr wrap="square" rtlCol="0">
            <a:spAutoFit/>
          </a:bodyPr>
          <a:lstStyle/>
          <a:p>
            <a:r>
              <a:rPr lang="en-US" sz="1000" dirty="0" smtClean="0"/>
              <a:t>Image by Yerkes Observatory</a:t>
            </a:r>
            <a:endParaRPr lang="en-US" sz="1000" dirty="0"/>
          </a:p>
        </p:txBody>
      </p:sp>
      <p:pic>
        <p:nvPicPr>
          <p:cNvPr id="46082"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32158" y="3092017"/>
            <a:ext cx="2359442" cy="3537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235119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839200" cy="1143000"/>
          </a:xfrm>
        </p:spPr>
        <p:txBody>
          <a:bodyPr>
            <a:normAutofit fontScale="90000"/>
          </a:bodyPr>
          <a:lstStyle/>
          <a:p>
            <a:r>
              <a:rPr lang="en-US" dirty="0" smtClean="0"/>
              <a:t>Summary: </a:t>
            </a:r>
            <a:br>
              <a:rPr lang="en-US" dirty="0" smtClean="0"/>
            </a:br>
            <a:r>
              <a:rPr lang="en-US" dirty="0" smtClean="0"/>
              <a:t>Types of Images and Sizes</a:t>
            </a:r>
            <a:endParaRPr lang="en-US" dirty="0"/>
          </a:p>
        </p:txBody>
      </p:sp>
      <p:sp>
        <p:nvSpPr>
          <p:cNvPr id="3" name="Text Placeholder 2"/>
          <p:cNvSpPr>
            <a:spLocks noGrp="1"/>
          </p:cNvSpPr>
          <p:nvPr>
            <p:ph type="body" idx="4294967295"/>
          </p:nvPr>
        </p:nvSpPr>
        <p:spPr>
          <a:xfrm>
            <a:off x="228600" y="1600200"/>
            <a:ext cx="8686800" cy="5029200"/>
          </a:xfrm>
        </p:spPr>
        <p:txBody>
          <a:bodyPr>
            <a:normAutofit/>
          </a:bodyPr>
          <a:lstStyle/>
          <a:p>
            <a:r>
              <a:rPr lang="en-US" dirty="0" smtClean="0"/>
              <a:t>Depending on the location of the object relative to the focal point, convex lenses can produce real images</a:t>
            </a:r>
            <a:r>
              <a:rPr lang="en-US" baseline="0" dirty="0" smtClean="0"/>
              <a:t> that are larger, the same size,</a:t>
            </a:r>
            <a:r>
              <a:rPr lang="en-US" dirty="0" smtClean="0"/>
              <a:t> or smaller than the object or virtual images that are larger than the object.</a:t>
            </a:r>
          </a:p>
          <a:p>
            <a:r>
              <a:rPr lang="en-US" dirty="0" smtClean="0"/>
              <a:t>Concave lenses always produce virtual images that are smaller than the object.</a:t>
            </a:r>
          </a:p>
        </p:txBody>
      </p:sp>
    </p:spTree>
    <p:extLst>
      <p:ext uri="{BB962C8B-B14F-4D97-AF65-F5344CB8AC3E}">
        <p14:creationId xmlns:p14="http://schemas.microsoft.com/office/powerpoint/2010/main" val="412304770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4294967295"/>
          </p:nvPr>
        </p:nvSpPr>
        <p:spPr>
          <a:xfrm>
            <a:off x="228600" y="1143000"/>
            <a:ext cx="8686800" cy="5562600"/>
          </a:xfrm>
        </p:spPr>
        <p:txBody>
          <a:bodyPr>
            <a:normAutofit fontScale="85000" lnSpcReduction="20000"/>
          </a:bodyPr>
          <a:lstStyle/>
          <a:p>
            <a:r>
              <a:rPr lang="en-US" dirty="0" smtClean="0"/>
              <a:t>The relationship between the position</a:t>
            </a:r>
            <a:r>
              <a:rPr lang="en-US" baseline="0" dirty="0" smtClean="0"/>
              <a:t> of an object, image, and focal length of the lens is given by the lens equation, which is identical</a:t>
            </a:r>
            <a:r>
              <a:rPr lang="en-US" dirty="0" smtClean="0"/>
              <a:t> to the mirror equation</a:t>
            </a:r>
            <a:r>
              <a:rPr lang="en-US" baseline="0" dirty="0" smtClean="0"/>
              <a:t>:</a:t>
            </a:r>
          </a:p>
          <a:p>
            <a:endParaRPr lang="en-US" baseline="0" dirty="0" smtClean="0"/>
          </a:p>
          <a:p>
            <a:endParaRPr lang="en-US" baseline="0" dirty="0" smtClean="0"/>
          </a:p>
          <a:p>
            <a:r>
              <a:rPr lang="en-US" dirty="0" smtClean="0"/>
              <a:t>This equation is completely consistent with the images produced using ray diagrams on the earlier slides.</a:t>
            </a:r>
          </a:p>
          <a:p>
            <a:r>
              <a:rPr lang="en-US" dirty="0" smtClean="0"/>
              <a:t>In order to take advantage of the equation, we must be very careful with signs.</a:t>
            </a:r>
          </a:p>
          <a:p>
            <a:pPr lvl="1"/>
            <a:r>
              <a:rPr lang="en-US" dirty="0" smtClean="0"/>
              <a:t>Focal lengths (f): positive for converging lenses (convex), negative for diverging lenses (concave)</a:t>
            </a:r>
          </a:p>
          <a:p>
            <a:pPr lvl="1"/>
            <a:r>
              <a:rPr lang="en-US" dirty="0" smtClean="0"/>
              <a:t>Object distance (d</a:t>
            </a:r>
            <a:r>
              <a:rPr lang="en-US" baseline="-25000" dirty="0" smtClean="0"/>
              <a:t>o</a:t>
            </a:r>
            <a:r>
              <a:rPr lang="en-US" dirty="0" smtClean="0"/>
              <a:t>):  positive for real objects</a:t>
            </a:r>
          </a:p>
          <a:p>
            <a:pPr lvl="1"/>
            <a:r>
              <a:rPr lang="en-US" dirty="0" smtClean="0"/>
              <a:t>Image distance (d</a:t>
            </a:r>
            <a:r>
              <a:rPr lang="en-US" baseline="-25000" dirty="0" smtClean="0"/>
              <a:t>i</a:t>
            </a:r>
            <a:r>
              <a:rPr lang="en-US" dirty="0" smtClean="0"/>
              <a:t>): positive for real images (opposite side of lens as object), negative for virtual images (same side of lens as object)</a:t>
            </a:r>
          </a:p>
        </p:txBody>
      </p:sp>
      <p:sp>
        <p:nvSpPr>
          <p:cNvPr id="2" name="Title 1"/>
          <p:cNvSpPr>
            <a:spLocks noGrp="1"/>
          </p:cNvSpPr>
          <p:nvPr>
            <p:ph type="title"/>
          </p:nvPr>
        </p:nvSpPr>
        <p:spPr>
          <a:xfrm>
            <a:off x="457200" y="152400"/>
            <a:ext cx="8229600" cy="868362"/>
          </a:xfrm>
        </p:spPr>
        <p:txBody>
          <a:bodyPr/>
          <a:lstStyle/>
          <a:p>
            <a:r>
              <a:rPr lang="en-US" dirty="0" smtClean="0"/>
              <a:t>Lens Equation</a:t>
            </a:r>
            <a:endParaRPr 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1553096465"/>
              </p:ext>
            </p:extLst>
          </p:nvPr>
        </p:nvGraphicFramePr>
        <p:xfrm>
          <a:off x="6477000" y="1828800"/>
          <a:ext cx="2133600" cy="1170039"/>
        </p:xfrm>
        <a:graphic>
          <a:graphicData uri="http://schemas.openxmlformats.org/presentationml/2006/ole">
            <mc:AlternateContent xmlns:mc="http://schemas.openxmlformats.org/markup-compatibility/2006">
              <mc:Choice xmlns:v="urn:schemas-microsoft-com:vml" Requires="v">
                <p:oleObj spid="_x0000_s44045" name="Equation" r:id="rId3" imgW="787320" imgH="431640" progId="Equation.3">
                  <p:embed/>
                </p:oleObj>
              </mc:Choice>
              <mc:Fallback>
                <p:oleObj name="Equation" r:id="rId3" imgW="787320" imgH="431640" progId="Equation.3">
                  <p:embed/>
                  <p:pic>
                    <p:nvPicPr>
                      <p:cNvPr id="0" name=""/>
                      <p:cNvPicPr/>
                      <p:nvPr/>
                    </p:nvPicPr>
                    <p:blipFill>
                      <a:blip r:embed="rId4"/>
                      <a:stretch>
                        <a:fillRect/>
                      </a:stretch>
                    </p:blipFill>
                    <p:spPr>
                      <a:xfrm>
                        <a:off x="6477000" y="1828800"/>
                        <a:ext cx="2133600" cy="1170039"/>
                      </a:xfrm>
                      <a:prstGeom prst="rect">
                        <a:avLst/>
                      </a:prstGeom>
                    </p:spPr>
                  </p:pic>
                </p:oleObj>
              </mc:Fallback>
            </mc:AlternateContent>
          </a:graphicData>
        </a:graphic>
      </p:graphicFrame>
    </p:spTree>
    <p:extLst>
      <p:ext uri="{BB962C8B-B14F-4D97-AF65-F5344CB8AC3E}">
        <p14:creationId xmlns:p14="http://schemas.microsoft.com/office/powerpoint/2010/main" val="334529843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Magnification</a:t>
            </a:r>
            <a:endParaRPr lang="en-US" dirty="0"/>
          </a:p>
        </p:txBody>
      </p:sp>
      <p:sp>
        <p:nvSpPr>
          <p:cNvPr id="3" name="Text Placeholder 2"/>
          <p:cNvSpPr>
            <a:spLocks noGrp="1"/>
          </p:cNvSpPr>
          <p:nvPr>
            <p:ph type="body" idx="4294967295"/>
          </p:nvPr>
        </p:nvSpPr>
        <p:spPr>
          <a:xfrm>
            <a:off x="228600" y="1219200"/>
            <a:ext cx="8686800" cy="5410200"/>
          </a:xfrm>
        </p:spPr>
        <p:txBody>
          <a:bodyPr>
            <a:normAutofit fontScale="92500" lnSpcReduction="10000"/>
          </a:bodyPr>
          <a:lstStyle/>
          <a:p>
            <a:r>
              <a:rPr lang="en-US" dirty="0" smtClean="0"/>
              <a:t>Just as with mirrors, the amount that an image is enlarged</a:t>
            </a:r>
            <a:r>
              <a:rPr lang="en-US" baseline="0" dirty="0" smtClean="0"/>
              <a:t> or reduced as compared to the object is expressed in its </a:t>
            </a:r>
            <a:r>
              <a:rPr lang="en-US" b="1" i="1" baseline="0" dirty="0" smtClean="0"/>
              <a:t>magnification</a:t>
            </a:r>
            <a:r>
              <a:rPr lang="en-US" baseline="0" dirty="0" smtClean="0"/>
              <a:t> (</a:t>
            </a:r>
            <a:r>
              <a:rPr lang="en-US" b="1" i="1" baseline="0" dirty="0" smtClean="0"/>
              <a:t>m</a:t>
            </a:r>
            <a:r>
              <a:rPr lang="en-US" baseline="0" dirty="0" smtClean="0"/>
              <a:t>).</a:t>
            </a:r>
          </a:p>
          <a:p>
            <a:endParaRPr lang="en-US" dirty="0"/>
          </a:p>
          <a:p>
            <a:r>
              <a:rPr lang="en-US" dirty="0" smtClean="0"/>
              <a:t>Magnification is defined as the ratio of the height of the image (h</a:t>
            </a:r>
            <a:r>
              <a:rPr lang="en-US" baseline="-25000" dirty="0" smtClean="0"/>
              <a:t>i</a:t>
            </a:r>
            <a:r>
              <a:rPr lang="en-US" dirty="0" smtClean="0"/>
              <a:t>) to the height of the object (h</a:t>
            </a:r>
            <a:r>
              <a:rPr lang="en-US" baseline="-25000" dirty="0" smtClean="0"/>
              <a:t>o</a:t>
            </a:r>
            <a:r>
              <a:rPr lang="en-US" dirty="0" smtClean="0"/>
              <a:t>).  It is also equivalent to the opposite of the ratio of the image distance to the object distance.</a:t>
            </a:r>
          </a:p>
          <a:p>
            <a:r>
              <a:rPr lang="en-US" baseline="0" dirty="0" smtClean="0"/>
              <a:t>The</a:t>
            </a:r>
            <a:r>
              <a:rPr lang="en-US" dirty="0" smtClean="0"/>
              <a:t> height of the image (h</a:t>
            </a:r>
            <a:r>
              <a:rPr lang="en-US" baseline="-25000" dirty="0" smtClean="0"/>
              <a:t>i</a:t>
            </a:r>
            <a:r>
              <a:rPr lang="en-US" dirty="0" smtClean="0"/>
              <a:t>) will be positive when the image is upright (and therefore virtual) and negative when the image is inverted (and therefore real).  </a:t>
            </a:r>
            <a:endParaRPr lang="en-US" baseline="0" dirty="0" smtClean="0"/>
          </a:p>
        </p:txBody>
      </p:sp>
      <p:graphicFrame>
        <p:nvGraphicFramePr>
          <p:cNvPr id="4" name="Object 3"/>
          <p:cNvGraphicFramePr>
            <a:graphicFrameLocks noChangeAspect="1"/>
          </p:cNvGraphicFramePr>
          <p:nvPr>
            <p:extLst>
              <p:ext uri="{D42A27DB-BD31-4B8C-83A1-F6EECF244321}">
                <p14:modId xmlns:p14="http://schemas.microsoft.com/office/powerpoint/2010/main" val="3580217925"/>
              </p:ext>
            </p:extLst>
          </p:nvPr>
        </p:nvGraphicFramePr>
        <p:xfrm>
          <a:off x="6172200" y="1981200"/>
          <a:ext cx="2196352" cy="1066800"/>
        </p:xfrm>
        <a:graphic>
          <a:graphicData uri="http://schemas.openxmlformats.org/presentationml/2006/ole">
            <mc:AlternateContent xmlns:mc="http://schemas.openxmlformats.org/markup-compatibility/2006">
              <mc:Choice xmlns:v="urn:schemas-microsoft-com:vml" Requires="v">
                <p:oleObj spid="_x0000_s45069" name="Equation" r:id="rId3" imgW="888840" imgH="431640" progId="Equation.3">
                  <p:embed/>
                </p:oleObj>
              </mc:Choice>
              <mc:Fallback>
                <p:oleObj name="Equation" r:id="rId3" imgW="888840" imgH="431640" progId="Equation.3">
                  <p:embed/>
                  <p:pic>
                    <p:nvPicPr>
                      <p:cNvPr id="0" name=""/>
                      <p:cNvPicPr/>
                      <p:nvPr/>
                    </p:nvPicPr>
                    <p:blipFill>
                      <a:blip r:embed="rId4"/>
                      <a:stretch>
                        <a:fillRect/>
                      </a:stretch>
                    </p:blipFill>
                    <p:spPr>
                      <a:xfrm>
                        <a:off x="6172200" y="1981200"/>
                        <a:ext cx="2196352" cy="1066800"/>
                      </a:xfrm>
                      <a:prstGeom prst="rect">
                        <a:avLst/>
                      </a:prstGeom>
                    </p:spPr>
                  </p:pic>
                </p:oleObj>
              </mc:Fallback>
            </mc:AlternateContent>
          </a:graphicData>
        </a:graphic>
      </p:graphicFrame>
    </p:spTree>
    <p:extLst>
      <p:ext uri="{BB962C8B-B14F-4D97-AF65-F5344CB8AC3E}">
        <p14:creationId xmlns:p14="http://schemas.microsoft.com/office/powerpoint/2010/main" val="379379924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lstStyle/>
          <a:p>
            <a:r>
              <a:rPr lang="en-US" dirty="0" smtClean="0"/>
              <a:t>Dispersion</a:t>
            </a:r>
            <a:endParaRPr lang="en-US" dirty="0"/>
          </a:p>
        </p:txBody>
      </p:sp>
      <p:sp>
        <p:nvSpPr>
          <p:cNvPr id="3" name="Text Placeholder 2"/>
          <p:cNvSpPr>
            <a:spLocks noGrp="1"/>
          </p:cNvSpPr>
          <p:nvPr>
            <p:ph type="body" idx="4294967295"/>
          </p:nvPr>
        </p:nvSpPr>
        <p:spPr>
          <a:xfrm>
            <a:off x="152400" y="1219200"/>
            <a:ext cx="8763000" cy="5334000"/>
          </a:xfrm>
        </p:spPr>
        <p:txBody>
          <a:bodyPr>
            <a:normAutofit lnSpcReduction="10000"/>
          </a:bodyPr>
          <a:lstStyle/>
          <a:p>
            <a:r>
              <a:rPr lang="en-US" dirty="0" smtClean="0"/>
              <a:t>The index of refraction is not constant for all frequencies.  This is called dispersion.</a:t>
            </a:r>
          </a:p>
          <a:p>
            <a:r>
              <a:rPr lang="en-US" dirty="0" smtClean="0"/>
              <a:t>Because </a:t>
            </a:r>
            <a:r>
              <a:rPr lang="en-US" i="1" dirty="0" smtClean="0"/>
              <a:t>n</a:t>
            </a:r>
            <a:r>
              <a:rPr lang="en-US" dirty="0" smtClean="0"/>
              <a:t> (the index of refraction) is different for different wavelengths and frequencies, different wavelengths and frequencies will bend different amounts in the same medium.</a:t>
            </a:r>
          </a:p>
          <a:p>
            <a:r>
              <a:rPr lang="en-US" dirty="0" smtClean="0"/>
              <a:t>Effects</a:t>
            </a:r>
          </a:p>
          <a:p>
            <a:pPr lvl="1"/>
            <a:r>
              <a:rPr lang="en-US" dirty="0" smtClean="0"/>
              <a:t>Prisms</a:t>
            </a:r>
          </a:p>
          <a:p>
            <a:pPr lvl="1"/>
            <a:r>
              <a:rPr lang="en-US" dirty="0" smtClean="0"/>
              <a:t>Rainbows</a:t>
            </a:r>
          </a:p>
          <a:p>
            <a:pPr lvl="1"/>
            <a:r>
              <a:rPr lang="en-US" dirty="0" smtClean="0"/>
              <a:t>Chromatic</a:t>
            </a:r>
            <a:r>
              <a:rPr lang="en-US" baseline="0" dirty="0" smtClean="0"/>
              <a:t> Aberration</a:t>
            </a:r>
          </a:p>
          <a:p>
            <a:pPr lvl="1"/>
            <a:r>
              <a:rPr lang="en-US" baseline="0" dirty="0" smtClean="0"/>
              <a:t>Atmospheric Effect on radio waves from space</a:t>
            </a:r>
            <a:endParaRPr lang="en-US" dirty="0" smtClean="0"/>
          </a:p>
        </p:txBody>
      </p:sp>
      <p:pic>
        <p:nvPicPr>
          <p:cNvPr id="8194" name="Picture 2"/>
          <p:cNvPicPr>
            <a:picLocks noChangeAspect="1" noChangeArrowheads="1"/>
          </p:cNvPicPr>
          <p:nvPr/>
        </p:nvPicPr>
        <p:blipFill>
          <a:blip r:embed="rId2" cstate="print"/>
          <a:srcRect l="36735" b="18367"/>
          <a:stretch>
            <a:fillRect/>
          </a:stretch>
        </p:blipFill>
        <p:spPr bwMode="auto">
          <a:xfrm>
            <a:off x="6248400" y="3508691"/>
            <a:ext cx="2362200" cy="2286000"/>
          </a:xfrm>
          <a:prstGeom prst="rect">
            <a:avLst/>
          </a:prstGeom>
          <a:noFill/>
          <a:ln w="9525">
            <a:noFill/>
            <a:miter lim="800000"/>
            <a:headEnd/>
            <a:tailEnd/>
          </a:ln>
        </p:spPr>
      </p:pic>
      <p:pic>
        <p:nvPicPr>
          <p:cNvPr id="5" name="Picture 4" descr="prism.gif"/>
          <p:cNvPicPr>
            <a:picLocks noChangeAspect="1"/>
          </p:cNvPicPr>
          <p:nvPr/>
        </p:nvPicPr>
        <p:blipFill>
          <a:blip r:embed="rId3" cstate="print"/>
          <a:stretch>
            <a:fillRect/>
          </a:stretch>
        </p:blipFill>
        <p:spPr>
          <a:xfrm>
            <a:off x="2935574" y="3959668"/>
            <a:ext cx="3008026" cy="1566972"/>
          </a:xfrm>
          <a:prstGeom prst="rect">
            <a:avLst/>
          </a:prstGeom>
        </p:spPr>
      </p:pic>
      <p:sp>
        <p:nvSpPr>
          <p:cNvPr id="7" name="TextBox 6"/>
          <p:cNvSpPr txBox="1"/>
          <p:nvPr/>
        </p:nvSpPr>
        <p:spPr>
          <a:xfrm>
            <a:off x="6232161" y="5801356"/>
            <a:ext cx="1447800" cy="246221"/>
          </a:xfrm>
          <a:prstGeom prst="rect">
            <a:avLst/>
          </a:prstGeom>
          <a:noFill/>
        </p:spPr>
        <p:txBody>
          <a:bodyPr wrap="square" rtlCol="0">
            <a:spAutoFit/>
          </a:bodyPr>
          <a:lstStyle/>
          <a:p>
            <a:r>
              <a:rPr lang="en-US" sz="1000" dirty="0" smtClean="0"/>
              <a:t>Image by  Marlene May</a:t>
            </a:r>
            <a:endParaRPr lang="en-US" sz="1000" dirty="0"/>
          </a:p>
        </p:txBody>
      </p:sp>
      <p:sp>
        <p:nvSpPr>
          <p:cNvPr id="8" name="TextBox 7"/>
          <p:cNvSpPr txBox="1"/>
          <p:nvPr/>
        </p:nvSpPr>
        <p:spPr>
          <a:xfrm>
            <a:off x="152400" y="6611778"/>
            <a:ext cx="8991600" cy="246221"/>
          </a:xfrm>
          <a:prstGeom prst="rect">
            <a:avLst/>
          </a:prstGeom>
          <a:noFill/>
        </p:spPr>
        <p:txBody>
          <a:bodyPr wrap="square" rtlCol="0">
            <a:spAutoFit/>
          </a:bodyPr>
          <a:lstStyle/>
          <a:p>
            <a:r>
              <a:rPr lang="en-US" sz="1000" dirty="0" smtClean="0"/>
              <a:t>Image of Prism from Telescopes from the Ground Up, Amazing Space,  </a:t>
            </a:r>
            <a:r>
              <a:rPr lang="en-US" sz="1000" dirty="0" smtClean="0">
                <a:hlinkClick r:id="rId4"/>
              </a:rPr>
              <a:t>http://amazing-space.stsci.edu/resources/explorations/groundup/</a:t>
            </a:r>
            <a:r>
              <a:rPr lang="en-US" sz="1000" dirty="0" smtClean="0"/>
              <a:t>. Image in public domain</a:t>
            </a:r>
            <a:endParaRPr lang="en-US" sz="1000"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lstStyle/>
          <a:p>
            <a:r>
              <a:rPr lang="en-US" dirty="0" smtClean="0"/>
              <a:t>Chromatic</a:t>
            </a:r>
            <a:r>
              <a:rPr lang="en-US" baseline="0" dirty="0" smtClean="0"/>
              <a:t> Aberration</a:t>
            </a:r>
            <a:endParaRPr lang="en-US" dirty="0"/>
          </a:p>
        </p:txBody>
      </p:sp>
      <p:sp>
        <p:nvSpPr>
          <p:cNvPr id="3" name="Text Placeholder 2"/>
          <p:cNvSpPr>
            <a:spLocks noGrp="1"/>
          </p:cNvSpPr>
          <p:nvPr>
            <p:ph type="body" idx="4294967295"/>
          </p:nvPr>
        </p:nvSpPr>
        <p:spPr>
          <a:xfrm>
            <a:off x="228600" y="1143000"/>
            <a:ext cx="8763000" cy="2819400"/>
          </a:xfrm>
        </p:spPr>
        <p:txBody>
          <a:bodyPr>
            <a:normAutofit/>
          </a:bodyPr>
          <a:lstStyle/>
          <a:p>
            <a:r>
              <a:rPr lang="en-US" sz="2800" dirty="0" smtClean="0"/>
              <a:t>Because</a:t>
            </a:r>
            <a:r>
              <a:rPr lang="en-US" sz="2800" baseline="0" dirty="0" smtClean="0"/>
              <a:t> different wavelengths have slightly different n, they will bend different amounts in a lens, and therefore have different focal lengths.</a:t>
            </a:r>
          </a:p>
          <a:p>
            <a:r>
              <a:rPr lang="en-US" sz="2800" dirty="0" smtClean="0"/>
              <a:t>This can be (partially) corrected with an achromatic lens, which introduces a second lens of a different n to bring two wavelengths to the same focal point.</a:t>
            </a:r>
            <a:endParaRPr lang="en-US" sz="2800" baseline="0" dirty="0" smtClean="0"/>
          </a:p>
        </p:txBody>
      </p:sp>
      <p:sp>
        <p:nvSpPr>
          <p:cNvPr id="5" name="TextBox 4"/>
          <p:cNvSpPr txBox="1"/>
          <p:nvPr/>
        </p:nvSpPr>
        <p:spPr>
          <a:xfrm>
            <a:off x="161925" y="6493766"/>
            <a:ext cx="3962400" cy="215444"/>
          </a:xfrm>
          <a:prstGeom prst="rect">
            <a:avLst/>
          </a:prstGeom>
          <a:noFill/>
        </p:spPr>
        <p:txBody>
          <a:bodyPr wrap="square" rtlCol="0">
            <a:spAutoFit/>
          </a:bodyPr>
          <a:lstStyle/>
          <a:p>
            <a:r>
              <a:rPr lang="en-US" sz="800" dirty="0" smtClean="0"/>
              <a:t>Image from Wikipedia, user </a:t>
            </a:r>
            <a:r>
              <a:rPr lang="en-US" sz="800" dirty="0" err="1" smtClean="0"/>
              <a:t>DrBob</a:t>
            </a:r>
            <a:r>
              <a:rPr lang="en-US" sz="800" dirty="0" smtClean="0"/>
              <a:t>, Creative Commons</a:t>
            </a:r>
            <a:endParaRPr lang="en-US" sz="800" dirty="0"/>
          </a:p>
        </p:txBody>
      </p:sp>
      <p:sp>
        <p:nvSpPr>
          <p:cNvPr id="7" name="Rectangle 6"/>
          <p:cNvSpPr/>
          <p:nvPr/>
        </p:nvSpPr>
        <p:spPr>
          <a:xfrm>
            <a:off x="4724400" y="6427112"/>
            <a:ext cx="3505200" cy="215444"/>
          </a:xfrm>
          <a:prstGeom prst="rect">
            <a:avLst/>
          </a:prstGeom>
        </p:spPr>
        <p:txBody>
          <a:bodyPr wrap="square">
            <a:spAutoFit/>
          </a:bodyPr>
          <a:lstStyle/>
          <a:p>
            <a:r>
              <a:rPr lang="en-US" sz="800" dirty="0" smtClean="0"/>
              <a:t>Image from Wikipedia, user </a:t>
            </a:r>
            <a:r>
              <a:rPr lang="en-US" sz="800" dirty="0" err="1" smtClean="0"/>
              <a:t>DrBob</a:t>
            </a:r>
            <a:r>
              <a:rPr lang="en-US" sz="800" dirty="0" smtClean="0"/>
              <a:t>, Creative Commons</a:t>
            </a:r>
            <a:endParaRPr lang="en-US" sz="800" dirty="0"/>
          </a:p>
        </p:txBody>
      </p:sp>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 y="3919927"/>
            <a:ext cx="4244512" cy="2556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3909128"/>
            <a:ext cx="4262438" cy="2567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944562"/>
          </a:xfrm>
        </p:spPr>
        <p:txBody>
          <a:bodyPr>
            <a:normAutofit fontScale="90000"/>
          </a:bodyPr>
          <a:lstStyle/>
          <a:p>
            <a:r>
              <a:rPr lang="en-US" dirty="0" smtClean="0"/>
              <a:t>Dispersion</a:t>
            </a:r>
            <a:r>
              <a:rPr lang="en-US" baseline="0" dirty="0" smtClean="0"/>
              <a:t> of Radio Waves from Space</a:t>
            </a:r>
            <a:endParaRPr lang="en-US" dirty="0"/>
          </a:p>
        </p:txBody>
      </p:sp>
      <p:sp>
        <p:nvSpPr>
          <p:cNvPr id="3" name="Text Placeholder 2"/>
          <p:cNvSpPr>
            <a:spLocks noGrp="1"/>
          </p:cNvSpPr>
          <p:nvPr>
            <p:ph type="body" idx="4294967295"/>
          </p:nvPr>
        </p:nvSpPr>
        <p:spPr>
          <a:xfrm>
            <a:off x="228600" y="1447800"/>
            <a:ext cx="8763000" cy="4953000"/>
          </a:xfrm>
        </p:spPr>
        <p:txBody>
          <a:bodyPr>
            <a:normAutofit lnSpcReduction="10000"/>
          </a:bodyPr>
          <a:lstStyle/>
          <a:p>
            <a:r>
              <a:rPr lang="en-US" dirty="0" smtClean="0"/>
              <a:t>Earth’s Ionosphere</a:t>
            </a:r>
            <a:r>
              <a:rPr lang="en-US" baseline="0" dirty="0" smtClean="0"/>
              <a:t> acts as a dispersive medium for radio signals from space.</a:t>
            </a:r>
          </a:p>
          <a:p>
            <a:r>
              <a:rPr lang="en-US" baseline="0" dirty="0" smtClean="0"/>
              <a:t>As the ionosphere changes (due to space weather such as solar</a:t>
            </a:r>
            <a:r>
              <a:rPr lang="en-US" dirty="0" smtClean="0"/>
              <a:t> flares</a:t>
            </a:r>
            <a:r>
              <a:rPr lang="en-US" baseline="0" dirty="0" smtClean="0"/>
              <a:t>), the dispersive properties change.</a:t>
            </a:r>
          </a:p>
          <a:p>
            <a:r>
              <a:rPr lang="en-US" baseline="0" dirty="0" smtClean="0"/>
              <a:t>GPS signals become unpredictable during high variability in solar activity due to this.</a:t>
            </a:r>
          </a:p>
          <a:p>
            <a:r>
              <a:rPr lang="en-US" dirty="0" smtClean="0"/>
              <a:t>Atmospheric scientists can use the dispersive properties of the ionosphere to study its variations.</a:t>
            </a:r>
            <a:endParaRPr lang="en-US" baseline="0"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Fermat’s Principle of Least Time</a:t>
            </a:r>
            <a:endParaRPr lang="en-US" dirty="0"/>
          </a:p>
        </p:txBody>
      </p:sp>
      <p:sp>
        <p:nvSpPr>
          <p:cNvPr id="3" name="Text Placeholder 2"/>
          <p:cNvSpPr>
            <a:spLocks noGrp="1"/>
          </p:cNvSpPr>
          <p:nvPr>
            <p:ph type="body" idx="4294967295"/>
          </p:nvPr>
        </p:nvSpPr>
        <p:spPr>
          <a:xfrm>
            <a:off x="228600" y="1600200"/>
            <a:ext cx="8686800" cy="4800600"/>
          </a:xfrm>
        </p:spPr>
        <p:txBody>
          <a:bodyPr>
            <a:normAutofit/>
          </a:bodyPr>
          <a:lstStyle/>
          <a:p>
            <a:r>
              <a:rPr lang="en-US" b="1" i="1" dirty="0" smtClean="0"/>
              <a:t>Fermat’s Principle of Least Time </a:t>
            </a:r>
            <a:r>
              <a:rPr lang="en-US" dirty="0" smtClean="0"/>
              <a:t>states that</a:t>
            </a:r>
            <a:r>
              <a:rPr lang="en-US" baseline="0" dirty="0" smtClean="0"/>
              <a:t> of all the possible paths for light to take between two points, it will take the one that requires the least amount of time.</a:t>
            </a:r>
          </a:p>
          <a:p>
            <a:r>
              <a:rPr lang="en-US" baseline="0" dirty="0" smtClean="0"/>
              <a:t>For single medium situations, this corresponds to straight paths.</a:t>
            </a:r>
          </a:p>
          <a:p>
            <a:r>
              <a:rPr lang="en-US" baseline="0" dirty="0" smtClean="0"/>
              <a:t>The path of least time for a ray to reflect off a mirror results in equal angles of incidence and reflection.  This is called the </a:t>
            </a:r>
            <a:r>
              <a:rPr lang="en-US" b="1" i="1" baseline="0" dirty="0" smtClean="0"/>
              <a:t>Law</a:t>
            </a:r>
            <a:r>
              <a:rPr lang="en-US" b="1" i="1" dirty="0" smtClean="0"/>
              <a:t> of Reflection</a:t>
            </a:r>
            <a:r>
              <a:rPr lang="en-US" dirty="0" smtClean="0"/>
              <a:t>.</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Law of Reflection</a:t>
            </a:r>
            <a:endParaRPr lang="en-US" dirty="0"/>
          </a:p>
        </p:txBody>
      </p:sp>
      <p:pic>
        <p:nvPicPr>
          <p:cNvPr id="3" name="Picture 2" descr="200px-Reflection_angles.svg.png"/>
          <p:cNvPicPr>
            <a:picLocks noChangeAspect="1"/>
          </p:cNvPicPr>
          <p:nvPr/>
        </p:nvPicPr>
        <p:blipFill>
          <a:blip r:embed="rId2" cstate="print"/>
          <a:srcRect l="4000"/>
          <a:stretch>
            <a:fillRect/>
          </a:stretch>
        </p:blipFill>
        <p:spPr>
          <a:xfrm rot="5400000">
            <a:off x="3124200" y="3124200"/>
            <a:ext cx="3048000" cy="3810000"/>
          </a:xfrm>
          <a:prstGeom prst="rect">
            <a:avLst/>
          </a:prstGeom>
          <a:solidFill>
            <a:schemeClr val="bg1"/>
          </a:solidFill>
        </p:spPr>
      </p:pic>
      <p:sp>
        <p:nvSpPr>
          <p:cNvPr id="4" name="TextBox 3"/>
          <p:cNvSpPr txBox="1"/>
          <p:nvPr/>
        </p:nvSpPr>
        <p:spPr>
          <a:xfrm>
            <a:off x="2743200" y="6642556"/>
            <a:ext cx="3733800" cy="215444"/>
          </a:xfrm>
          <a:prstGeom prst="rect">
            <a:avLst/>
          </a:prstGeom>
          <a:noFill/>
        </p:spPr>
        <p:txBody>
          <a:bodyPr wrap="square" rtlCol="0">
            <a:spAutoFit/>
          </a:bodyPr>
          <a:lstStyle/>
          <a:p>
            <a:r>
              <a:rPr lang="en-US" sz="800" dirty="0" smtClean="0"/>
              <a:t>Image from Wikipedia, Drawn by Johan </a:t>
            </a:r>
            <a:r>
              <a:rPr lang="en-US" sz="800" dirty="0" err="1" smtClean="0"/>
              <a:t>Arvelius</a:t>
            </a:r>
            <a:r>
              <a:rPr lang="en-US" sz="800" dirty="0" smtClean="0"/>
              <a:t> 2005-09-26, Creative Commons</a:t>
            </a:r>
            <a:endParaRPr lang="en-US" sz="800" dirty="0"/>
          </a:p>
        </p:txBody>
      </p:sp>
      <p:sp>
        <p:nvSpPr>
          <p:cNvPr id="5" name="Text Placeholder 4"/>
          <p:cNvSpPr>
            <a:spLocks noGrp="1"/>
          </p:cNvSpPr>
          <p:nvPr>
            <p:ph type="body" idx="4294967295"/>
          </p:nvPr>
        </p:nvSpPr>
        <p:spPr>
          <a:xfrm>
            <a:off x="228600" y="1295400"/>
            <a:ext cx="8686800" cy="2438400"/>
          </a:xfrm>
        </p:spPr>
        <p:txBody>
          <a:bodyPr>
            <a:normAutofit fontScale="85000" lnSpcReduction="20000"/>
          </a:bodyPr>
          <a:lstStyle/>
          <a:p>
            <a: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3200" b="1" i="1" kern="1200" dirty="0" smtClean="0">
                <a:solidFill>
                  <a:schemeClr val="tx1"/>
                </a:solidFill>
                <a:latin typeface="+mn-lt"/>
                <a:ea typeface="+mn-ea"/>
                <a:cs typeface="+mn-cs"/>
              </a:rPr>
              <a:t>Law</a:t>
            </a:r>
            <a:r>
              <a:rPr lang="en-US" sz="3200" b="1" i="1" kern="1200" baseline="0" dirty="0" smtClean="0">
                <a:solidFill>
                  <a:schemeClr val="tx1"/>
                </a:solidFill>
                <a:latin typeface="+mn-lt"/>
                <a:ea typeface="+mn-ea"/>
                <a:cs typeface="+mn-cs"/>
              </a:rPr>
              <a:t> of Reflection</a:t>
            </a:r>
            <a:r>
              <a:rPr lang="en-US" sz="3200" kern="1200" baseline="0" dirty="0" smtClean="0">
                <a:solidFill>
                  <a:schemeClr val="tx1"/>
                </a:solidFill>
                <a:latin typeface="+mn-lt"/>
                <a:ea typeface="+mn-ea"/>
                <a:cs typeface="+mn-cs"/>
              </a:rPr>
              <a:t>:  The angle</a:t>
            </a:r>
            <a:r>
              <a:rPr lang="en-US" sz="3200" kern="1200" dirty="0" smtClean="0">
                <a:solidFill>
                  <a:schemeClr val="tx1"/>
                </a:solidFill>
                <a:latin typeface="+mn-lt"/>
                <a:ea typeface="+mn-ea"/>
                <a:cs typeface="+mn-cs"/>
              </a:rPr>
              <a:t> of incidence of a ray equals the angle of reflection.  </a:t>
            </a:r>
          </a:p>
          <a:p>
            <a: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3200" kern="1200" dirty="0" smtClean="0">
                <a:solidFill>
                  <a:schemeClr val="tx1"/>
                </a:solidFill>
                <a:latin typeface="+mn-lt"/>
                <a:ea typeface="+mn-ea"/>
                <a:cs typeface="+mn-cs"/>
              </a:rPr>
              <a:t>Both angles </a:t>
            </a:r>
            <a:r>
              <a:rPr lang="en-US" dirty="0" smtClean="0"/>
              <a:t>should be </a:t>
            </a:r>
            <a:r>
              <a:rPr lang="en-US" sz="3200" kern="1200" dirty="0" smtClean="0">
                <a:solidFill>
                  <a:schemeClr val="tx1"/>
                </a:solidFill>
                <a:latin typeface="+mn-lt"/>
                <a:ea typeface="+mn-ea"/>
                <a:cs typeface="+mn-cs"/>
              </a:rPr>
              <a:t>measured from the </a:t>
            </a:r>
            <a:r>
              <a:rPr lang="en-US" sz="3200" b="1" i="1" kern="1200" dirty="0" smtClean="0">
                <a:solidFill>
                  <a:schemeClr val="tx1"/>
                </a:solidFill>
                <a:latin typeface="+mn-lt"/>
                <a:ea typeface="+mn-ea"/>
                <a:cs typeface="+mn-cs"/>
              </a:rPr>
              <a:t>normal</a:t>
            </a:r>
            <a:r>
              <a:rPr lang="en-US" sz="3200" kern="1200" dirty="0" smtClean="0">
                <a:solidFill>
                  <a:schemeClr val="tx1"/>
                </a:solidFill>
                <a:latin typeface="+mn-lt"/>
                <a:ea typeface="+mn-ea"/>
                <a:cs typeface="+mn-cs"/>
              </a:rPr>
              <a:t>, or line perpendicular to the surface.</a:t>
            </a:r>
          </a:p>
          <a:p>
            <a: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dirty="0" smtClean="0"/>
              <a:t>The law of reflection applies to all reflection, regardless of the surface or the type of wave being reflected.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Diffuse and </a:t>
            </a:r>
            <a:r>
              <a:rPr lang="en-US" dirty="0" err="1" smtClean="0"/>
              <a:t>Specular</a:t>
            </a:r>
            <a:r>
              <a:rPr lang="en-US" dirty="0" smtClean="0"/>
              <a:t> Reflection</a:t>
            </a:r>
            <a:endParaRPr lang="en-US" dirty="0"/>
          </a:p>
        </p:txBody>
      </p:sp>
      <p:sp>
        <p:nvSpPr>
          <p:cNvPr id="3" name="Text Placeholder 2"/>
          <p:cNvSpPr>
            <a:spLocks noGrp="1"/>
          </p:cNvSpPr>
          <p:nvPr>
            <p:ph type="body" idx="4294967295"/>
          </p:nvPr>
        </p:nvSpPr>
        <p:spPr>
          <a:xfrm>
            <a:off x="228600" y="1447800"/>
            <a:ext cx="8763000" cy="1752600"/>
          </a:xfrm>
        </p:spPr>
        <p:txBody>
          <a:bodyPr>
            <a:normAutofit fontScale="92500" lnSpcReduction="20000"/>
          </a:bodyPr>
          <a:lstStyle/>
          <a:p>
            <a:r>
              <a:rPr lang="en-US" dirty="0" smtClean="0"/>
              <a:t>If the surface is </a:t>
            </a:r>
            <a:r>
              <a:rPr lang="en-US" i="1" dirty="0" smtClean="0"/>
              <a:t>smooth</a:t>
            </a:r>
            <a:r>
              <a:rPr lang="en-US" dirty="0" smtClean="0"/>
              <a:t>, the reflection is </a:t>
            </a:r>
            <a:r>
              <a:rPr lang="en-US" b="1" dirty="0" err="1" smtClean="0"/>
              <a:t>specular</a:t>
            </a:r>
            <a:r>
              <a:rPr lang="en-US" dirty="0" smtClean="0"/>
              <a:t>.  That is, the light rays all reflect in the same direction.</a:t>
            </a:r>
          </a:p>
          <a:p>
            <a:r>
              <a:rPr lang="en-US" dirty="0" smtClean="0"/>
              <a:t>If the surface is not </a:t>
            </a:r>
            <a:r>
              <a:rPr lang="en-US" i="1" dirty="0" smtClean="0"/>
              <a:t>smooth</a:t>
            </a:r>
            <a:r>
              <a:rPr lang="en-US" dirty="0" smtClean="0"/>
              <a:t>, the reflection is </a:t>
            </a:r>
            <a:r>
              <a:rPr lang="en-US" b="1" dirty="0" smtClean="0"/>
              <a:t>diffuse</a:t>
            </a:r>
            <a:r>
              <a:rPr lang="en-US" dirty="0" smtClean="0"/>
              <a:t>.  That is, the light rays reflect in different directions</a:t>
            </a:r>
          </a:p>
        </p:txBody>
      </p:sp>
      <p:pic>
        <p:nvPicPr>
          <p:cNvPr id="3074" name="Picture 2"/>
          <p:cNvPicPr>
            <a:picLocks noChangeAspect="1" noChangeArrowheads="1"/>
          </p:cNvPicPr>
          <p:nvPr/>
        </p:nvPicPr>
        <p:blipFill>
          <a:blip r:embed="rId2" cstate="print"/>
          <a:srcRect/>
          <a:stretch>
            <a:fillRect/>
          </a:stretch>
        </p:blipFill>
        <p:spPr bwMode="auto">
          <a:xfrm>
            <a:off x="152400" y="3276600"/>
            <a:ext cx="4486275" cy="2790825"/>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4800600" y="3352800"/>
            <a:ext cx="4019550" cy="2705100"/>
          </a:xfrm>
          <a:prstGeom prst="rect">
            <a:avLst/>
          </a:prstGeom>
          <a:noFill/>
          <a:ln w="9525">
            <a:noFill/>
            <a:miter lim="800000"/>
            <a:headEnd/>
            <a:tailEnd/>
          </a:ln>
        </p:spPr>
      </p:pic>
      <p:sp>
        <p:nvSpPr>
          <p:cNvPr id="7" name="TextBox 6"/>
          <p:cNvSpPr txBox="1"/>
          <p:nvPr/>
        </p:nvSpPr>
        <p:spPr>
          <a:xfrm>
            <a:off x="228600" y="6172200"/>
            <a:ext cx="8610600" cy="246221"/>
          </a:xfrm>
          <a:prstGeom prst="rect">
            <a:avLst/>
          </a:prstGeom>
          <a:noFill/>
        </p:spPr>
        <p:txBody>
          <a:bodyPr wrap="square" rtlCol="0">
            <a:spAutoFit/>
          </a:bodyPr>
          <a:lstStyle/>
          <a:p>
            <a:r>
              <a:rPr lang="en-US" sz="1000" dirty="0" smtClean="0"/>
              <a:t>Images from http://twistedphysics.typepad.com/cocktail_party_physics/optics/</a:t>
            </a:r>
            <a:endParaRPr lang="en-US" sz="1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Smooth?</a:t>
            </a:r>
            <a:endParaRPr lang="en-US" dirty="0"/>
          </a:p>
        </p:txBody>
      </p:sp>
      <p:sp>
        <p:nvSpPr>
          <p:cNvPr id="3" name="Text Placeholder 2"/>
          <p:cNvSpPr>
            <a:spLocks noGrp="1"/>
          </p:cNvSpPr>
          <p:nvPr>
            <p:ph type="body" idx="4294967295"/>
          </p:nvPr>
        </p:nvSpPr>
        <p:spPr>
          <a:xfrm>
            <a:off x="381000" y="1219200"/>
            <a:ext cx="8458200" cy="4876800"/>
          </a:xfrm>
        </p:spPr>
        <p:txBody>
          <a:bodyPr>
            <a:normAutofit fontScale="85000" lnSpcReduction="10000"/>
          </a:bodyPr>
          <a:lstStyle/>
          <a:p>
            <a:r>
              <a:rPr lang="en-US" dirty="0" smtClean="0"/>
              <a:t>The “smooth”-</a:t>
            </a:r>
            <a:r>
              <a:rPr lang="en-US" dirty="0" err="1" smtClean="0"/>
              <a:t>ness</a:t>
            </a:r>
            <a:r>
              <a:rPr lang="en-US" dirty="0" smtClean="0"/>
              <a:t> of a surface depends</a:t>
            </a:r>
            <a:r>
              <a:rPr lang="en-US" baseline="0" dirty="0" smtClean="0"/>
              <a:t> on the size of the irregularities on the surface compared to the wavelength of the wave</a:t>
            </a:r>
            <a:r>
              <a:rPr lang="en-US" dirty="0" smtClean="0"/>
              <a:t> being reflected.</a:t>
            </a:r>
          </a:p>
          <a:p>
            <a:r>
              <a:rPr lang="en-US" dirty="0" smtClean="0"/>
              <a:t>This means that what constitutes smooth for radio waves is different than for visible light or x-rays.  (Remember the EM Spectrum)</a:t>
            </a:r>
          </a:p>
          <a:p>
            <a:r>
              <a:rPr lang="en-US" dirty="0" smtClean="0"/>
              <a:t>In order to be considered smooth, any bumps on the surface must be smaller than the size of the wavelength being reflected.  For telescopes, microscopes, and other high precision devices, even smaller irregularities are tolerable.  Typically, astronomers seek </a:t>
            </a:r>
            <a:r>
              <a:rPr lang="en-US" baseline="30000" dirty="0" smtClean="0"/>
              <a:t>1</a:t>
            </a:r>
            <a:r>
              <a:rPr lang="en-US" dirty="0" smtClean="0"/>
              <a:t>/</a:t>
            </a:r>
            <a:r>
              <a:rPr lang="en-US" baseline="-25000" dirty="0" smtClean="0"/>
              <a:t>20</a:t>
            </a:r>
            <a:r>
              <a:rPr lang="en-US" dirty="0" smtClean="0"/>
              <a:t> </a:t>
            </a:r>
            <a:r>
              <a:rPr lang="en-US" dirty="0" smtClean="0">
                <a:latin typeface="Symbol" pitchFamily="18" charset="2"/>
              </a:rPr>
              <a:t>l</a:t>
            </a:r>
            <a:r>
              <a:rPr lang="en-US" dirty="0" smtClean="0"/>
              <a:t> smoothness for their instruments.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2123</TotalTime>
  <Words>5704</Words>
  <Application>Microsoft Office PowerPoint</Application>
  <PresentationFormat>On-screen Show (4:3)</PresentationFormat>
  <Paragraphs>505</Paragraphs>
  <Slides>58</Slides>
  <Notes>18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58</vt:i4>
      </vt:variant>
    </vt:vector>
  </HeadingPairs>
  <TitlesOfParts>
    <vt:vector size="60" baseType="lpstr">
      <vt:lpstr>Office Theme</vt:lpstr>
      <vt:lpstr>Equation</vt:lpstr>
      <vt:lpstr>Optics Basics</vt:lpstr>
      <vt:lpstr>Representing Light</vt:lpstr>
      <vt:lpstr>Inverse Square Law</vt:lpstr>
      <vt:lpstr>Which Object is Brightest?</vt:lpstr>
      <vt:lpstr>Reflection for Light</vt:lpstr>
      <vt:lpstr>Fermat’s Principle of Least Time</vt:lpstr>
      <vt:lpstr>Law of Reflection</vt:lpstr>
      <vt:lpstr>Diffuse and Specular Reflection</vt:lpstr>
      <vt:lpstr>Smooth?</vt:lpstr>
      <vt:lpstr>Smooth to What?</vt:lpstr>
      <vt:lpstr>Two Properties of Being Shiny</vt:lpstr>
      <vt:lpstr>MOSAIC and reflection</vt:lpstr>
      <vt:lpstr>Basics of Concave Mirrors</vt:lpstr>
      <vt:lpstr>Properties of Concave Mirrors</vt:lpstr>
      <vt:lpstr>Arecibo Radio Telescope</vt:lpstr>
      <vt:lpstr>Two Types of Curved Mirrors</vt:lpstr>
      <vt:lpstr>Special Rays for Concave Mirrors</vt:lpstr>
      <vt:lpstr>Special Rays for Convex Mirrors</vt:lpstr>
      <vt:lpstr>Image Formation from Curved Mirrors</vt:lpstr>
      <vt:lpstr>Ray Diagram: Concave Mirrors</vt:lpstr>
      <vt:lpstr>Ray Diagrams: Concave Mirrors</vt:lpstr>
      <vt:lpstr>Ray Diagrams: Concave Mirrors</vt:lpstr>
      <vt:lpstr>Ray Diagrams: Flat Mirrors</vt:lpstr>
      <vt:lpstr>Ray Diagrams: Convex Mirrors</vt:lpstr>
      <vt:lpstr>Applications of Mirrors</vt:lpstr>
      <vt:lpstr>Summary:  Types of Images and Sizes</vt:lpstr>
      <vt:lpstr>Mirror Equation</vt:lpstr>
      <vt:lpstr>Magnification</vt:lpstr>
      <vt:lpstr>Spherical Aberration and Parabolas</vt:lpstr>
      <vt:lpstr>Applications of Parabolic Optics</vt:lpstr>
      <vt:lpstr>Offset Parabola</vt:lpstr>
      <vt:lpstr>MOSAIC’s Offset Parabola</vt:lpstr>
      <vt:lpstr>Refraction</vt:lpstr>
      <vt:lpstr>Some Indices of Refraction</vt:lpstr>
      <vt:lpstr>Refraction and  Fermat’s Principle of Least Time</vt:lpstr>
      <vt:lpstr>Example: Fermat’s Principle for Lifeguards</vt:lpstr>
      <vt:lpstr>Example: Fermat’s Principle for Light</vt:lpstr>
      <vt:lpstr>Light Rays in Media</vt:lpstr>
      <vt:lpstr>Snell’s Law</vt:lpstr>
      <vt:lpstr>Snell’s Law and  Total Internal Reflection</vt:lpstr>
      <vt:lpstr>Critical Angles and TIR</vt:lpstr>
      <vt:lpstr>Total Internal Reflection</vt:lpstr>
      <vt:lpstr>Convex Lens Basics</vt:lpstr>
      <vt:lpstr>Properties of a Convex Lens</vt:lpstr>
      <vt:lpstr>Two Types of Lenses</vt:lpstr>
      <vt:lpstr>Special Rays for Convex Lenses</vt:lpstr>
      <vt:lpstr>Special Rays for Concave Lenses</vt:lpstr>
      <vt:lpstr>Image Formation from Lenses</vt:lpstr>
      <vt:lpstr>Ray Diagrams: Convex Lens</vt:lpstr>
      <vt:lpstr>Ray Diagrams: Convex Lens</vt:lpstr>
      <vt:lpstr>Ray Diagrams:  Convex and Concave Lens</vt:lpstr>
      <vt:lpstr>Applications of Lenses</vt:lpstr>
      <vt:lpstr>Summary:  Types of Images and Sizes</vt:lpstr>
      <vt:lpstr>Lens Equation</vt:lpstr>
      <vt:lpstr>Magnification</vt:lpstr>
      <vt:lpstr>Dispersion</vt:lpstr>
      <vt:lpstr>Chromatic Aberration</vt:lpstr>
      <vt:lpstr>Dispersion of Radio Waves from Space</vt:lpstr>
    </vt:vector>
  </TitlesOfParts>
  <Company>Massachusetts Institute of Technology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Optics Basics</dc:title>
  <dc:creator>Sara Kate May</dc:creator>
  <cp:lastModifiedBy>skmay</cp:lastModifiedBy>
  <cp:revision>161</cp:revision>
  <dcterms:created xsi:type="dcterms:W3CDTF">2010-07-12T12:38:08Z</dcterms:created>
  <dcterms:modified xsi:type="dcterms:W3CDTF">2011-08-01T15:14:36Z</dcterms:modified>
</cp:coreProperties>
</file>