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256" r:id="rId2"/>
    <p:sldId id="277" r:id="rId3"/>
    <p:sldId id="257" r:id="rId4"/>
    <p:sldId id="262" r:id="rId5"/>
    <p:sldId id="276" r:id="rId6"/>
    <p:sldId id="265" r:id="rId7"/>
    <p:sldId id="267" r:id="rId8"/>
    <p:sldId id="271" r:id="rId9"/>
    <p:sldId id="282" r:id="rId10"/>
    <p:sldId id="280" r:id="rId11"/>
    <p:sldId id="263" r:id="rId12"/>
    <p:sldId id="266" r:id="rId13"/>
    <p:sldId id="264" r:id="rId14"/>
    <p:sldId id="279" r:id="rId15"/>
    <p:sldId id="259" r:id="rId16"/>
    <p:sldId id="281" r:id="rId17"/>
    <p:sldId id="268" r:id="rId18"/>
    <p:sldId id="269" r:id="rId19"/>
    <p:sldId id="260" r:id="rId20"/>
    <p:sldId id="261" r:id="rId21"/>
    <p:sldId id="273" r:id="rId22"/>
    <p:sldId id="274" r:id="rId23"/>
    <p:sldId id="270" r:id="rId24"/>
    <p:sldId id="272" r:id="rId25"/>
    <p:sldId id="275" r:id="rId26"/>
    <p:sldId id="278" r:id="rId27"/>
  </p:sldIdLst>
  <p:sldSz cx="9144000" cy="6858000" type="screen4x3"/>
  <p:notesSz cx="6934200" cy="9220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55" autoAdjust="0"/>
    <p:restoredTop sz="84275" autoAdjust="0"/>
  </p:normalViewPr>
  <p:slideViewPr>
    <p:cSldViewPr>
      <p:cViewPr varScale="1">
        <p:scale>
          <a:sx n="62" d="100"/>
          <a:sy n="62" d="100"/>
        </p:scale>
        <p:origin x="-61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may\Documents\fake%20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may\Documents\fake%2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may\Documents\fake%20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smay\Documents\20%20days,%202009.txt"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smay\Documents\1%20day,%202009.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Baby Bottle Mass vs. Volume</a:t>
            </a:r>
          </a:p>
        </c:rich>
      </c:tx>
      <c:layout/>
      <c:overlay val="0"/>
    </c:title>
    <c:autoTitleDeleted val="0"/>
    <c:plotArea>
      <c:layout>
        <c:manualLayout>
          <c:layoutTarget val="inner"/>
          <c:xMode val="edge"/>
          <c:yMode val="edge"/>
          <c:x val="0.16549650043744626"/>
          <c:y val="0.17685077968195137"/>
          <c:w val="0.78326115485564063"/>
          <c:h val="0.53057125212289846"/>
        </c:manualLayout>
      </c:layout>
      <c:scatterChart>
        <c:scatterStyle val="lineMarker"/>
        <c:varyColors val="0"/>
        <c:ser>
          <c:idx val="0"/>
          <c:order val="0"/>
          <c:tx>
            <c:strRef>
              <c:f>Sheet2!$B$2</c:f>
              <c:strCache>
                <c:ptCount val="1"/>
                <c:pt idx="0">
                  <c:v>Mass (g)</c:v>
                </c:pt>
              </c:strCache>
            </c:strRef>
          </c:tx>
          <c:spPr>
            <a:ln w="28575">
              <a:noFill/>
            </a:ln>
          </c:spPr>
          <c:xVal>
            <c:numRef>
              <c:f>Sheet2!$A$3:$A$7</c:f>
              <c:numCache>
                <c:formatCode>General</c:formatCode>
                <c:ptCount val="5"/>
                <c:pt idx="0">
                  <c:v>189</c:v>
                </c:pt>
                <c:pt idx="1">
                  <c:v>104</c:v>
                </c:pt>
                <c:pt idx="2">
                  <c:v>87</c:v>
                </c:pt>
                <c:pt idx="3">
                  <c:v>52</c:v>
                </c:pt>
                <c:pt idx="4">
                  <c:v>29</c:v>
                </c:pt>
              </c:numCache>
            </c:numRef>
          </c:xVal>
          <c:yVal>
            <c:numRef>
              <c:f>Sheet2!$B$3:$B$7</c:f>
              <c:numCache>
                <c:formatCode>General</c:formatCode>
                <c:ptCount val="5"/>
                <c:pt idx="0">
                  <c:v>190</c:v>
                </c:pt>
                <c:pt idx="1">
                  <c:v>110</c:v>
                </c:pt>
                <c:pt idx="2" formatCode="0">
                  <c:v>90</c:v>
                </c:pt>
                <c:pt idx="3">
                  <c:v>50</c:v>
                </c:pt>
                <c:pt idx="4" formatCode="0">
                  <c:v>30</c:v>
                </c:pt>
              </c:numCache>
            </c:numRef>
          </c:yVal>
          <c:smooth val="0"/>
        </c:ser>
        <c:dLbls>
          <c:showLegendKey val="0"/>
          <c:showVal val="0"/>
          <c:showCatName val="0"/>
          <c:showSerName val="0"/>
          <c:showPercent val="0"/>
          <c:showBubbleSize val="0"/>
        </c:dLbls>
        <c:axId val="181366784"/>
        <c:axId val="181369088"/>
      </c:scatterChart>
      <c:valAx>
        <c:axId val="181366784"/>
        <c:scaling>
          <c:orientation val="minMax"/>
        </c:scaling>
        <c:delete val="0"/>
        <c:axPos val="b"/>
        <c:title>
          <c:tx>
            <c:rich>
              <a:bodyPr/>
              <a:lstStyle/>
              <a:p>
                <a:pPr>
                  <a:defRPr/>
                </a:pPr>
                <a:r>
                  <a:rPr lang="en-US"/>
                  <a:t>Volume (mL)</a:t>
                </a:r>
              </a:p>
            </c:rich>
          </c:tx>
          <c:layout/>
          <c:overlay val="0"/>
        </c:title>
        <c:numFmt formatCode="General" sourceLinked="1"/>
        <c:majorTickMark val="out"/>
        <c:minorTickMark val="none"/>
        <c:tickLblPos val="nextTo"/>
        <c:crossAx val="181369088"/>
        <c:crosses val="autoZero"/>
        <c:crossBetween val="midCat"/>
      </c:valAx>
      <c:valAx>
        <c:axId val="181369088"/>
        <c:scaling>
          <c:orientation val="minMax"/>
        </c:scaling>
        <c:delete val="0"/>
        <c:axPos val="l"/>
        <c:majorGridlines/>
        <c:title>
          <c:tx>
            <c:rich>
              <a:bodyPr rot="-5400000" vert="horz"/>
              <a:lstStyle/>
              <a:p>
                <a:pPr>
                  <a:defRPr/>
                </a:pPr>
                <a:r>
                  <a:rPr lang="en-US"/>
                  <a:t>Mass</a:t>
                </a:r>
                <a:r>
                  <a:rPr lang="en-US" baseline="0"/>
                  <a:t> (g)</a:t>
                </a:r>
                <a:endParaRPr lang="en-US"/>
              </a:p>
            </c:rich>
          </c:tx>
          <c:layout/>
          <c:overlay val="0"/>
        </c:title>
        <c:numFmt formatCode="General" sourceLinked="1"/>
        <c:majorTickMark val="out"/>
        <c:minorTickMark val="none"/>
        <c:tickLblPos val="nextTo"/>
        <c:crossAx val="181366784"/>
        <c:crosses val="autoZero"/>
        <c:crossBetween val="midCat"/>
      </c:valAx>
    </c:plotArea>
    <c:plotVisOnly val="1"/>
    <c:dispBlanksAs val="gap"/>
    <c:showDLblsOverMax val="0"/>
  </c:chart>
  <c:spPr>
    <a:solidFill>
      <a:schemeClr val="bg1"/>
    </a:solidFill>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Baby Bottle Mass vs. Volume</a:t>
            </a:r>
          </a:p>
        </c:rich>
      </c:tx>
      <c:layout/>
      <c:overlay val="0"/>
      <c:spPr>
        <a:solidFill>
          <a:schemeClr val="bg1"/>
        </a:solidFill>
      </c:spPr>
    </c:title>
    <c:autoTitleDeleted val="0"/>
    <c:plotArea>
      <c:layout/>
      <c:scatterChart>
        <c:scatterStyle val="lineMarker"/>
        <c:varyColors val="0"/>
        <c:ser>
          <c:idx val="0"/>
          <c:order val="0"/>
          <c:tx>
            <c:strRef>
              <c:f>Sheet2!$B$2</c:f>
              <c:strCache>
                <c:ptCount val="1"/>
                <c:pt idx="0">
                  <c:v>Mass (g)</c:v>
                </c:pt>
              </c:strCache>
            </c:strRef>
          </c:tx>
          <c:spPr>
            <a:ln w="28575">
              <a:noFill/>
            </a:ln>
          </c:spPr>
          <c:errBars>
            <c:errDir val="y"/>
            <c:errBarType val="both"/>
            <c:errValType val="fixedVal"/>
            <c:noEndCap val="0"/>
            <c:val val="10"/>
          </c:errBars>
          <c:errBars>
            <c:errDir val="x"/>
            <c:errBarType val="both"/>
            <c:errValType val="fixedVal"/>
            <c:noEndCap val="0"/>
            <c:val val="1"/>
          </c:errBars>
          <c:xVal>
            <c:numRef>
              <c:f>Sheet2!$A$3:$A$7</c:f>
              <c:numCache>
                <c:formatCode>General</c:formatCode>
                <c:ptCount val="5"/>
                <c:pt idx="0">
                  <c:v>189</c:v>
                </c:pt>
                <c:pt idx="1">
                  <c:v>104</c:v>
                </c:pt>
                <c:pt idx="2">
                  <c:v>87</c:v>
                </c:pt>
                <c:pt idx="3">
                  <c:v>52</c:v>
                </c:pt>
                <c:pt idx="4">
                  <c:v>29</c:v>
                </c:pt>
              </c:numCache>
            </c:numRef>
          </c:xVal>
          <c:yVal>
            <c:numRef>
              <c:f>Sheet2!$B$3:$B$7</c:f>
              <c:numCache>
                <c:formatCode>General</c:formatCode>
                <c:ptCount val="5"/>
                <c:pt idx="0">
                  <c:v>190</c:v>
                </c:pt>
                <c:pt idx="1">
                  <c:v>110</c:v>
                </c:pt>
                <c:pt idx="2" formatCode="0">
                  <c:v>90</c:v>
                </c:pt>
                <c:pt idx="3">
                  <c:v>50</c:v>
                </c:pt>
                <c:pt idx="4" formatCode="0">
                  <c:v>30</c:v>
                </c:pt>
              </c:numCache>
            </c:numRef>
          </c:yVal>
          <c:smooth val="0"/>
        </c:ser>
        <c:dLbls>
          <c:showLegendKey val="0"/>
          <c:showVal val="0"/>
          <c:showCatName val="0"/>
          <c:showSerName val="0"/>
          <c:showPercent val="0"/>
          <c:showBubbleSize val="0"/>
        </c:dLbls>
        <c:axId val="119993856"/>
        <c:axId val="119995776"/>
      </c:scatterChart>
      <c:valAx>
        <c:axId val="119993856"/>
        <c:scaling>
          <c:orientation val="minMax"/>
        </c:scaling>
        <c:delete val="0"/>
        <c:axPos val="b"/>
        <c:title>
          <c:tx>
            <c:rich>
              <a:bodyPr/>
              <a:lstStyle/>
              <a:p>
                <a:pPr>
                  <a:defRPr/>
                </a:pPr>
                <a:r>
                  <a:rPr lang="en-US"/>
                  <a:t>Volume (mL)</a:t>
                </a:r>
              </a:p>
            </c:rich>
          </c:tx>
          <c:layout/>
          <c:overlay val="0"/>
          <c:spPr>
            <a:solidFill>
              <a:schemeClr val="bg1"/>
            </a:solidFill>
          </c:spPr>
        </c:title>
        <c:numFmt formatCode="General" sourceLinked="1"/>
        <c:majorTickMark val="out"/>
        <c:minorTickMark val="none"/>
        <c:tickLblPos val="nextTo"/>
        <c:spPr>
          <a:solidFill>
            <a:schemeClr val="bg1"/>
          </a:solidFill>
        </c:spPr>
        <c:crossAx val="119995776"/>
        <c:crosses val="autoZero"/>
        <c:crossBetween val="midCat"/>
      </c:valAx>
      <c:valAx>
        <c:axId val="119995776"/>
        <c:scaling>
          <c:orientation val="minMax"/>
        </c:scaling>
        <c:delete val="0"/>
        <c:axPos val="l"/>
        <c:majorGridlines/>
        <c:title>
          <c:tx>
            <c:rich>
              <a:bodyPr rot="-5400000" vert="horz"/>
              <a:lstStyle/>
              <a:p>
                <a:pPr>
                  <a:defRPr/>
                </a:pPr>
                <a:r>
                  <a:rPr lang="en-US"/>
                  <a:t>Mass (g)</a:t>
                </a:r>
              </a:p>
            </c:rich>
          </c:tx>
          <c:layout/>
          <c:overlay val="0"/>
          <c:spPr>
            <a:solidFill>
              <a:schemeClr val="bg1"/>
            </a:solidFill>
          </c:spPr>
        </c:title>
        <c:numFmt formatCode="General" sourceLinked="1"/>
        <c:majorTickMark val="out"/>
        <c:minorTickMark val="none"/>
        <c:tickLblPos val="nextTo"/>
        <c:spPr>
          <a:solidFill>
            <a:schemeClr val="bg1"/>
          </a:solidFill>
        </c:spPr>
        <c:crossAx val="119993856"/>
        <c:crosses val="autoZero"/>
        <c:crossBetween val="midCat"/>
      </c:valAx>
      <c:spPr>
        <a:solidFill>
          <a:schemeClr val="bg1"/>
        </a:solidFill>
      </c:spPr>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Physics 11 Semester</a:t>
            </a:r>
            <a:r>
              <a:rPr lang="en-US" baseline="0"/>
              <a:t> 2 Grades</a:t>
            </a:r>
            <a:endParaRPr lang="en-US"/>
          </a:p>
        </c:rich>
      </c:tx>
      <c:overlay val="0"/>
    </c:title>
    <c:autoTitleDeleted val="0"/>
    <c:plotArea>
      <c:layout/>
      <c:barChart>
        <c:barDir val="col"/>
        <c:grouping val="clustered"/>
        <c:varyColors val="0"/>
        <c:ser>
          <c:idx val="0"/>
          <c:order val="0"/>
          <c:tx>
            <c:strRef>
              <c:f>Sheet3!$E$4</c:f>
              <c:strCache>
                <c:ptCount val="1"/>
                <c:pt idx="0">
                  <c:v>Frequency</c:v>
                </c:pt>
              </c:strCache>
            </c:strRef>
          </c:tx>
          <c:invertIfNegative val="0"/>
          <c:cat>
            <c:numRef>
              <c:f>Sheet3!$D$5:$D$33</c:f>
              <c:numCache>
                <c:formatCode>General</c:formatCode>
                <c:ptCount val="29"/>
                <c:pt idx="0">
                  <c:v>70</c:v>
                </c:pt>
                <c:pt idx="1">
                  <c:v>71</c:v>
                </c:pt>
                <c:pt idx="2">
                  <c:v>72</c:v>
                </c:pt>
                <c:pt idx="3">
                  <c:v>73</c:v>
                </c:pt>
                <c:pt idx="4">
                  <c:v>74</c:v>
                </c:pt>
                <c:pt idx="5">
                  <c:v>75</c:v>
                </c:pt>
                <c:pt idx="6">
                  <c:v>76</c:v>
                </c:pt>
                <c:pt idx="7">
                  <c:v>77</c:v>
                </c:pt>
                <c:pt idx="8">
                  <c:v>78</c:v>
                </c:pt>
                <c:pt idx="9">
                  <c:v>79</c:v>
                </c:pt>
                <c:pt idx="10">
                  <c:v>80</c:v>
                </c:pt>
                <c:pt idx="11">
                  <c:v>81</c:v>
                </c:pt>
                <c:pt idx="12">
                  <c:v>82</c:v>
                </c:pt>
                <c:pt idx="13">
                  <c:v>83</c:v>
                </c:pt>
                <c:pt idx="14">
                  <c:v>84</c:v>
                </c:pt>
                <c:pt idx="15">
                  <c:v>85</c:v>
                </c:pt>
                <c:pt idx="16">
                  <c:v>86</c:v>
                </c:pt>
                <c:pt idx="17">
                  <c:v>87</c:v>
                </c:pt>
                <c:pt idx="18">
                  <c:v>88</c:v>
                </c:pt>
                <c:pt idx="19">
                  <c:v>89</c:v>
                </c:pt>
                <c:pt idx="20">
                  <c:v>90</c:v>
                </c:pt>
                <c:pt idx="21">
                  <c:v>91</c:v>
                </c:pt>
                <c:pt idx="22">
                  <c:v>92</c:v>
                </c:pt>
                <c:pt idx="23">
                  <c:v>93</c:v>
                </c:pt>
                <c:pt idx="24">
                  <c:v>94</c:v>
                </c:pt>
                <c:pt idx="25">
                  <c:v>95</c:v>
                </c:pt>
                <c:pt idx="26">
                  <c:v>96</c:v>
                </c:pt>
                <c:pt idx="27">
                  <c:v>97</c:v>
                </c:pt>
                <c:pt idx="28">
                  <c:v>98</c:v>
                </c:pt>
              </c:numCache>
            </c:numRef>
          </c:cat>
          <c:val>
            <c:numRef>
              <c:f>Sheet3!$E$5:$E$33</c:f>
              <c:numCache>
                <c:formatCode>General</c:formatCode>
                <c:ptCount val="29"/>
                <c:pt idx="0">
                  <c:v>1</c:v>
                </c:pt>
                <c:pt idx="1">
                  <c:v>0</c:v>
                </c:pt>
                <c:pt idx="2">
                  <c:v>0</c:v>
                </c:pt>
                <c:pt idx="3">
                  <c:v>0</c:v>
                </c:pt>
                <c:pt idx="4">
                  <c:v>0</c:v>
                </c:pt>
                <c:pt idx="5">
                  <c:v>0</c:v>
                </c:pt>
                <c:pt idx="6">
                  <c:v>0</c:v>
                </c:pt>
                <c:pt idx="7">
                  <c:v>0</c:v>
                </c:pt>
                <c:pt idx="8">
                  <c:v>0</c:v>
                </c:pt>
                <c:pt idx="9">
                  <c:v>0</c:v>
                </c:pt>
                <c:pt idx="10">
                  <c:v>0</c:v>
                </c:pt>
                <c:pt idx="11">
                  <c:v>0</c:v>
                </c:pt>
                <c:pt idx="12">
                  <c:v>0</c:v>
                </c:pt>
                <c:pt idx="13">
                  <c:v>0</c:v>
                </c:pt>
                <c:pt idx="14">
                  <c:v>1</c:v>
                </c:pt>
                <c:pt idx="15">
                  <c:v>1</c:v>
                </c:pt>
                <c:pt idx="16">
                  <c:v>2</c:v>
                </c:pt>
                <c:pt idx="17">
                  <c:v>1</c:v>
                </c:pt>
                <c:pt idx="18">
                  <c:v>1</c:v>
                </c:pt>
                <c:pt idx="19">
                  <c:v>4</c:v>
                </c:pt>
                <c:pt idx="20">
                  <c:v>0</c:v>
                </c:pt>
                <c:pt idx="21">
                  <c:v>2</c:v>
                </c:pt>
                <c:pt idx="22">
                  <c:v>1</c:v>
                </c:pt>
                <c:pt idx="23">
                  <c:v>0</c:v>
                </c:pt>
                <c:pt idx="24">
                  <c:v>1</c:v>
                </c:pt>
                <c:pt idx="25">
                  <c:v>1</c:v>
                </c:pt>
                <c:pt idx="26">
                  <c:v>0</c:v>
                </c:pt>
                <c:pt idx="27">
                  <c:v>0</c:v>
                </c:pt>
                <c:pt idx="28">
                  <c:v>0</c:v>
                </c:pt>
              </c:numCache>
            </c:numRef>
          </c:val>
        </c:ser>
        <c:dLbls>
          <c:showLegendKey val="0"/>
          <c:showVal val="0"/>
          <c:showCatName val="0"/>
          <c:showSerName val="0"/>
          <c:showPercent val="0"/>
          <c:showBubbleSize val="0"/>
        </c:dLbls>
        <c:gapWidth val="150"/>
        <c:axId val="120060544"/>
        <c:axId val="120345344"/>
      </c:barChart>
      <c:catAx>
        <c:axId val="120060544"/>
        <c:scaling>
          <c:orientation val="minMax"/>
        </c:scaling>
        <c:delete val="0"/>
        <c:axPos val="b"/>
        <c:title>
          <c:tx>
            <c:rich>
              <a:bodyPr/>
              <a:lstStyle/>
              <a:p>
                <a:pPr>
                  <a:defRPr/>
                </a:pPr>
                <a:r>
                  <a:rPr lang="en-US"/>
                  <a:t>Upper Limit Grade</a:t>
                </a:r>
              </a:p>
            </c:rich>
          </c:tx>
          <c:overlay val="0"/>
        </c:title>
        <c:numFmt formatCode="General" sourceLinked="1"/>
        <c:majorTickMark val="out"/>
        <c:minorTickMark val="none"/>
        <c:tickLblPos val="nextTo"/>
        <c:crossAx val="120345344"/>
        <c:crosses val="autoZero"/>
        <c:auto val="1"/>
        <c:lblAlgn val="ctr"/>
        <c:lblOffset val="100"/>
        <c:noMultiLvlLbl val="0"/>
      </c:catAx>
      <c:valAx>
        <c:axId val="120345344"/>
        <c:scaling>
          <c:orientation val="minMax"/>
        </c:scaling>
        <c:delete val="0"/>
        <c:axPos val="l"/>
        <c:majorGridlines/>
        <c:title>
          <c:tx>
            <c:rich>
              <a:bodyPr rot="-5400000" vert="horz"/>
              <a:lstStyle/>
              <a:p>
                <a:pPr>
                  <a:defRPr/>
                </a:pPr>
                <a:r>
                  <a:rPr lang="en-US"/>
                  <a:t>Number of Students</a:t>
                </a:r>
              </a:p>
            </c:rich>
          </c:tx>
          <c:overlay val="0"/>
        </c:title>
        <c:numFmt formatCode="General" sourceLinked="1"/>
        <c:majorTickMark val="out"/>
        <c:minorTickMark val="none"/>
        <c:tickLblPos val="nextTo"/>
        <c:crossAx val="120060544"/>
        <c:crosses val="autoZero"/>
        <c:crossBetween val="between"/>
      </c:valAx>
    </c:plotArea>
    <c:legend>
      <c:legendPos val="r"/>
      <c:overlay val="0"/>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2009, Day </a:t>
            </a:r>
            <a:r>
              <a:rPr lang="en-US" dirty="0" smtClean="0"/>
              <a:t>1-20</a:t>
            </a:r>
            <a:r>
              <a:rPr lang="en-US" baseline="0" dirty="0" smtClean="0"/>
              <a:t> (2 sites)</a:t>
            </a:r>
            <a:endParaRPr lang="en-US" dirty="0"/>
          </a:p>
        </c:rich>
      </c:tx>
      <c:overlay val="0"/>
    </c:title>
    <c:autoTitleDeleted val="0"/>
    <c:plotArea>
      <c:layout/>
      <c:barChart>
        <c:barDir val="col"/>
        <c:grouping val="clustered"/>
        <c:varyColors val="0"/>
        <c:ser>
          <c:idx val="0"/>
          <c:order val="0"/>
          <c:tx>
            <c:strRef>
              <c:f>Sheet6!$F$7</c:f>
              <c:strCache>
                <c:ptCount val="1"/>
                <c:pt idx="0">
                  <c:v>Frequency</c:v>
                </c:pt>
              </c:strCache>
            </c:strRef>
          </c:tx>
          <c:invertIfNegative val="0"/>
          <c:cat>
            <c:strRef>
              <c:f>Sheet6!$E$8:$E$29</c:f>
              <c:strCache>
                <c:ptCount val="22"/>
                <c:pt idx="0">
                  <c:v>-0.2</c:v>
                </c:pt>
                <c:pt idx="1">
                  <c:v>-0.18</c:v>
                </c:pt>
                <c:pt idx="2">
                  <c:v>-0.16</c:v>
                </c:pt>
                <c:pt idx="3">
                  <c:v>-0.14</c:v>
                </c:pt>
                <c:pt idx="4">
                  <c:v>-0.12</c:v>
                </c:pt>
                <c:pt idx="5">
                  <c:v>-0.1</c:v>
                </c:pt>
                <c:pt idx="6">
                  <c:v>-0.08</c:v>
                </c:pt>
                <c:pt idx="7">
                  <c:v>-0.06</c:v>
                </c:pt>
                <c:pt idx="8">
                  <c:v>-0.04</c:v>
                </c:pt>
                <c:pt idx="9">
                  <c:v>-0.02</c:v>
                </c:pt>
                <c:pt idx="10">
                  <c:v>0</c:v>
                </c:pt>
                <c:pt idx="11">
                  <c:v>0.02</c:v>
                </c:pt>
                <c:pt idx="12">
                  <c:v>0.04</c:v>
                </c:pt>
                <c:pt idx="13">
                  <c:v>0.06</c:v>
                </c:pt>
                <c:pt idx="14">
                  <c:v>0.08</c:v>
                </c:pt>
                <c:pt idx="15">
                  <c:v>0.1</c:v>
                </c:pt>
                <c:pt idx="16">
                  <c:v>0.12</c:v>
                </c:pt>
                <c:pt idx="17">
                  <c:v>0.14</c:v>
                </c:pt>
                <c:pt idx="18">
                  <c:v>0.16</c:v>
                </c:pt>
                <c:pt idx="19">
                  <c:v>0.18</c:v>
                </c:pt>
                <c:pt idx="20">
                  <c:v>0.2</c:v>
                </c:pt>
                <c:pt idx="21">
                  <c:v>More</c:v>
                </c:pt>
              </c:strCache>
            </c:strRef>
          </c:cat>
          <c:val>
            <c:numRef>
              <c:f>Sheet6!$F$8:$F$29</c:f>
              <c:numCache>
                <c:formatCode>General</c:formatCode>
                <c:ptCount val="22"/>
                <c:pt idx="0">
                  <c:v>1</c:v>
                </c:pt>
                <c:pt idx="1">
                  <c:v>0</c:v>
                </c:pt>
                <c:pt idx="2">
                  <c:v>5</c:v>
                </c:pt>
                <c:pt idx="3">
                  <c:v>5</c:v>
                </c:pt>
                <c:pt idx="4">
                  <c:v>24</c:v>
                </c:pt>
                <c:pt idx="5">
                  <c:v>33</c:v>
                </c:pt>
                <c:pt idx="6">
                  <c:v>78</c:v>
                </c:pt>
                <c:pt idx="7">
                  <c:v>134</c:v>
                </c:pt>
                <c:pt idx="8">
                  <c:v>192</c:v>
                </c:pt>
                <c:pt idx="9">
                  <c:v>290</c:v>
                </c:pt>
                <c:pt idx="10">
                  <c:v>345</c:v>
                </c:pt>
                <c:pt idx="11">
                  <c:v>448</c:v>
                </c:pt>
                <c:pt idx="12">
                  <c:v>421</c:v>
                </c:pt>
                <c:pt idx="13">
                  <c:v>358</c:v>
                </c:pt>
                <c:pt idx="14">
                  <c:v>273</c:v>
                </c:pt>
                <c:pt idx="15">
                  <c:v>185</c:v>
                </c:pt>
                <c:pt idx="16">
                  <c:v>99</c:v>
                </c:pt>
                <c:pt idx="17">
                  <c:v>70</c:v>
                </c:pt>
                <c:pt idx="18">
                  <c:v>18</c:v>
                </c:pt>
                <c:pt idx="19">
                  <c:v>9</c:v>
                </c:pt>
                <c:pt idx="20">
                  <c:v>6</c:v>
                </c:pt>
                <c:pt idx="21">
                  <c:v>2</c:v>
                </c:pt>
              </c:numCache>
            </c:numRef>
          </c:val>
        </c:ser>
        <c:dLbls>
          <c:showLegendKey val="0"/>
          <c:showVal val="0"/>
          <c:showCatName val="0"/>
          <c:showSerName val="0"/>
          <c:showPercent val="0"/>
          <c:showBubbleSize val="0"/>
        </c:dLbls>
        <c:gapWidth val="150"/>
        <c:axId val="121057664"/>
        <c:axId val="121059584"/>
      </c:barChart>
      <c:catAx>
        <c:axId val="121057664"/>
        <c:scaling>
          <c:orientation val="minMax"/>
        </c:scaling>
        <c:delete val="0"/>
        <c:axPos val="b"/>
        <c:title>
          <c:tx>
            <c:rich>
              <a:bodyPr/>
              <a:lstStyle/>
              <a:p>
                <a:pPr>
                  <a:defRPr/>
                </a:pPr>
                <a:r>
                  <a:rPr lang="en-US" dirty="0" smtClean="0"/>
                  <a:t>Channel</a:t>
                </a:r>
                <a:r>
                  <a:rPr lang="en-US" baseline="0" dirty="0" smtClean="0"/>
                  <a:t> 32 signal (K)</a:t>
                </a:r>
                <a:endParaRPr lang="en-US" dirty="0"/>
              </a:p>
            </c:rich>
          </c:tx>
          <c:overlay val="0"/>
        </c:title>
        <c:majorTickMark val="out"/>
        <c:minorTickMark val="none"/>
        <c:tickLblPos val="nextTo"/>
        <c:crossAx val="121059584"/>
        <c:crosses val="autoZero"/>
        <c:auto val="1"/>
        <c:lblAlgn val="ctr"/>
        <c:lblOffset val="100"/>
        <c:noMultiLvlLbl val="0"/>
      </c:catAx>
      <c:valAx>
        <c:axId val="121059584"/>
        <c:scaling>
          <c:orientation val="minMax"/>
        </c:scaling>
        <c:delete val="0"/>
        <c:axPos val="l"/>
        <c:majorGridlines/>
        <c:title>
          <c:tx>
            <c:rich>
              <a:bodyPr rot="-5400000" vert="horz"/>
              <a:lstStyle/>
              <a:p>
                <a:pPr>
                  <a:defRPr/>
                </a:pPr>
                <a:r>
                  <a:rPr lang="en-US" dirty="0" smtClean="0"/>
                  <a:t>Number</a:t>
                </a:r>
                <a:r>
                  <a:rPr lang="en-US" baseline="0" dirty="0" smtClean="0"/>
                  <a:t> of Measurements</a:t>
                </a:r>
                <a:endParaRPr lang="en-US" dirty="0"/>
              </a:p>
            </c:rich>
          </c:tx>
          <c:overlay val="0"/>
        </c:title>
        <c:numFmt formatCode="General" sourceLinked="1"/>
        <c:majorTickMark val="out"/>
        <c:minorTickMark val="none"/>
        <c:tickLblPos val="nextTo"/>
        <c:crossAx val="121057664"/>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2009,</a:t>
            </a:r>
            <a:r>
              <a:rPr lang="en-US" baseline="0"/>
              <a:t> Day 1 (2 Sites)</a:t>
            </a:r>
            <a:endParaRPr lang="en-US"/>
          </a:p>
        </c:rich>
      </c:tx>
      <c:overlay val="0"/>
    </c:title>
    <c:autoTitleDeleted val="0"/>
    <c:plotArea>
      <c:layout/>
      <c:barChart>
        <c:barDir val="col"/>
        <c:grouping val="clustered"/>
        <c:varyColors val="0"/>
        <c:ser>
          <c:idx val="1"/>
          <c:order val="0"/>
          <c:tx>
            <c:strRef>
              <c:f>Sheet2!$B$1</c:f>
              <c:strCache>
                <c:ptCount val="1"/>
                <c:pt idx="0">
                  <c:v>Frequency</c:v>
                </c:pt>
              </c:strCache>
            </c:strRef>
          </c:tx>
          <c:invertIfNegative val="0"/>
          <c:cat>
            <c:numRef>
              <c:f>Sheet2!$A$2:$A$22</c:f>
              <c:numCache>
                <c:formatCode>General</c:formatCode>
                <c:ptCount val="21"/>
                <c:pt idx="0">
                  <c:v>-0.2</c:v>
                </c:pt>
                <c:pt idx="1">
                  <c:v>-0.18000000000000024</c:v>
                </c:pt>
                <c:pt idx="2">
                  <c:v>-0.16000000000000003</c:v>
                </c:pt>
                <c:pt idx="3">
                  <c:v>-0.14000000000000004</c:v>
                </c:pt>
                <c:pt idx="4">
                  <c:v>-0.12000000000000006</c:v>
                </c:pt>
                <c:pt idx="5">
                  <c:v>-0.10000000000000003</c:v>
                </c:pt>
                <c:pt idx="6">
                  <c:v>-8.0000000000000043E-2</c:v>
                </c:pt>
                <c:pt idx="7">
                  <c:v>-6.0000000000000032E-2</c:v>
                </c:pt>
                <c:pt idx="8">
                  <c:v>-4.0000000000000022E-2</c:v>
                </c:pt>
                <c:pt idx="9">
                  <c:v>-2.0000000000000032E-2</c:v>
                </c:pt>
                <c:pt idx="10">
                  <c:v>0</c:v>
                </c:pt>
                <c:pt idx="11">
                  <c:v>2.0000000000000011E-2</c:v>
                </c:pt>
                <c:pt idx="12">
                  <c:v>4.0000000000000022E-2</c:v>
                </c:pt>
                <c:pt idx="13">
                  <c:v>6.0000000000000032E-2</c:v>
                </c:pt>
                <c:pt idx="14">
                  <c:v>8.0000000000000043E-2</c:v>
                </c:pt>
                <c:pt idx="15">
                  <c:v>0.1</c:v>
                </c:pt>
                <c:pt idx="16">
                  <c:v>0.12000000000000002</c:v>
                </c:pt>
                <c:pt idx="17">
                  <c:v>0.14000000000000001</c:v>
                </c:pt>
                <c:pt idx="18">
                  <c:v>0.16</c:v>
                </c:pt>
                <c:pt idx="19">
                  <c:v>0.18000000000000024</c:v>
                </c:pt>
                <c:pt idx="20">
                  <c:v>0.2</c:v>
                </c:pt>
              </c:numCache>
            </c:numRef>
          </c:cat>
          <c:val>
            <c:numRef>
              <c:f>Sheet2!$B$2:$B$22</c:f>
              <c:numCache>
                <c:formatCode>General</c:formatCode>
                <c:ptCount val="21"/>
                <c:pt idx="0">
                  <c:v>0</c:v>
                </c:pt>
                <c:pt idx="1">
                  <c:v>0</c:v>
                </c:pt>
                <c:pt idx="2">
                  <c:v>1</c:v>
                </c:pt>
                <c:pt idx="3">
                  <c:v>0</c:v>
                </c:pt>
                <c:pt idx="4">
                  <c:v>2</c:v>
                </c:pt>
                <c:pt idx="5">
                  <c:v>2</c:v>
                </c:pt>
                <c:pt idx="6">
                  <c:v>3</c:v>
                </c:pt>
                <c:pt idx="7">
                  <c:v>13</c:v>
                </c:pt>
                <c:pt idx="8">
                  <c:v>19</c:v>
                </c:pt>
                <c:pt idx="9">
                  <c:v>24</c:v>
                </c:pt>
                <c:pt idx="10">
                  <c:v>38</c:v>
                </c:pt>
                <c:pt idx="11">
                  <c:v>44</c:v>
                </c:pt>
                <c:pt idx="12">
                  <c:v>44</c:v>
                </c:pt>
                <c:pt idx="13">
                  <c:v>27</c:v>
                </c:pt>
                <c:pt idx="14">
                  <c:v>38</c:v>
                </c:pt>
                <c:pt idx="15">
                  <c:v>23</c:v>
                </c:pt>
                <c:pt idx="16">
                  <c:v>14</c:v>
                </c:pt>
                <c:pt idx="17">
                  <c:v>6</c:v>
                </c:pt>
                <c:pt idx="18">
                  <c:v>3</c:v>
                </c:pt>
                <c:pt idx="19">
                  <c:v>2</c:v>
                </c:pt>
                <c:pt idx="20">
                  <c:v>1</c:v>
                </c:pt>
              </c:numCache>
            </c:numRef>
          </c:val>
        </c:ser>
        <c:dLbls>
          <c:showLegendKey val="0"/>
          <c:showVal val="0"/>
          <c:showCatName val="0"/>
          <c:showSerName val="0"/>
          <c:showPercent val="0"/>
          <c:showBubbleSize val="0"/>
        </c:dLbls>
        <c:gapWidth val="150"/>
        <c:axId val="121092736"/>
        <c:axId val="123142912"/>
      </c:barChart>
      <c:catAx>
        <c:axId val="121092736"/>
        <c:scaling>
          <c:orientation val="minMax"/>
        </c:scaling>
        <c:delete val="0"/>
        <c:axPos val="b"/>
        <c:title>
          <c:tx>
            <c:rich>
              <a:bodyPr/>
              <a:lstStyle/>
              <a:p>
                <a:pPr>
                  <a:defRPr/>
                </a:pPr>
                <a:r>
                  <a:rPr lang="en-US" dirty="0" smtClean="0"/>
                  <a:t>Channel 32 signal</a:t>
                </a:r>
                <a:r>
                  <a:rPr lang="en-US" baseline="0" dirty="0" smtClean="0"/>
                  <a:t> (K)</a:t>
                </a:r>
                <a:endParaRPr lang="en-US" dirty="0"/>
              </a:p>
            </c:rich>
          </c:tx>
          <c:overlay val="0"/>
        </c:title>
        <c:numFmt formatCode="General" sourceLinked="1"/>
        <c:majorTickMark val="out"/>
        <c:minorTickMark val="none"/>
        <c:tickLblPos val="nextTo"/>
        <c:crossAx val="123142912"/>
        <c:crosses val="autoZero"/>
        <c:auto val="1"/>
        <c:lblAlgn val="ctr"/>
        <c:lblOffset val="100"/>
        <c:noMultiLvlLbl val="0"/>
      </c:catAx>
      <c:valAx>
        <c:axId val="123142912"/>
        <c:scaling>
          <c:orientation val="minMax"/>
        </c:scaling>
        <c:delete val="0"/>
        <c:axPos val="l"/>
        <c:majorGridlines/>
        <c:title>
          <c:tx>
            <c:rich>
              <a:bodyPr rot="-5400000" vert="horz"/>
              <a:lstStyle/>
              <a:p>
                <a:pPr>
                  <a:defRPr/>
                </a:pPr>
                <a:r>
                  <a:rPr lang="en-US" dirty="0" smtClean="0"/>
                  <a:t>Number of Measurements</a:t>
                </a:r>
                <a:endParaRPr lang="en-US" dirty="0"/>
              </a:p>
            </c:rich>
          </c:tx>
          <c:overlay val="0"/>
        </c:title>
        <c:numFmt formatCode="General" sourceLinked="1"/>
        <c:majorTickMark val="out"/>
        <c:minorTickMark val="none"/>
        <c:tickLblPos val="nextTo"/>
        <c:crossAx val="121092736"/>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5" Type="http://schemas.openxmlformats.org/officeDocument/2006/relationships/image" Target="../media/image22.wmf"/><Relationship Id="rId4"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037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927475" y="0"/>
            <a:ext cx="3005138" cy="460375"/>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endParaRPr lang="en-US"/>
          </a:p>
        </p:txBody>
      </p:sp>
      <p:sp>
        <p:nvSpPr>
          <p:cNvPr id="4" name="Footer Placeholder 3"/>
          <p:cNvSpPr>
            <a:spLocks noGrp="1"/>
          </p:cNvSpPr>
          <p:nvPr>
            <p:ph type="ftr" sz="quarter" idx="2"/>
          </p:nvPr>
        </p:nvSpPr>
        <p:spPr>
          <a:xfrm>
            <a:off x="0" y="8758238"/>
            <a:ext cx="3005138" cy="46037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927475" y="8758238"/>
            <a:ext cx="3005138" cy="460375"/>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41A79FD-4864-4012-A1E4-16BFEC7FD782}" type="slidenum">
              <a:rPr lang="en-US"/>
              <a:pPr>
                <a:defRPr/>
              </a:pPr>
              <a:t>‹#›</a:t>
            </a:fld>
            <a:endParaRPr lang="en-US"/>
          </a:p>
        </p:txBody>
      </p:sp>
    </p:spTree>
    <p:extLst>
      <p:ext uri="{BB962C8B-B14F-4D97-AF65-F5344CB8AC3E}">
        <p14:creationId xmlns:p14="http://schemas.microsoft.com/office/powerpoint/2010/main" val="3009516158"/>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0375"/>
          </a:xfrm>
          <a:prstGeom prst="rect">
            <a:avLst/>
          </a:prstGeom>
        </p:spPr>
        <p:txBody>
          <a:bodyPr vert="horz" lIns="92309" tIns="46154" rIns="92309" bIns="46154"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27475" y="0"/>
            <a:ext cx="3005138" cy="460375"/>
          </a:xfrm>
          <a:prstGeom prst="rect">
            <a:avLst/>
          </a:prstGeom>
        </p:spPr>
        <p:txBody>
          <a:bodyPr vert="horz" lIns="92309" tIns="46154" rIns="92309" bIns="46154" rtlCol="0"/>
          <a:lstStyle>
            <a:lvl1pPr algn="r" fontAlgn="auto">
              <a:spcBef>
                <a:spcPts val="0"/>
              </a:spcBef>
              <a:spcAft>
                <a:spcPts val="0"/>
              </a:spcAft>
              <a:defRPr sz="1200" smtClean="0">
                <a:latin typeface="+mn-lt"/>
              </a:defRPr>
            </a:lvl1pPr>
          </a:lstStyle>
          <a:p>
            <a:pPr>
              <a:defRPr/>
            </a:pPr>
            <a:endParaRPr lang="en-US"/>
          </a:p>
        </p:txBody>
      </p:sp>
      <p:sp>
        <p:nvSpPr>
          <p:cNvPr id="4" name="Slide Image Placeholder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9" tIns="46154" rIns="92309" bIns="46154" rtlCol="0" anchor="ctr"/>
          <a:lstStyle/>
          <a:p>
            <a:pPr lvl="0"/>
            <a:endParaRPr lang="en-US" noProof="0"/>
          </a:p>
        </p:txBody>
      </p:sp>
      <p:sp>
        <p:nvSpPr>
          <p:cNvPr id="5" name="Notes Placeholder 4"/>
          <p:cNvSpPr>
            <a:spLocks noGrp="1"/>
          </p:cNvSpPr>
          <p:nvPr>
            <p:ph type="body" sz="quarter" idx="3"/>
          </p:nvPr>
        </p:nvSpPr>
        <p:spPr>
          <a:xfrm>
            <a:off x="693738" y="4379913"/>
            <a:ext cx="5546725" cy="4148137"/>
          </a:xfrm>
          <a:prstGeom prst="rect">
            <a:avLst/>
          </a:prstGeom>
        </p:spPr>
        <p:txBody>
          <a:bodyPr vert="horz" lIns="92309" tIns="46154" rIns="92309" bIns="4615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758238"/>
            <a:ext cx="3005138" cy="460375"/>
          </a:xfrm>
          <a:prstGeom prst="rect">
            <a:avLst/>
          </a:prstGeom>
        </p:spPr>
        <p:txBody>
          <a:bodyPr vert="horz" lIns="92309" tIns="46154" rIns="92309" bIns="46154"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27475" y="8758238"/>
            <a:ext cx="3005138" cy="460375"/>
          </a:xfrm>
          <a:prstGeom prst="rect">
            <a:avLst/>
          </a:prstGeom>
        </p:spPr>
        <p:txBody>
          <a:bodyPr vert="horz" lIns="92309" tIns="46154" rIns="92309" bIns="46154" rtlCol="0" anchor="b"/>
          <a:lstStyle>
            <a:lvl1pPr algn="r" fontAlgn="auto">
              <a:spcBef>
                <a:spcPts val="0"/>
              </a:spcBef>
              <a:spcAft>
                <a:spcPts val="0"/>
              </a:spcAft>
              <a:defRPr sz="1200" smtClean="0">
                <a:latin typeface="+mn-lt"/>
              </a:defRPr>
            </a:lvl1pPr>
          </a:lstStyle>
          <a:p>
            <a:pPr>
              <a:defRPr/>
            </a:pPr>
            <a:fld id="{75ABA842-9B7A-4FC7-954D-8AB4653BEB09}" type="slidenum">
              <a:rPr lang="en-US"/>
              <a:pPr>
                <a:defRPr/>
              </a:pPr>
              <a:t>‹#›</a:t>
            </a:fld>
            <a:endParaRPr lang="en-US"/>
          </a:p>
        </p:txBody>
      </p:sp>
    </p:spTree>
    <p:extLst>
      <p:ext uri="{BB962C8B-B14F-4D97-AF65-F5344CB8AC3E}">
        <p14:creationId xmlns:p14="http://schemas.microsoft.com/office/powerpoint/2010/main" val="1176638721"/>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Two good sources for background information:</a:t>
            </a:r>
          </a:p>
          <a:p>
            <a:pPr>
              <a:spcBef>
                <a:spcPct val="0"/>
              </a:spcBef>
            </a:pPr>
            <a:r>
              <a:rPr lang="en-US" dirty="0" smtClean="0"/>
              <a:t>http://www.nhn.ou.edu/~johnson/Education/Juniorlab/Error-SigFig/SigFiginError-043.pdf</a:t>
            </a:r>
          </a:p>
          <a:p>
            <a:pPr>
              <a:spcBef>
                <a:spcPct val="0"/>
              </a:spcBef>
            </a:pPr>
            <a:r>
              <a:rPr lang="en-US" smtClean="0"/>
              <a:t>http://www.physics.unc.edu/~deardorf/uncertainty/UNCguide.html for background information on uncertainty</a:t>
            </a:r>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7A4F4C-0AC6-43DE-BCA3-3E0806FA29F4}" type="slidenum">
              <a:rPr lang="en-US"/>
              <a:pPr fontAlgn="base">
                <a:spcBef>
                  <a:spcPct val="0"/>
                </a:spcBef>
                <a:spcAft>
                  <a:spcPct val="0"/>
                </a:spcAft>
              </a:pPr>
              <a:t>1</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Tracks are reported often as “400 m” even though their actual distance is actually known to within fractions of a meter.  This is especially true for tracks used for high level competition.</a:t>
            </a:r>
          </a:p>
          <a:p>
            <a:pPr>
              <a:spcBef>
                <a:spcPct val="0"/>
              </a:spcBef>
            </a:pPr>
            <a:r>
              <a:rPr lang="en-US" dirty="0" smtClean="0"/>
              <a:t>Food labels report nutrition information with an uncertainty of ±20%.  This is particularly relevant for diabetics and anyone else who depends on accurate information about their intake.  As a result, many diabetics try to avoid high carb foods, simply because the uncertainty is smaller for smaller total values.  That is, it’s not a “low carb” diet that is necessary, but a “low</a:t>
            </a:r>
            <a:r>
              <a:rPr lang="en-US" baseline="0" dirty="0" smtClean="0"/>
              <a:t> uncertainty” diet.  </a:t>
            </a:r>
            <a:r>
              <a:rPr lang="en-US" dirty="0" smtClean="0"/>
              <a:t>In the label</a:t>
            </a:r>
            <a:r>
              <a:rPr lang="en-US" baseline="0" dirty="0" smtClean="0"/>
              <a:t> shown, t</a:t>
            </a:r>
            <a:r>
              <a:rPr lang="en-US" dirty="0" smtClean="0"/>
              <a:t>he 25 g of carbs labeled is not 25 ± 1 g as you might assume but instead 25 ± 5 g.</a:t>
            </a:r>
          </a:p>
        </p:txBody>
      </p:sp>
      <p:sp>
        <p:nvSpPr>
          <p:cNvPr id="348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8533F7-FEB5-4C7B-A7AC-C452F2B8E149}" type="slidenum">
              <a:rPr lang="en-US"/>
              <a:pPr fontAlgn="base">
                <a:spcBef>
                  <a:spcPct val="0"/>
                </a:spcBef>
                <a:spcAft>
                  <a:spcPct val="0"/>
                </a:spcAft>
              </a:pPr>
              <a:t>10</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56DDCEC-7E18-4F95-BDC4-75CC8E11E508}" type="slidenum">
              <a:rPr lang="en-US"/>
              <a:pPr fontAlgn="base">
                <a:spcBef>
                  <a:spcPct val="0"/>
                </a:spcBef>
                <a:spcAft>
                  <a:spcPct val="0"/>
                </a:spcAft>
              </a:pPr>
              <a:t>11</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C7C634A-D255-4E52-A2C7-12D5864C1D75}" type="slidenum">
              <a:rPr lang="en-US"/>
              <a:pPr fontAlgn="base">
                <a:spcBef>
                  <a:spcPct val="0"/>
                </a:spcBef>
                <a:spcAft>
                  <a:spcPct val="0"/>
                </a:spcAft>
              </a:pPr>
              <a:t>12</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An important point to note is that a “successful” experiment is often considered one in which the random error (at reasonable levels) is larger than the systematic error.   For example, the maker of a </a:t>
            </a:r>
            <a:r>
              <a:rPr lang="en-US" dirty="0" err="1" smtClean="0"/>
              <a:t>meterstick</a:t>
            </a:r>
            <a:r>
              <a:rPr lang="en-US" dirty="0" smtClean="0"/>
              <a:t> must be confident in his placement of the markings to much less than one millimeter, since he is marking millimeters on the device.</a:t>
            </a:r>
          </a:p>
        </p:txBody>
      </p:sp>
      <p:sp>
        <p:nvSpPr>
          <p:cNvPr id="655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0A7455-FEAD-4027-AD39-6D659A336821}" type="slidenum">
              <a:rPr lang="en-US"/>
              <a:pPr fontAlgn="base">
                <a:spcBef>
                  <a:spcPct val="0"/>
                </a:spcBef>
                <a:spcAft>
                  <a:spcPct val="0"/>
                </a:spcAft>
              </a:pPr>
              <a:t>13</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Example 1:  the measurement</a:t>
            </a:r>
            <a:r>
              <a:rPr lang="en-US" baseline="0" dirty="0" smtClean="0"/>
              <a:t> is consistent with the accepted value.</a:t>
            </a:r>
          </a:p>
          <a:p>
            <a:pPr>
              <a:spcBef>
                <a:spcPct val="0"/>
              </a:spcBef>
            </a:pPr>
            <a:r>
              <a:rPr lang="en-US" baseline="0" dirty="0" smtClean="0"/>
              <a:t>Example 2:  the labeled focal length is 150 mm ± 10 mm, so it is consistent with the measured value.</a:t>
            </a:r>
          </a:p>
          <a:p>
            <a:pPr>
              <a:spcBef>
                <a:spcPct val="0"/>
              </a:spcBef>
            </a:pPr>
            <a:r>
              <a:rPr lang="en-US" baseline="0" dirty="0" smtClean="0"/>
              <a:t>Example 3:  the observation is not consistent with the measured values.  It is brighter than anticipated, which could be due to a supernova you just observed occurring in the galaxy.  Lucky you!</a:t>
            </a:r>
            <a:endParaRPr lang="en-US" dirty="0" smtClean="0"/>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30CE2D8-75C7-459F-B5A6-AB9E4FB236D9}" type="slidenum">
              <a:rPr lang="en-US"/>
              <a:pPr fontAlgn="base">
                <a:spcBef>
                  <a:spcPct val="0"/>
                </a:spcBef>
                <a:spcAft>
                  <a:spcPct val="0"/>
                </a:spcAft>
              </a:pPr>
              <a:t>14</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83F357C-EC44-48FD-8998-DDE872F1B2A4}" type="slidenum">
              <a:rPr lang="en-US"/>
              <a:pPr fontAlgn="base">
                <a:spcBef>
                  <a:spcPct val="0"/>
                </a:spcBef>
                <a:spcAft>
                  <a:spcPct val="0"/>
                </a:spcAft>
              </a:pPr>
              <a:t>15</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91A9D77-22F1-4ECF-B57F-BAEA14814CD5}" type="slidenum">
              <a:rPr lang="en-US"/>
              <a:pPr fontAlgn="base">
                <a:spcBef>
                  <a:spcPct val="0"/>
                </a:spcBef>
                <a:spcAft>
                  <a:spcPct val="0"/>
                </a:spcAft>
              </a:pPr>
              <a:t>16</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88A2EBE-424C-466D-9E0F-F243958CBD9E}" type="slidenum">
              <a:rPr lang="en-US"/>
              <a:pPr fontAlgn="base">
                <a:spcBef>
                  <a:spcPct val="0"/>
                </a:spcBef>
                <a:spcAft>
                  <a:spcPct val="0"/>
                </a:spcAft>
              </a:pPr>
              <a:t>17</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12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430D06A-9A0E-4C68-ADAC-F8E00D783F8F}" type="slidenum">
              <a:rPr lang="en-US"/>
              <a:pPr fontAlgn="base">
                <a:spcBef>
                  <a:spcPct val="0"/>
                </a:spcBef>
                <a:spcAft>
                  <a:spcPct val="0"/>
                </a:spcAft>
              </a:pPr>
              <a:t>18</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Encourage students to explain why the spread of the distribution is equivalent to the spread of the arrows, and why the distance of the distribution from the “true value” is equivalent to the distance of the arrows from the bulls eye.</a:t>
            </a:r>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73A8BB-4CC3-490F-A9A6-C692CFF7AE67}" type="slidenum">
              <a:rPr lang="en-US"/>
              <a:pPr fontAlgn="base">
                <a:spcBef>
                  <a:spcPct val="0"/>
                </a:spcBef>
                <a:spcAft>
                  <a:spcPct val="0"/>
                </a:spcAft>
              </a:pPr>
              <a:t>19</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6DCA74B-045B-42AC-A778-F9F1C977F721}" type="slidenum">
              <a:rPr lang="en-US"/>
              <a:pPr fontAlgn="base">
                <a:spcBef>
                  <a:spcPct val="0"/>
                </a:spcBef>
                <a:spcAft>
                  <a:spcPct val="0"/>
                </a:spcAft>
              </a:pPr>
              <a:t>2</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bwMode="auto">
          <a:noFill/>
          <a:ln>
            <a:solidFill>
              <a:srgbClr val="000000"/>
            </a:solidFill>
            <a:miter lim="800000"/>
            <a:headEnd/>
            <a:tailEnd/>
          </a:ln>
        </p:spPr>
      </p:sp>
      <p:sp>
        <p:nvSpPr>
          <p:cNvPr id="552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is the main idea of standard deviation that all physics students encountering large data sets should be familiar with.  More mathematics follows on the next two slides, but this is central</a:t>
            </a:r>
            <a:r>
              <a:rPr lang="en-US" baseline="0" dirty="0" smtClean="0"/>
              <a:t> to what many high school science students should grasp.  </a:t>
            </a:r>
            <a:endParaRPr lang="en-US" dirty="0" smtClean="0"/>
          </a:p>
        </p:txBody>
      </p:sp>
      <p:sp>
        <p:nvSpPr>
          <p:cNvPr id="552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B13C9B1-5EFC-4997-8557-719E573312EF}" type="slidenum">
              <a:rPr lang="en-US"/>
              <a:pPr fontAlgn="base">
                <a:spcBef>
                  <a:spcPct val="0"/>
                </a:spcBef>
                <a:spcAft>
                  <a:spcPct val="0"/>
                </a:spcAft>
              </a:pPr>
              <a:t>20</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This may or may not be necessary to include, depending on the mathematical sophistication of your classes.</a:t>
            </a:r>
          </a:p>
          <a:p>
            <a:pPr>
              <a:spcBef>
                <a:spcPct val="0"/>
              </a:spcBef>
            </a:pPr>
            <a:endParaRPr lang="en-US"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996CA51-A38F-4657-B3CB-9D7E8C615FD8}" type="slidenum">
              <a:rPr lang="en-US"/>
              <a:pPr fontAlgn="base">
                <a:spcBef>
                  <a:spcPct val="0"/>
                </a:spcBef>
                <a:spcAft>
                  <a:spcPct val="0"/>
                </a:spcAft>
              </a:pPr>
              <a:t>21</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may not be necessary for many classes, but it is included for those wishing to see a worked example for standard deviation.</a:t>
            </a:r>
          </a:p>
          <a:p>
            <a:pPr>
              <a:spcBef>
                <a:spcPct val="0"/>
              </a:spcBef>
            </a:pPr>
            <a:r>
              <a:rPr lang="en-US" dirty="0" smtClean="0"/>
              <a:t>Note that the “</a:t>
            </a:r>
            <a:r>
              <a:rPr lang="en-US" dirty="0" err="1" smtClean="0"/>
              <a:t>stdev</a:t>
            </a:r>
            <a:r>
              <a:rPr lang="en-US" dirty="0" smtClean="0"/>
              <a:t>” function in Excel calculates the standard deviation as if the data is a sample of the whole, and therefore uses N-1 instead of N in the formula.  “</a:t>
            </a:r>
            <a:r>
              <a:rPr lang="en-US" dirty="0" err="1" smtClean="0"/>
              <a:t>StdevP</a:t>
            </a:r>
            <a:r>
              <a:rPr lang="en-US" dirty="0" smtClean="0"/>
              <a:t>” uses the formula given.</a:t>
            </a:r>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6733BB-F4E2-4D17-9312-3608B9B57669}" type="slidenum">
              <a:rPr lang="en-US"/>
              <a:pPr fontAlgn="base">
                <a:spcBef>
                  <a:spcPct val="0"/>
                </a:spcBef>
                <a:spcAft>
                  <a:spcPct val="0"/>
                </a:spcAft>
              </a:pPr>
              <a:t>22</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nature of these graphs is very closely drawn from Mindy Lekberg’s work with the MOSAIC data in her classroom.  </a:t>
            </a:r>
          </a:p>
        </p:txBody>
      </p:sp>
      <p:sp>
        <p:nvSpPr>
          <p:cNvPr id="634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F50A3B7-69CE-42DE-9BF9-B2BCEB54A029}" type="slidenum">
              <a:rPr lang="en-US"/>
              <a:pPr fontAlgn="base">
                <a:spcBef>
                  <a:spcPct val="0"/>
                </a:spcBef>
                <a:spcAft>
                  <a:spcPct val="0"/>
                </a:spcAft>
              </a:pPr>
              <a:t>23</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Solicit student feedback for an answer of 4 for the last question.  If you use clickers, this would be a great chance to solicit feedback.</a:t>
            </a:r>
            <a:endParaRPr lang="en-US" sz="1200" kern="1200" dirty="0">
              <a:solidFill>
                <a:schemeClr val="tx1"/>
              </a:solidFill>
              <a:effectLst/>
              <a:latin typeface="+mn-lt"/>
              <a:ea typeface="+mn-ea"/>
              <a:cs typeface="+mn-cs"/>
            </a:endParaRPr>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A4346A9-F3BB-493D-96C0-064004973FBF}" type="slidenum">
              <a:rPr lang="en-US"/>
              <a:pPr fontAlgn="base">
                <a:spcBef>
                  <a:spcPct val="0"/>
                </a:spcBef>
                <a:spcAft>
                  <a:spcPct val="0"/>
                </a:spcAft>
              </a:pPr>
              <a:t>24</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Illustrate here the reduction in error bars arising from greater number of observations.</a:t>
            </a:r>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E55CE29-895F-4E49-BD61-6256A3E6FFAF}" type="slidenum">
              <a:rPr lang="en-US"/>
              <a:pPr fontAlgn="base">
                <a:spcBef>
                  <a:spcPct val="0"/>
                </a:spcBef>
                <a:spcAft>
                  <a:spcPct val="0"/>
                </a:spcAft>
              </a:pPr>
              <a:t>25</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intended to show the advantage of averaging to discern a weak signal above the noise.  The x-axis shows frequency, with the 0.00 frequency corresponding to 11.07 GHz, or the center of the rotational transition of ozone that we are measuring.</a:t>
            </a:r>
          </a:p>
        </p:txBody>
      </p:sp>
      <p:sp>
        <p:nvSpPr>
          <p:cNvPr id="706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39261D8-1502-49D4-ABD3-F1B353AF19FE}" type="slidenum">
              <a:rPr lang="en-US"/>
              <a:pPr fontAlgn="base">
                <a:spcBef>
                  <a:spcPct val="0"/>
                </a:spcBef>
                <a:spcAft>
                  <a:spcPct val="0"/>
                </a:spcAft>
              </a:pPr>
              <a:t>26</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Point out in each of the photos how an estimate would come into play.  In the baby bottle, the 1’s place of mL-cc will be an estimate, the 0.1 place of the US and UK fluid ounce would be an estimate.  In the </a:t>
            </a:r>
            <a:r>
              <a:rPr lang="en-US" dirty="0" err="1" smtClean="0"/>
              <a:t>Vernier</a:t>
            </a:r>
            <a:r>
              <a:rPr lang="en-US" dirty="0" smtClean="0"/>
              <a:t> calipers, the tenths place of mm is an estimate.  Students may think that a digital meter has no estimate, but remind them that at some value the last digit will flip between two adjacent values.  If we assume that it is not happening here, we can conclude that the 0.0001 place is an estimate, since it is not provided.</a:t>
            </a:r>
          </a:p>
          <a:p>
            <a:pPr>
              <a:spcBef>
                <a:spcPct val="0"/>
              </a:spcBef>
            </a:pPr>
            <a:r>
              <a:rPr lang="en-US" dirty="0" smtClean="0"/>
              <a:t>Appropriate measurements might be: 199 mL, 21.0 mm, 6.9 UK </a:t>
            </a:r>
            <a:r>
              <a:rPr lang="en-US" dirty="0" err="1" smtClean="0"/>
              <a:t>fl</a:t>
            </a:r>
            <a:r>
              <a:rPr lang="en-US" dirty="0" smtClean="0"/>
              <a:t> </a:t>
            </a:r>
            <a:r>
              <a:rPr lang="en-US" dirty="0" err="1" smtClean="0"/>
              <a:t>oz</a:t>
            </a:r>
            <a:r>
              <a:rPr lang="en-US" dirty="0" smtClean="0"/>
              <a:t>, 6.8 US </a:t>
            </a:r>
            <a:r>
              <a:rPr lang="en-US" dirty="0" err="1" smtClean="0"/>
              <a:t>fl</a:t>
            </a:r>
            <a:r>
              <a:rPr lang="en-US" dirty="0" smtClean="0"/>
              <a:t> </a:t>
            </a:r>
            <a:r>
              <a:rPr lang="en-US" dirty="0" err="1" smtClean="0"/>
              <a:t>oz</a:t>
            </a:r>
            <a:r>
              <a:rPr lang="en-US" dirty="0" smtClean="0"/>
              <a:t>, 5.783 mm, 0.385 V</a:t>
            </a:r>
          </a:p>
          <a:p>
            <a:pPr>
              <a:spcBef>
                <a:spcPct val="0"/>
              </a:spcBef>
            </a:pPr>
            <a:endParaRPr lang="en-US" dirty="0" smtClean="0"/>
          </a:p>
          <a:p>
            <a:pPr>
              <a:spcBef>
                <a:spcPct val="0"/>
              </a:spcBef>
            </a:pPr>
            <a:r>
              <a:rPr lang="en-US" dirty="0" smtClean="0"/>
              <a:t>It might be interesting to point out the difference in the US and UK systems of fluid ounces.  This comes from the fact that the US first adopted (during Colonial times) the British wine gallon (about 3.79 L), and the UK chose in 1824 to adopt the ale gallon (about 4.54 L).  The British gallon consists of 160 fluid ounces, while the American consists of 128 fluid ounces.  So, both the unit of the ounce and the size of the gallon are different in the two countries, illustrating the ambiguity in the non-metric system.</a:t>
            </a:r>
          </a:p>
          <a:p>
            <a:pPr>
              <a:spcBef>
                <a:spcPct val="0"/>
              </a:spcBef>
            </a:pPr>
            <a:endParaRPr lang="en-US" dirty="0" smtClean="0"/>
          </a:p>
          <a:p>
            <a:pPr>
              <a:spcBef>
                <a:spcPct val="0"/>
              </a:spcBef>
            </a:pPr>
            <a:r>
              <a:rPr lang="en-US" dirty="0" smtClean="0"/>
              <a:t>It might also make sense to discuss a </a:t>
            </a:r>
            <a:r>
              <a:rPr lang="en-US" dirty="0" err="1" smtClean="0"/>
              <a:t>Vernier</a:t>
            </a:r>
            <a:r>
              <a:rPr lang="en-US" dirty="0" smtClean="0"/>
              <a:t> scale and how to read it.</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E70E53A-0939-4BDE-8D0A-2728E211E813}" type="slidenum">
              <a:rPr lang="en-US"/>
              <a:pPr fontAlgn="base">
                <a:spcBef>
                  <a:spcPct val="0"/>
                </a:spcBef>
                <a:spcAft>
                  <a:spcPct val="0"/>
                </a:spcAft>
              </a:pPr>
              <a:t>3</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Some textbooks and scientists</a:t>
            </a:r>
            <a:r>
              <a:rPr lang="en-US" baseline="0" dirty="0" smtClean="0"/>
              <a:t> opt to interpret measurements with less associated uncertainty.  That is, 68.5 kg is implicitly 68.5 </a:t>
            </a:r>
            <a:r>
              <a:rPr lang="en-US" sz="1200" dirty="0" smtClean="0">
                <a:latin typeface="Calibri" pitchFamily="34" charset="0"/>
              </a:rPr>
              <a:t>± 0.05 kg, or the value is known</a:t>
            </a:r>
            <a:r>
              <a:rPr lang="en-US" sz="1200" baseline="0" dirty="0" smtClean="0">
                <a:latin typeface="Calibri" pitchFamily="34" charset="0"/>
              </a:rPr>
              <a:t> to be between 68.45 and 68.55.  The exact rules used are, in the opinion of the author, less important than the idea that a properly reported measurement conveys something about the uncertainty associated with it.  </a:t>
            </a:r>
            <a:endParaRPr lang="en-US" dirty="0" smtClean="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B1AD811-8C40-4FC2-A1AC-4827B0BEBEF7}" type="slidenum">
              <a:rPr lang="en-US"/>
              <a:pPr fontAlgn="base">
                <a:spcBef>
                  <a:spcPct val="0"/>
                </a:spcBef>
                <a:spcAft>
                  <a:spcPct val="0"/>
                </a:spcAft>
              </a:pPr>
              <a:t>4</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This slide is intended to cover the basics of significant figures.  Teachers should supplement or skip as they need.  The emphasis of this lesson is on the nature of uncertainty in measurements rather than a specific set of rules for dealing with sig figs.</a:t>
            </a:r>
          </a:p>
          <a:p>
            <a:pPr>
              <a:spcBef>
                <a:spcPct val="0"/>
              </a:spcBef>
            </a:pPr>
            <a:r>
              <a:rPr lang="en-US" smtClean="0"/>
              <a:t>These measurements are astronomically significant; the first is the mass of the sun, the second is the distance to the moon, the third is the age of the solar system, the fourth is the speed of light, the fifth is the number of planets in the solar system (post-Pluto’s removal), and the last is the exact length of a year.  This may generate some conversation about related side topics, such as missions to the Moon (the distance is actually much better known than this measurement implies, but the distance changes sufficiently that this is generally true), the big bang, the definition of the speed of light, the rejection of Pluto as a planet, and leap years.</a:t>
            </a:r>
          </a:p>
          <a:p>
            <a:pPr>
              <a:spcBef>
                <a:spcPct val="0"/>
              </a:spcBef>
            </a:pPr>
            <a:endParaRPr lang="en-US" smtClean="0"/>
          </a:p>
          <a:p>
            <a:pPr>
              <a:spcBef>
                <a:spcPct val="0"/>
              </a:spcBef>
            </a:pPr>
            <a:endParaRPr lang="en-US" smtClean="0"/>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8DE13E-B4FD-4BFD-AC65-46C9FE31ADD6}" type="slidenum">
              <a:rPr lang="en-US"/>
              <a:pPr fontAlgn="base">
                <a:spcBef>
                  <a:spcPct val="0"/>
                </a:spcBef>
                <a:spcAft>
                  <a:spcPct val="0"/>
                </a:spcAft>
              </a:pPr>
              <a:t>5</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E5487F-EDF2-4998-8474-09AC488E1952}" type="slidenum">
              <a:rPr lang="en-US"/>
              <a:pPr fontAlgn="base">
                <a:spcBef>
                  <a:spcPct val="0"/>
                </a:spcBef>
                <a:spcAft>
                  <a:spcPct val="0"/>
                </a:spcAft>
              </a:pPr>
              <a:t>6</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In the second graph, error bars have been added.  They are very small and hard to see in the horizontal axis, since they are only 1 mL and the scale is in 50 mL.  They are more noticeable in the vertical direction.</a:t>
            </a:r>
          </a:p>
        </p:txBody>
      </p:sp>
      <p:sp>
        <p:nvSpPr>
          <p:cNvPr id="286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F64452C-27A2-438E-B5B3-00585A950C0D}" type="slidenum">
              <a:rPr lang="en-US"/>
              <a:pPr fontAlgn="base">
                <a:spcBef>
                  <a:spcPct val="0"/>
                </a:spcBef>
                <a:spcAft>
                  <a:spcPct val="0"/>
                </a:spcAft>
              </a:pPr>
              <a:t>7</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Point out the lack of exactness in these reported numbers.  Here, the author emphasizes the uncertainty in the measurement of 40,000 anti-protons (probably ± 1000) and 1000 Kelvin (probably ± 100 K, although there is some ambiguity) by using the word about.  10 % can be interpreted as 10 ± 1%, while 9 K could be thought of as 9 ± 1 K as well.  In some cases, words do a better job communicating the essence of a number than the numbers themselves do, as in the expression “probably cold enough.”  </a:t>
            </a:r>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AD3346-EF56-4694-84A2-70839EB6CF9A}" type="slidenum">
              <a:rPr lang="en-US"/>
              <a:pPr fontAlgn="base">
                <a:spcBef>
                  <a:spcPct val="0"/>
                </a:spcBef>
                <a:spcAft>
                  <a:spcPct val="0"/>
                </a:spcAft>
              </a:pPr>
              <a:t>8</a:t>
            </a:fld>
            <a:endParaRPr lang="en-US"/>
          </a:p>
        </p:txBody>
      </p:sp>
      <p:sp>
        <p:nvSpPr>
          <p:cNvPr id="2" name="Date Placeholder 1"/>
          <p:cNvSpPr>
            <a:spLocks noGrp="1"/>
          </p:cNvSpPr>
          <p:nvPr>
            <p:ph type="dt" idx="10"/>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the value is reported as</a:t>
            </a:r>
            <a:r>
              <a:rPr lang="en-US" baseline="0" dirty="0" smtClean="0"/>
              <a:t> 40 light years (which would imply 40 ± 10 </a:t>
            </a:r>
            <a:r>
              <a:rPr lang="en-US" baseline="0" dirty="0" err="1" smtClean="0"/>
              <a:t>ly</a:t>
            </a:r>
            <a:r>
              <a:rPr lang="en-US" baseline="0" dirty="0" smtClean="0"/>
              <a:t>), astronomers actually know the distance to 55 </a:t>
            </a:r>
            <a:r>
              <a:rPr lang="en-US" baseline="0" dirty="0" err="1" smtClean="0"/>
              <a:t>Cancri</a:t>
            </a:r>
            <a:r>
              <a:rPr lang="en-US" baseline="0" dirty="0" smtClean="0"/>
              <a:t> A very well.  Wikipedia reports its distance as 40.3 ± 0.4 </a:t>
            </a:r>
            <a:r>
              <a:rPr lang="en-US" baseline="0" dirty="0" err="1" smtClean="0"/>
              <a:t>ly</a:t>
            </a:r>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75ABA842-9B7A-4FC7-954D-8AB4653BEB09}" type="slidenum">
              <a:rPr lang="en-US" smtClean="0"/>
              <a:pPr>
                <a:defRPr/>
              </a:pPr>
              <a:t>9</a:t>
            </a:fld>
            <a:endParaRPr lang="en-US"/>
          </a:p>
        </p:txBody>
      </p:sp>
      <p:sp>
        <p:nvSpPr>
          <p:cNvPr id="5" name="Date Placeholder 4"/>
          <p:cNvSpPr>
            <a:spLocks noGrp="1"/>
          </p:cNvSpPr>
          <p:nvPr>
            <p:ph type="dt" idx="11"/>
          </p:nvPr>
        </p:nvSpPr>
        <p:spPr/>
        <p:txBody>
          <a:bodyPr/>
          <a:lstStyle/>
          <a:p>
            <a:pPr>
              <a:defRPr/>
            </a:pPr>
            <a:endParaRPr lang="en-US"/>
          </a:p>
        </p:txBody>
      </p:sp>
    </p:spTree>
    <p:extLst>
      <p:ext uri="{BB962C8B-B14F-4D97-AF65-F5344CB8AC3E}">
        <p14:creationId xmlns:p14="http://schemas.microsoft.com/office/powerpoint/2010/main" val="828455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8BF09F1-3905-48FD-8E9F-D9EFD22FF740}" type="datetimeFigureOut">
              <a:rPr lang="en-US"/>
              <a:pPr>
                <a:defRPr/>
              </a:pPr>
              <a:t>8/3/2011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C7E1EA7-8A45-4A9A-9928-8F1C54D4D29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8064D7-8919-49DC-BE63-8C154D53BA9D}" type="datetimeFigureOut">
              <a:rPr lang="en-US"/>
              <a:pPr>
                <a:defRPr/>
              </a:pPr>
              <a:t>8/3/2011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9126B8-75ED-45FA-80BD-B23CE4AEC0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2AA5D89-14E2-4BA0-87BA-8C9FE75D10F0}" type="datetimeFigureOut">
              <a:rPr lang="en-US"/>
              <a:pPr>
                <a:defRPr/>
              </a:pPr>
              <a:t>8/3/2011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39556B-48F3-452E-B188-528AE189AB2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E379C2-55C1-4DB8-BA55-C24559464088}" type="datetimeFigureOut">
              <a:rPr lang="en-US"/>
              <a:pPr>
                <a:defRPr/>
              </a:pPr>
              <a:t>8/3/2011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466146-B7EB-44C3-9F11-7CD51898E85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BF1E490-153C-431C-B6E8-BF9D09F6C313}" type="datetimeFigureOut">
              <a:rPr lang="en-US"/>
              <a:pPr>
                <a:defRPr/>
              </a:pPr>
              <a:t>8/3/2011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A944AA-0D44-4E90-88BA-DF862A1003E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5C659A5-A6B3-450B-87DE-8BC43557B401}" type="datetimeFigureOut">
              <a:rPr lang="en-US"/>
              <a:pPr>
                <a:defRPr/>
              </a:pPr>
              <a:t>8/3/2011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CDD91B-8ABA-4520-8082-F76A1847C09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1DC3777-E0E9-4CEE-9B2D-AC47DA853ABE}" type="datetimeFigureOut">
              <a:rPr lang="en-US"/>
              <a:pPr>
                <a:defRPr/>
              </a:pPr>
              <a:t>8/3/2011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E446DF0-EC17-42E5-8DE0-25F40B5786A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ACC2FFB-64FE-419D-9460-40A8A29811CB}" type="datetimeFigureOut">
              <a:rPr lang="en-US"/>
              <a:pPr>
                <a:defRPr/>
              </a:pPr>
              <a:t>8/3/2011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696E3CE-9B91-40B5-96D1-D2B624A320F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A7621D6-90C3-4CEF-8DD9-54CB8B61C5CB}" type="datetimeFigureOut">
              <a:rPr lang="en-US"/>
              <a:pPr>
                <a:defRPr/>
              </a:pPr>
              <a:t>8/3/2011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1090716-7488-4DFF-AC46-DBEC6AB5A3F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AA8037E-8F17-49CA-A0BE-5A7A1A4E23A2}" type="datetimeFigureOut">
              <a:rPr lang="en-US"/>
              <a:pPr>
                <a:defRPr/>
              </a:pPr>
              <a:t>8/3/2011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9F8CAE3-AE30-468B-8D88-F1298B6509E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6D6769-85AA-48B6-ACD0-9D1E68F62FF4}" type="datetimeFigureOut">
              <a:rPr lang="en-US"/>
              <a:pPr>
                <a:defRPr/>
              </a:pPr>
              <a:t>8/3/2011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2693F8A-D85B-4255-8B90-2A8FE699128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bright="76000" contrast="-67000"/>
          </a:blip>
          <a:srcRect/>
          <a:stretch>
            <a:fillRect l="-11000" r="-11000"/>
          </a:stretch>
        </a:blipFill>
        <a:effectLst/>
      </p:bgPr>
    </p:bg>
    <p:spTree>
      <p:nvGrpSpPr>
        <p:cNvPr id="1" name=""/>
        <p:cNvGrpSpPr/>
        <p:nvPr/>
      </p:nvGrpSpPr>
      <p:grpSpPr>
        <a:xfrm>
          <a:off x="0" y="0"/>
          <a:ext cx="0" cy="0"/>
          <a:chOff x="0" y="0"/>
          <a:chExt cx="0" cy="0"/>
        </a:xfrm>
      </p:grpSpPr>
      <p:sp>
        <p:nvSpPr>
          <p:cNvPr id="5734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734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05BC9C1-0EF4-4928-8703-1F955F706282}" type="datetimeFigureOut">
              <a:rPr lang="en-US"/>
              <a:pPr>
                <a:defRPr/>
              </a:pPr>
              <a:t>8/3/2011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F1B0604-6CC3-42C6-A74E-5B12C1E29BE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hyperlink" Target="http://metazoaludens.wikidot.com/elvin-18-may"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9.jpg"/></Relationships>
</file>

<file path=ppt/slides/_rels/slide12.xml.rels><?xml version="1.0" encoding="UTF-8" standalone="yes"?>
<Relationships xmlns="http://schemas.openxmlformats.org/package/2006/relationships"><Relationship Id="rId3" Type="http://schemas.openxmlformats.org/officeDocument/2006/relationships/hyperlink" Target="http://metazoaludens.wikidot.com/elvin-18-may"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hyperlink" Target="http://commons.wikimedia.org/wiki/User:Antoinetav"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hyperlink" Target="http://en.wikipedia.org/wiki/Standard_deviation" TargetMode="Externa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7.w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6.wmf"/><Relationship Id="rId4" Type="http://schemas.openxmlformats.org/officeDocument/2006/relationships/oleObject" Target="../embeddings/oleObject1.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22.wmf"/><Relationship Id="rId3" Type="http://schemas.openxmlformats.org/officeDocument/2006/relationships/notesSlide" Target="../notesSlides/notesSlide22.xml"/><Relationship Id="rId7" Type="http://schemas.openxmlformats.org/officeDocument/2006/relationships/image" Target="../media/image19.wmf"/><Relationship Id="rId12"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image" Target="../media/image21.wmf"/><Relationship Id="rId5" Type="http://schemas.openxmlformats.org/officeDocument/2006/relationships/image" Target="../media/image18.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20.wmf"/><Relationship Id="rId1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chart" Target="../charts/char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24.wmf"/><Relationship Id="rId4" Type="http://schemas.openxmlformats.org/officeDocument/2006/relationships/oleObject" Target="../embeddings/oleObject8.bin"/></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hyperlink" Target="http://commons.wikimedia.org/wiki/User:Aka"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685800" y="1447800"/>
            <a:ext cx="7772400" cy="2362200"/>
          </a:xfrm>
        </p:spPr>
        <p:txBody>
          <a:bodyPr/>
          <a:lstStyle/>
          <a:p>
            <a:r>
              <a:rPr lang="en-US" smtClean="0"/>
              <a:t>Numbers, Measurement, and Uncertainty for Physics and MOSAIC</a:t>
            </a:r>
          </a:p>
        </p:txBody>
      </p:sp>
      <p:sp>
        <p:nvSpPr>
          <p:cNvPr id="3" name="Subtitle 2"/>
          <p:cNvSpPr>
            <a:spLocks noGrp="1"/>
          </p:cNvSpPr>
          <p:nvPr>
            <p:ph type="subTitle" idx="1"/>
          </p:nvPr>
        </p:nvSpPr>
        <p:spPr>
          <a:xfrm>
            <a:off x="1371600" y="3810000"/>
            <a:ext cx="6400800" cy="1752600"/>
          </a:xfrm>
        </p:spPr>
        <p:txBody>
          <a:bodyPr rtlCol="0">
            <a:normAutofit/>
          </a:bodyPr>
          <a:lstStyle/>
          <a:p>
            <a:pPr fontAlgn="auto">
              <a:spcAft>
                <a:spcPts val="0"/>
              </a:spcAft>
              <a:buFont typeface="Arial" pitchFamily="34" charset="0"/>
              <a:buNone/>
              <a:defRPr/>
            </a:pPr>
            <a:r>
              <a:rPr lang="en-US" dirty="0" smtClean="0"/>
              <a:t>A Physics MOSAIC</a:t>
            </a:r>
          </a:p>
          <a:p>
            <a:pPr fontAlgn="auto">
              <a:spcAft>
                <a:spcPts val="0"/>
              </a:spcAft>
              <a:buFont typeface="Arial" pitchFamily="34" charset="0"/>
              <a:buNone/>
              <a:defRPr/>
            </a:pPr>
            <a:r>
              <a:rPr lang="en-US" dirty="0" smtClean="0"/>
              <a:t>MIT Haystack Observatory RET</a:t>
            </a:r>
          </a:p>
          <a:p>
            <a:pPr fontAlgn="auto">
              <a:spcAft>
                <a:spcPts val="0"/>
              </a:spcAft>
              <a:buFont typeface="Arial" pitchFamily="34" charset="0"/>
              <a:buNone/>
              <a:defRPr/>
            </a:pPr>
            <a:r>
              <a:rPr lang="en-US" sz="2000" dirty="0" smtClean="0"/>
              <a:t>Revised 2011</a:t>
            </a:r>
            <a:endParaRPr lang="en-US" sz="2000" dirty="0"/>
          </a:p>
        </p:txBody>
      </p:sp>
      <p:sp>
        <p:nvSpPr>
          <p:cNvPr id="15363" name="TextBox 3"/>
          <p:cNvSpPr txBox="1">
            <a:spLocks noChangeArrowheads="1"/>
          </p:cNvSpPr>
          <p:nvPr/>
        </p:nvSpPr>
        <p:spPr bwMode="auto">
          <a:xfrm>
            <a:off x="76200" y="6553200"/>
            <a:ext cx="4419600" cy="246063"/>
          </a:xfrm>
          <a:prstGeom prst="rect">
            <a:avLst/>
          </a:prstGeom>
          <a:noFill/>
          <a:ln w="9525">
            <a:noFill/>
            <a:miter lim="800000"/>
            <a:headEnd/>
            <a:tailEnd/>
          </a:ln>
        </p:spPr>
        <p:txBody>
          <a:bodyPr>
            <a:spAutoFit/>
          </a:bodyPr>
          <a:lstStyle/>
          <a:p>
            <a:r>
              <a:rPr lang="en-US" sz="1000">
                <a:latin typeface="Calibri" pitchFamily="34" charset="0"/>
              </a:rPr>
              <a:t>Background Image by SKMay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274638"/>
            <a:ext cx="8229600" cy="944562"/>
          </a:xfrm>
        </p:spPr>
        <p:txBody>
          <a:bodyPr/>
          <a:lstStyle/>
          <a:p>
            <a:r>
              <a:rPr lang="en-US" dirty="0" smtClean="0"/>
              <a:t>More About Uncertainty</a:t>
            </a:r>
          </a:p>
        </p:txBody>
      </p:sp>
      <p:sp>
        <p:nvSpPr>
          <p:cNvPr id="33794" name="TextBox 2"/>
          <p:cNvSpPr txBox="1">
            <a:spLocks noChangeArrowheads="1"/>
          </p:cNvSpPr>
          <p:nvPr/>
        </p:nvSpPr>
        <p:spPr bwMode="auto">
          <a:xfrm>
            <a:off x="228600" y="1219200"/>
            <a:ext cx="8534400" cy="1200150"/>
          </a:xfrm>
          <a:prstGeom prst="rect">
            <a:avLst/>
          </a:prstGeom>
          <a:noFill/>
          <a:ln w="9525">
            <a:noFill/>
            <a:miter lim="800000"/>
            <a:headEnd/>
            <a:tailEnd/>
          </a:ln>
        </p:spPr>
        <p:txBody>
          <a:bodyPr>
            <a:spAutoFit/>
          </a:bodyPr>
          <a:lstStyle/>
          <a:p>
            <a:r>
              <a:rPr lang="en-US" sz="2400" dirty="0">
                <a:latin typeface="Calibri" pitchFamily="34" charset="0"/>
              </a:rPr>
              <a:t>Sometimes, the implied uncertainty is misleading, and the actual uncertainty is either a less or more than indicated by the reported digits.</a:t>
            </a:r>
          </a:p>
        </p:txBody>
      </p:sp>
      <p:sp>
        <p:nvSpPr>
          <p:cNvPr id="33796" name="TextBox 4"/>
          <p:cNvSpPr txBox="1">
            <a:spLocks noChangeArrowheads="1"/>
          </p:cNvSpPr>
          <p:nvPr/>
        </p:nvSpPr>
        <p:spPr bwMode="auto">
          <a:xfrm>
            <a:off x="228600" y="5943228"/>
            <a:ext cx="3962400" cy="366713"/>
          </a:xfrm>
          <a:prstGeom prst="rect">
            <a:avLst/>
          </a:prstGeom>
          <a:noFill/>
          <a:ln w="9525">
            <a:noFill/>
            <a:miter lim="800000"/>
            <a:headEnd/>
            <a:tailEnd/>
          </a:ln>
        </p:spPr>
        <p:txBody>
          <a:bodyPr>
            <a:spAutoFit/>
          </a:bodyPr>
          <a:lstStyle/>
          <a:p>
            <a:r>
              <a:rPr lang="en-US" dirty="0">
                <a:latin typeface="Calibri" pitchFamily="34" charset="0"/>
              </a:rPr>
              <a:t>Example 1: 400 m Track</a:t>
            </a:r>
          </a:p>
        </p:txBody>
      </p:sp>
      <p:sp>
        <p:nvSpPr>
          <p:cNvPr id="33797" name="TextBox 5"/>
          <p:cNvSpPr txBox="1">
            <a:spLocks noChangeArrowheads="1"/>
          </p:cNvSpPr>
          <p:nvPr/>
        </p:nvSpPr>
        <p:spPr bwMode="auto">
          <a:xfrm>
            <a:off x="4800600" y="6248400"/>
            <a:ext cx="4191000" cy="369888"/>
          </a:xfrm>
          <a:prstGeom prst="rect">
            <a:avLst/>
          </a:prstGeom>
          <a:noFill/>
          <a:ln w="9525">
            <a:noFill/>
            <a:miter lim="800000"/>
            <a:headEnd/>
            <a:tailEnd/>
          </a:ln>
        </p:spPr>
        <p:txBody>
          <a:bodyPr>
            <a:spAutoFit/>
          </a:bodyPr>
          <a:lstStyle/>
          <a:p>
            <a:r>
              <a:rPr lang="en-US" dirty="0">
                <a:latin typeface="Calibri" pitchFamily="34" charset="0"/>
              </a:rPr>
              <a:t>Example 2: Food Labels; 25 g carbohydrate</a:t>
            </a:r>
          </a:p>
        </p:txBody>
      </p:sp>
      <p:pic>
        <p:nvPicPr>
          <p:cNvPr id="33798" name="Picture 6" descr="100_1313.JPG"/>
          <p:cNvPicPr>
            <a:picLocks noChangeAspect="1"/>
          </p:cNvPicPr>
          <p:nvPr/>
        </p:nvPicPr>
        <p:blipFill>
          <a:blip r:embed="rId3"/>
          <a:srcRect b="37308"/>
          <a:stretch>
            <a:fillRect/>
          </a:stretch>
        </p:blipFill>
        <p:spPr bwMode="auto">
          <a:xfrm>
            <a:off x="4821568" y="2323357"/>
            <a:ext cx="4170032" cy="3925043"/>
          </a:xfrm>
          <a:prstGeom prst="rect">
            <a:avLst/>
          </a:prstGeom>
          <a:noFill/>
          <a:ln w="9525">
            <a:noFill/>
            <a:miter lim="800000"/>
            <a:headEnd/>
            <a:tailEnd/>
          </a:ln>
        </p:spPr>
      </p:pic>
      <p:sp>
        <p:nvSpPr>
          <p:cNvPr id="33799" name="TextBox 7"/>
          <p:cNvSpPr txBox="1">
            <a:spLocks noChangeArrowheads="1"/>
          </p:cNvSpPr>
          <p:nvPr/>
        </p:nvSpPr>
        <p:spPr bwMode="auto">
          <a:xfrm>
            <a:off x="4821568" y="6495256"/>
            <a:ext cx="4267200" cy="246063"/>
          </a:xfrm>
          <a:prstGeom prst="rect">
            <a:avLst/>
          </a:prstGeom>
          <a:noFill/>
          <a:ln w="9525">
            <a:noFill/>
            <a:miter lim="800000"/>
            <a:headEnd/>
            <a:tailEnd/>
          </a:ln>
        </p:spPr>
        <p:txBody>
          <a:bodyPr>
            <a:spAutoFit/>
          </a:bodyPr>
          <a:lstStyle/>
          <a:p>
            <a:r>
              <a:rPr lang="en-US" sz="1000" dirty="0">
                <a:latin typeface="Calibri" pitchFamily="34" charset="0"/>
              </a:rPr>
              <a:t>Photo by </a:t>
            </a:r>
            <a:r>
              <a:rPr lang="en-US" sz="1000" dirty="0" err="1">
                <a:latin typeface="Calibri" pitchFamily="34" charset="0"/>
              </a:rPr>
              <a:t>SKMay</a:t>
            </a:r>
            <a:endParaRPr lang="en-US" sz="1000" dirty="0">
              <a:latin typeface="Calibri" pitchFamily="34" charset="0"/>
            </a:endParaRPr>
          </a:p>
        </p:txBody>
      </p:sp>
      <p:pic>
        <p:nvPicPr>
          <p:cNvPr id="33801" name="Picture 9"/>
          <p:cNvPicPr>
            <a:picLocks noChangeAspect="1" noChangeArrowheads="1"/>
          </p:cNvPicPr>
          <p:nvPr/>
        </p:nvPicPr>
        <p:blipFill>
          <a:blip r:embed="rId4"/>
          <a:srcRect/>
          <a:stretch>
            <a:fillRect/>
          </a:stretch>
        </p:blipFill>
        <p:spPr bwMode="auto">
          <a:xfrm>
            <a:off x="228600" y="2628528"/>
            <a:ext cx="4419600" cy="3314700"/>
          </a:xfrm>
          <a:prstGeom prst="rect">
            <a:avLst/>
          </a:prstGeom>
          <a:noFill/>
          <a:ln w="9525">
            <a:noFill/>
            <a:miter lim="800000"/>
            <a:headEnd/>
            <a:tailEnd/>
          </a:ln>
          <a:effectLst/>
        </p:spPr>
      </p:pic>
      <p:sp>
        <p:nvSpPr>
          <p:cNvPr id="2" name="TextBox 1"/>
          <p:cNvSpPr txBox="1"/>
          <p:nvPr/>
        </p:nvSpPr>
        <p:spPr>
          <a:xfrm>
            <a:off x="228600" y="6249035"/>
            <a:ext cx="3810000" cy="246221"/>
          </a:xfrm>
          <a:prstGeom prst="rect">
            <a:avLst/>
          </a:prstGeom>
          <a:noFill/>
        </p:spPr>
        <p:txBody>
          <a:bodyPr wrap="square" rtlCol="0">
            <a:spAutoFit/>
          </a:bodyPr>
          <a:lstStyle/>
          <a:p>
            <a:r>
              <a:rPr lang="en-US" sz="1000" dirty="0" smtClean="0">
                <a:latin typeface="+mj-lt"/>
              </a:rPr>
              <a:t>Photo by </a:t>
            </a:r>
            <a:r>
              <a:rPr lang="en-US" sz="1000" dirty="0" err="1" smtClean="0">
                <a:latin typeface="+mj-lt"/>
              </a:rPr>
              <a:t>thetorpedodog</a:t>
            </a:r>
            <a:r>
              <a:rPr lang="en-US" sz="1000" dirty="0" smtClean="0">
                <a:latin typeface="+mj-lt"/>
              </a:rPr>
              <a:t>, found on Flickr, Creative Commons</a:t>
            </a:r>
            <a:endParaRPr lang="en-US" sz="1000" dirty="0">
              <a:latin typeface="+mj-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457200" y="152400"/>
            <a:ext cx="8229600" cy="838200"/>
          </a:xfrm>
        </p:spPr>
        <p:txBody>
          <a:bodyPr/>
          <a:lstStyle/>
          <a:p>
            <a:r>
              <a:rPr lang="en-US" smtClean="0"/>
              <a:t>Measurement Error: Random</a:t>
            </a:r>
          </a:p>
        </p:txBody>
      </p:sp>
      <p:sp>
        <p:nvSpPr>
          <p:cNvPr id="3" name="TextBox 2"/>
          <p:cNvSpPr txBox="1"/>
          <p:nvPr/>
        </p:nvSpPr>
        <p:spPr>
          <a:xfrm>
            <a:off x="304800" y="949325"/>
            <a:ext cx="8534400" cy="2862263"/>
          </a:xfrm>
          <a:prstGeom prst="rect">
            <a:avLst/>
          </a:prstGeom>
          <a:noFill/>
        </p:spPr>
        <p:txBody>
          <a:bodyPr>
            <a:spAutoFit/>
          </a:bodyPr>
          <a:lstStyle/>
          <a:p>
            <a:pPr fontAlgn="auto">
              <a:spcBef>
                <a:spcPts val="0"/>
              </a:spcBef>
              <a:spcAft>
                <a:spcPts val="0"/>
              </a:spcAft>
              <a:defRPr/>
            </a:pPr>
            <a:r>
              <a:rPr lang="en-US" dirty="0">
                <a:latin typeface="+mn-lt"/>
              </a:rPr>
              <a:t>There are a number of good reasons your measurement might not be exactly the same as someone else’s.  For example…</a:t>
            </a:r>
          </a:p>
          <a:p>
            <a:pPr lvl="1" fontAlgn="auto">
              <a:spcBef>
                <a:spcPts val="0"/>
              </a:spcBef>
              <a:spcAft>
                <a:spcPts val="0"/>
              </a:spcAft>
              <a:buFont typeface="Arial" pitchFamily="34" charset="0"/>
              <a:buChar char="•"/>
              <a:defRPr/>
            </a:pPr>
            <a:r>
              <a:rPr lang="en-US" dirty="0">
                <a:latin typeface="+mn-lt"/>
              </a:rPr>
              <a:t>  You might apply more or less pressure to the end of the caliper, causing small deformations in the size of the material being measured.</a:t>
            </a:r>
          </a:p>
          <a:p>
            <a:pPr lvl="1" fontAlgn="auto">
              <a:spcBef>
                <a:spcPts val="0"/>
              </a:spcBef>
              <a:spcAft>
                <a:spcPts val="0"/>
              </a:spcAft>
              <a:buFont typeface="Arial" pitchFamily="34" charset="0"/>
              <a:buChar char="•"/>
              <a:defRPr/>
            </a:pPr>
            <a:r>
              <a:rPr lang="en-US" dirty="0">
                <a:latin typeface="+mn-lt"/>
              </a:rPr>
              <a:t>  You could be slightly above or below water level when reading  the volume of liquid in the bottle.</a:t>
            </a:r>
          </a:p>
          <a:p>
            <a:pPr lvl="1" fontAlgn="auto">
              <a:spcBef>
                <a:spcPts val="0"/>
              </a:spcBef>
              <a:spcAft>
                <a:spcPts val="0"/>
              </a:spcAft>
              <a:buFont typeface="Arial" pitchFamily="34" charset="0"/>
              <a:buChar char="•"/>
              <a:defRPr/>
            </a:pPr>
            <a:r>
              <a:rPr lang="en-US" dirty="0">
                <a:latin typeface="+mn-lt"/>
              </a:rPr>
              <a:t>  Small variations in temperature might have affected the resistance of the </a:t>
            </a:r>
            <a:r>
              <a:rPr lang="en-US" dirty="0" err="1">
                <a:latin typeface="+mn-lt"/>
              </a:rPr>
              <a:t>multimeter</a:t>
            </a:r>
            <a:r>
              <a:rPr lang="en-US" dirty="0">
                <a:latin typeface="+mn-lt"/>
              </a:rPr>
              <a:t>, thereby changing slightly the voltage recorded.</a:t>
            </a:r>
          </a:p>
          <a:p>
            <a:pPr lvl="1" fontAlgn="auto">
              <a:spcBef>
                <a:spcPts val="0"/>
              </a:spcBef>
              <a:spcAft>
                <a:spcPts val="0"/>
              </a:spcAft>
              <a:buFont typeface="Arial" pitchFamily="34" charset="0"/>
              <a:buChar char="•"/>
              <a:defRPr/>
            </a:pPr>
            <a:endParaRPr lang="en-US" dirty="0">
              <a:latin typeface="+mn-lt"/>
            </a:endParaRPr>
          </a:p>
          <a:p>
            <a:pPr marL="0" lvl="1" fontAlgn="auto">
              <a:spcBef>
                <a:spcPts val="0"/>
              </a:spcBef>
              <a:spcAft>
                <a:spcPts val="0"/>
              </a:spcAft>
              <a:defRPr/>
            </a:pPr>
            <a:r>
              <a:rPr lang="en-US" dirty="0">
                <a:latin typeface="+mn-lt"/>
              </a:rPr>
              <a:t>These errors are collectively referred to as </a:t>
            </a:r>
            <a:r>
              <a:rPr lang="en-US" b="1" i="1" dirty="0">
                <a:latin typeface="+mn-lt"/>
              </a:rPr>
              <a:t>random</a:t>
            </a:r>
            <a:r>
              <a:rPr lang="en-US" dirty="0">
                <a:latin typeface="+mn-lt"/>
              </a:rPr>
              <a:t> (or </a:t>
            </a:r>
            <a:r>
              <a:rPr lang="en-US" b="1" i="1" dirty="0">
                <a:latin typeface="+mn-lt"/>
              </a:rPr>
              <a:t>statistical</a:t>
            </a:r>
            <a:r>
              <a:rPr lang="en-US" dirty="0">
                <a:latin typeface="+mn-lt"/>
              </a:rPr>
              <a:t>) errors.  </a:t>
            </a:r>
          </a:p>
        </p:txBody>
      </p:sp>
      <p:sp>
        <p:nvSpPr>
          <p:cNvPr id="35844" name="TextBox 6"/>
          <p:cNvSpPr txBox="1">
            <a:spLocks noChangeArrowheads="1"/>
          </p:cNvSpPr>
          <p:nvPr/>
        </p:nvSpPr>
        <p:spPr bwMode="auto">
          <a:xfrm>
            <a:off x="6734382" y="4038600"/>
            <a:ext cx="2379137" cy="2308225"/>
          </a:xfrm>
          <a:prstGeom prst="rect">
            <a:avLst/>
          </a:prstGeom>
          <a:noFill/>
          <a:ln w="9525">
            <a:noFill/>
            <a:miter lim="800000"/>
            <a:headEnd/>
            <a:tailEnd/>
          </a:ln>
        </p:spPr>
        <p:txBody>
          <a:bodyPr wrap="square">
            <a:spAutoFit/>
          </a:bodyPr>
          <a:lstStyle/>
          <a:p>
            <a:r>
              <a:rPr lang="en-US" dirty="0">
                <a:latin typeface="Calibri" pitchFamily="34" charset="0"/>
              </a:rPr>
              <a:t>This is a graphical depiction of random error.  Note that instead of a single data point, the “true value” in this case is a distribution, as will be in the MOSAIC system.</a:t>
            </a:r>
          </a:p>
        </p:txBody>
      </p:sp>
      <p:sp>
        <p:nvSpPr>
          <p:cNvPr id="35845" name="TextBox 5"/>
          <p:cNvSpPr txBox="1">
            <a:spLocks noChangeArrowheads="1"/>
          </p:cNvSpPr>
          <p:nvPr/>
        </p:nvSpPr>
        <p:spPr bwMode="auto">
          <a:xfrm>
            <a:off x="1981200" y="6579553"/>
            <a:ext cx="5105400" cy="400050"/>
          </a:xfrm>
          <a:prstGeom prst="rect">
            <a:avLst/>
          </a:prstGeom>
          <a:noFill/>
          <a:ln w="9525">
            <a:noFill/>
            <a:miter lim="800000"/>
            <a:headEnd/>
            <a:tailEnd/>
          </a:ln>
        </p:spPr>
        <p:txBody>
          <a:bodyPr>
            <a:spAutoFit/>
          </a:bodyPr>
          <a:lstStyle/>
          <a:p>
            <a:r>
              <a:rPr lang="en-US" sz="1000" dirty="0">
                <a:latin typeface="Calibri" pitchFamily="34" charset="0"/>
                <a:hlinkClick r:id="rId3"/>
              </a:rPr>
              <a:t>http://</a:t>
            </a:r>
            <a:r>
              <a:rPr lang="en-US" sz="1000" dirty="0" smtClean="0">
                <a:latin typeface="Calibri" pitchFamily="34" charset="0"/>
                <a:hlinkClick r:id="rId3"/>
              </a:rPr>
              <a:t>metazoaludens.wikidot.com/elvin-18-may</a:t>
            </a:r>
            <a:r>
              <a:rPr lang="en-US" sz="1000" dirty="0" smtClean="0">
                <a:latin typeface="Calibri" pitchFamily="34" charset="0"/>
              </a:rPr>
              <a:t>, Creative Commons</a:t>
            </a:r>
            <a:endParaRPr lang="en-US" sz="1000" dirty="0">
              <a:latin typeface="Calibri" pitchFamily="34" charset="0"/>
            </a:endParaRPr>
          </a:p>
          <a:p>
            <a:endParaRPr lang="en-US" sz="1000" dirty="0">
              <a:latin typeface="Calibri" pitchFamily="34"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3417" y="3839765"/>
            <a:ext cx="4400966" cy="270589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274638"/>
            <a:ext cx="8229600" cy="944562"/>
          </a:xfrm>
        </p:spPr>
        <p:txBody>
          <a:bodyPr/>
          <a:lstStyle/>
          <a:p>
            <a:r>
              <a:rPr lang="en-US" smtClean="0"/>
              <a:t>Measurement Error: Systematic</a:t>
            </a:r>
          </a:p>
        </p:txBody>
      </p:sp>
      <p:sp>
        <p:nvSpPr>
          <p:cNvPr id="3" name="Rectangle 2"/>
          <p:cNvSpPr/>
          <p:nvPr/>
        </p:nvSpPr>
        <p:spPr>
          <a:xfrm>
            <a:off x="228600" y="1143000"/>
            <a:ext cx="8763000" cy="2862322"/>
          </a:xfrm>
          <a:prstGeom prst="rect">
            <a:avLst/>
          </a:prstGeom>
        </p:spPr>
        <p:txBody>
          <a:bodyPr wrap="square">
            <a:spAutoFit/>
          </a:bodyPr>
          <a:lstStyle/>
          <a:p>
            <a:pPr marL="0" lvl="1" fontAlgn="auto">
              <a:spcBef>
                <a:spcPts val="0"/>
              </a:spcBef>
              <a:spcAft>
                <a:spcPts val="0"/>
              </a:spcAft>
              <a:defRPr/>
            </a:pPr>
            <a:r>
              <a:rPr lang="en-US" dirty="0">
                <a:latin typeface="+mn-lt"/>
              </a:rPr>
              <a:t>There are other reasons your measurement might not be the same as the true value .  For example…</a:t>
            </a:r>
          </a:p>
          <a:p>
            <a:pPr marL="914400" lvl="3" indent="-457200" fontAlgn="auto">
              <a:spcBef>
                <a:spcPts val="0"/>
              </a:spcBef>
              <a:spcAft>
                <a:spcPts val="0"/>
              </a:spcAft>
              <a:buFont typeface="Arial" pitchFamily="34" charset="0"/>
              <a:buChar char="•"/>
              <a:defRPr/>
            </a:pPr>
            <a:r>
              <a:rPr lang="en-US" dirty="0" smtClean="0">
                <a:latin typeface="+mn-lt"/>
              </a:rPr>
              <a:t>The </a:t>
            </a:r>
            <a:r>
              <a:rPr lang="en-US" dirty="0">
                <a:latin typeface="+mn-lt"/>
              </a:rPr>
              <a:t>bottle could contain a solid item, thus displacing fluid and leading to volume measurements that are bigger than the true value.</a:t>
            </a:r>
          </a:p>
          <a:p>
            <a:pPr marL="914400" lvl="3" indent="-457200" fontAlgn="auto">
              <a:spcBef>
                <a:spcPts val="0"/>
              </a:spcBef>
              <a:spcAft>
                <a:spcPts val="0"/>
              </a:spcAft>
              <a:buFont typeface="Arial" pitchFamily="34" charset="0"/>
              <a:buChar char="•"/>
              <a:defRPr/>
            </a:pPr>
            <a:r>
              <a:rPr lang="en-US" dirty="0" smtClean="0">
                <a:latin typeface="+mn-lt"/>
              </a:rPr>
              <a:t>The </a:t>
            </a:r>
            <a:r>
              <a:rPr lang="en-US" dirty="0">
                <a:latin typeface="+mn-lt"/>
              </a:rPr>
              <a:t>calipers could be offset from the true diameter of the ball, resulting in a reading that is smaller than the true value.</a:t>
            </a:r>
          </a:p>
          <a:p>
            <a:pPr marL="914400" lvl="3" indent="-457200" fontAlgn="auto">
              <a:spcBef>
                <a:spcPts val="0"/>
              </a:spcBef>
              <a:spcAft>
                <a:spcPts val="0"/>
              </a:spcAft>
              <a:buFont typeface="Arial" pitchFamily="34" charset="0"/>
              <a:buChar char="•"/>
              <a:defRPr/>
            </a:pPr>
            <a:r>
              <a:rPr lang="en-US" dirty="0" smtClean="0">
                <a:latin typeface="+mn-lt"/>
              </a:rPr>
              <a:t>The </a:t>
            </a:r>
            <a:r>
              <a:rPr lang="en-US" dirty="0">
                <a:latin typeface="+mn-lt"/>
              </a:rPr>
              <a:t>voltmeter could be reading an additional voltage source along with the one of interest, resulting in a reading either higher or lower than the true value</a:t>
            </a:r>
            <a:r>
              <a:rPr lang="en-US" dirty="0" smtClean="0">
                <a:latin typeface="+mn-lt"/>
              </a:rPr>
              <a:t>.</a:t>
            </a:r>
          </a:p>
          <a:p>
            <a:pPr marL="457200" lvl="2" fontAlgn="auto">
              <a:spcBef>
                <a:spcPts val="0"/>
              </a:spcBef>
              <a:spcAft>
                <a:spcPts val="0"/>
              </a:spcAft>
              <a:buFont typeface="Arial" pitchFamily="34" charset="0"/>
              <a:buChar char="•"/>
              <a:defRPr/>
            </a:pPr>
            <a:endParaRPr lang="en-US" dirty="0">
              <a:latin typeface="+mn-lt"/>
            </a:endParaRPr>
          </a:p>
          <a:p>
            <a:pPr marL="0" lvl="2" fontAlgn="auto">
              <a:spcBef>
                <a:spcPts val="0"/>
              </a:spcBef>
              <a:spcAft>
                <a:spcPts val="0"/>
              </a:spcAft>
              <a:defRPr/>
            </a:pPr>
            <a:r>
              <a:rPr lang="en-US" dirty="0">
                <a:latin typeface="+mn-lt"/>
              </a:rPr>
              <a:t>These errors are collectively referred to as </a:t>
            </a:r>
            <a:r>
              <a:rPr lang="en-US" b="1" i="1" dirty="0">
                <a:latin typeface="+mn-lt"/>
              </a:rPr>
              <a:t>systematic</a:t>
            </a:r>
            <a:r>
              <a:rPr lang="en-US" dirty="0">
                <a:latin typeface="+mn-lt"/>
              </a:rPr>
              <a:t> errors.  </a:t>
            </a:r>
          </a:p>
        </p:txBody>
      </p:sp>
      <p:sp>
        <p:nvSpPr>
          <p:cNvPr id="5" name="TextBox 5"/>
          <p:cNvSpPr txBox="1">
            <a:spLocks noChangeArrowheads="1"/>
          </p:cNvSpPr>
          <p:nvPr/>
        </p:nvSpPr>
        <p:spPr bwMode="auto">
          <a:xfrm>
            <a:off x="2514600" y="6575426"/>
            <a:ext cx="5105400" cy="246221"/>
          </a:xfrm>
          <a:prstGeom prst="rect">
            <a:avLst/>
          </a:prstGeom>
          <a:noFill/>
          <a:ln w="9525">
            <a:noFill/>
            <a:miter lim="800000"/>
            <a:headEnd/>
            <a:tailEnd/>
          </a:ln>
        </p:spPr>
        <p:txBody>
          <a:bodyPr>
            <a:spAutoFit/>
          </a:bodyPr>
          <a:lstStyle/>
          <a:p>
            <a:r>
              <a:rPr lang="en-US" sz="1000" dirty="0">
                <a:latin typeface="Calibri" pitchFamily="34" charset="0"/>
                <a:hlinkClick r:id="rId3"/>
              </a:rPr>
              <a:t>http://</a:t>
            </a:r>
            <a:r>
              <a:rPr lang="en-US" sz="1000" dirty="0" smtClean="0">
                <a:latin typeface="Calibri" pitchFamily="34" charset="0"/>
                <a:hlinkClick r:id="rId3"/>
              </a:rPr>
              <a:t>metazoaludens.wikidot.com/elvin-18-may</a:t>
            </a:r>
            <a:r>
              <a:rPr lang="en-US" sz="1000" dirty="0" smtClean="0">
                <a:latin typeface="Calibri" pitchFamily="34" charset="0"/>
              </a:rPr>
              <a:t>, Creative Commons</a:t>
            </a:r>
            <a:endParaRPr lang="en-US" sz="1000" dirty="0">
              <a:latin typeface="Calibri" pitchFamily="34" charset="0"/>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r="6831" b="2009"/>
          <a:stretch/>
        </p:blipFill>
        <p:spPr>
          <a:xfrm>
            <a:off x="2514600" y="4005263"/>
            <a:ext cx="3864769" cy="265484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rtlCol="0">
            <a:normAutofit fontScale="90000"/>
          </a:bodyPr>
          <a:lstStyle/>
          <a:p>
            <a:pPr fontAlgn="auto">
              <a:spcAft>
                <a:spcPts val="0"/>
              </a:spcAft>
              <a:defRPr/>
            </a:pPr>
            <a:r>
              <a:rPr lang="en-US" dirty="0" smtClean="0"/>
              <a:t>Summary:</a:t>
            </a:r>
            <a:br>
              <a:rPr lang="en-US" dirty="0" smtClean="0"/>
            </a:br>
            <a:r>
              <a:rPr lang="en-US" dirty="0" smtClean="0"/>
              <a:t>Random vs. Systematic Error</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023767930"/>
              </p:ext>
            </p:extLst>
          </p:nvPr>
        </p:nvGraphicFramePr>
        <p:xfrm>
          <a:off x="685800" y="2590800"/>
          <a:ext cx="7429500" cy="3962399"/>
        </p:xfrm>
        <a:graphic>
          <a:graphicData uri="http://schemas.openxmlformats.org/drawingml/2006/table">
            <a:tbl>
              <a:tblPr firstRow="1" bandRow="1">
                <a:tableStyleId>{5C22544A-7EE6-4342-B048-85BDC9FD1C3A}</a:tableStyleId>
              </a:tblPr>
              <a:tblGrid>
                <a:gridCol w="2627506"/>
                <a:gridCol w="2325494"/>
                <a:gridCol w="2476500"/>
              </a:tblGrid>
              <a:tr h="627722">
                <a:tc>
                  <a:txBody>
                    <a:bodyPr/>
                    <a:lstStyle/>
                    <a:p>
                      <a:r>
                        <a:rPr lang="en-US" dirty="0" smtClean="0"/>
                        <a:t>As more data is collected…</a:t>
                      </a:r>
                      <a:endParaRPr lang="en-US" dirty="0"/>
                    </a:p>
                  </a:txBody>
                  <a:tcPr/>
                </a:tc>
                <a:tc>
                  <a:txBody>
                    <a:bodyPr/>
                    <a:lstStyle/>
                    <a:p>
                      <a:r>
                        <a:rPr lang="en-US" dirty="0" smtClean="0"/>
                        <a:t>Due to Random Error</a:t>
                      </a:r>
                      <a:endParaRPr lang="en-US" dirty="0"/>
                    </a:p>
                  </a:txBody>
                  <a:tcPr/>
                </a:tc>
                <a:tc>
                  <a:txBody>
                    <a:bodyPr/>
                    <a:lstStyle/>
                    <a:p>
                      <a:r>
                        <a:rPr lang="en-US" dirty="0" smtClean="0"/>
                        <a:t>Due</a:t>
                      </a:r>
                      <a:r>
                        <a:rPr lang="en-US" baseline="0" dirty="0" smtClean="0"/>
                        <a:t> to </a:t>
                      </a:r>
                      <a:r>
                        <a:rPr lang="en-US" dirty="0" smtClean="0"/>
                        <a:t>Systematic Error</a:t>
                      </a:r>
                      <a:endParaRPr lang="en-US" dirty="0"/>
                    </a:p>
                  </a:txBody>
                  <a:tcPr/>
                </a:tc>
              </a:tr>
              <a:tr h="896746">
                <a:tc>
                  <a:txBody>
                    <a:bodyPr/>
                    <a:lstStyle/>
                    <a:p>
                      <a:r>
                        <a:rPr lang="en-US" dirty="0" smtClean="0"/>
                        <a:t>Fluctuations</a:t>
                      </a:r>
                      <a:r>
                        <a:rPr lang="en-US" baseline="0" dirty="0" smtClean="0"/>
                        <a:t> in Data</a:t>
                      </a:r>
                      <a:endParaRPr lang="en-US" dirty="0"/>
                    </a:p>
                  </a:txBody>
                  <a:tcPr/>
                </a:tc>
                <a:tc>
                  <a:txBody>
                    <a:bodyPr/>
                    <a:lstStyle/>
                    <a:p>
                      <a:r>
                        <a:rPr lang="en-US" dirty="0" smtClean="0"/>
                        <a:t>Appea</a:t>
                      </a:r>
                      <a:r>
                        <a:rPr lang="en-US" baseline="0" dirty="0" smtClean="0"/>
                        <a:t>r on either side of the true value</a:t>
                      </a:r>
                      <a:endParaRPr lang="en-US" dirty="0"/>
                    </a:p>
                  </a:txBody>
                  <a:tcPr/>
                </a:tc>
                <a:tc>
                  <a:txBody>
                    <a:bodyPr/>
                    <a:lstStyle/>
                    <a:p>
                      <a:r>
                        <a:rPr lang="en-US" dirty="0" smtClean="0"/>
                        <a:t>Are </a:t>
                      </a:r>
                      <a:r>
                        <a:rPr lang="en-US" i="1" dirty="0" smtClean="0"/>
                        <a:t>more</a:t>
                      </a:r>
                      <a:r>
                        <a:rPr lang="en-US" i="1" baseline="0" dirty="0" smtClean="0"/>
                        <a:t> often </a:t>
                      </a:r>
                      <a:r>
                        <a:rPr lang="en-US" baseline="0" dirty="0" smtClean="0"/>
                        <a:t>on one side of the true value than the other</a:t>
                      </a:r>
                      <a:endParaRPr lang="en-US" dirty="0"/>
                    </a:p>
                  </a:txBody>
                  <a:tcPr/>
                </a:tc>
              </a:tr>
              <a:tr h="627722">
                <a:tc>
                  <a:txBody>
                    <a:bodyPr/>
                    <a:lstStyle/>
                    <a:p>
                      <a:r>
                        <a:rPr lang="en-US" dirty="0" smtClean="0"/>
                        <a:t>Average value</a:t>
                      </a:r>
                      <a:endParaRPr lang="en-US" dirty="0"/>
                    </a:p>
                  </a:txBody>
                  <a:tcPr/>
                </a:tc>
                <a:tc>
                  <a:txBody>
                    <a:bodyPr/>
                    <a:lstStyle/>
                    <a:p>
                      <a:r>
                        <a:rPr lang="en-US" dirty="0" smtClean="0"/>
                        <a:t>Approaches</a:t>
                      </a:r>
                      <a:r>
                        <a:rPr lang="en-US" baseline="0" dirty="0" smtClean="0"/>
                        <a:t> true value</a:t>
                      </a:r>
                      <a:endParaRPr lang="en-US" dirty="0"/>
                    </a:p>
                  </a:txBody>
                  <a:tcPr/>
                </a:tc>
                <a:tc>
                  <a:txBody>
                    <a:bodyPr/>
                    <a:lstStyle/>
                    <a:p>
                      <a:r>
                        <a:rPr lang="en-US" dirty="0" smtClean="0"/>
                        <a:t>Will</a:t>
                      </a:r>
                      <a:r>
                        <a:rPr lang="en-US" baseline="0" dirty="0" smtClean="0"/>
                        <a:t> not approach true value</a:t>
                      </a:r>
                      <a:endParaRPr lang="en-US" dirty="0"/>
                    </a:p>
                  </a:txBody>
                  <a:tcPr/>
                </a:tc>
              </a:tr>
              <a:tr h="358699">
                <a:tc>
                  <a:txBody>
                    <a:bodyPr/>
                    <a:lstStyle/>
                    <a:p>
                      <a:r>
                        <a:rPr lang="en-US" dirty="0" smtClean="0"/>
                        <a:t>Average</a:t>
                      </a:r>
                      <a:r>
                        <a:rPr lang="en-US" baseline="0" dirty="0" smtClean="0"/>
                        <a:t> error</a:t>
                      </a:r>
                      <a:endParaRPr lang="en-US" dirty="0"/>
                    </a:p>
                  </a:txBody>
                  <a:tcPr/>
                </a:tc>
                <a:tc>
                  <a:txBody>
                    <a:bodyPr/>
                    <a:lstStyle/>
                    <a:p>
                      <a:r>
                        <a:rPr lang="en-US" dirty="0" smtClean="0"/>
                        <a:t>Decreases</a:t>
                      </a:r>
                      <a:endParaRPr lang="en-US" dirty="0"/>
                    </a:p>
                  </a:txBody>
                  <a:tcPr/>
                </a:tc>
                <a:tc>
                  <a:txBody>
                    <a:bodyPr/>
                    <a:lstStyle/>
                    <a:p>
                      <a:r>
                        <a:rPr lang="en-US" dirty="0" smtClean="0"/>
                        <a:t>Stays the same</a:t>
                      </a:r>
                      <a:endParaRPr lang="en-US" dirty="0"/>
                    </a:p>
                  </a:txBody>
                  <a:tcPr/>
                </a:tc>
              </a:tr>
              <a:tr h="358699">
                <a:tc>
                  <a:txBody>
                    <a:bodyPr/>
                    <a:lstStyle/>
                    <a:p>
                      <a:r>
                        <a:rPr lang="en-US" dirty="0" smtClean="0"/>
                        <a:t>Results are </a:t>
                      </a:r>
                      <a:r>
                        <a:rPr lang="en-US" baseline="0" dirty="0" smtClean="0"/>
                        <a:t>limited by</a:t>
                      </a:r>
                      <a:endParaRPr lang="en-US" dirty="0"/>
                    </a:p>
                  </a:txBody>
                  <a:tcPr/>
                </a:tc>
                <a:tc>
                  <a:txBody>
                    <a:bodyPr/>
                    <a:lstStyle/>
                    <a:p>
                      <a:r>
                        <a:rPr lang="en-US" dirty="0" smtClean="0"/>
                        <a:t>Precision</a:t>
                      </a:r>
                      <a:endParaRPr lang="en-US" dirty="0"/>
                    </a:p>
                  </a:txBody>
                  <a:tcPr/>
                </a:tc>
                <a:tc>
                  <a:txBody>
                    <a:bodyPr/>
                    <a:lstStyle/>
                    <a:p>
                      <a:r>
                        <a:rPr lang="en-US" dirty="0" smtClean="0"/>
                        <a:t>Accuracy</a:t>
                      </a:r>
                      <a:endParaRPr lang="en-US" dirty="0"/>
                    </a:p>
                  </a:txBody>
                  <a:tcPr/>
                </a:tc>
              </a:tr>
              <a:tr h="358699">
                <a:tc>
                  <a:txBody>
                    <a:bodyPr/>
                    <a:lstStyle/>
                    <a:p>
                      <a:r>
                        <a:rPr lang="en-US" dirty="0" smtClean="0"/>
                        <a:t>Error is</a:t>
                      </a:r>
                      <a:endParaRPr lang="en-US" dirty="0"/>
                    </a:p>
                  </a:txBody>
                  <a:tcPr/>
                </a:tc>
                <a:tc>
                  <a:txBody>
                    <a:bodyPr/>
                    <a:lstStyle/>
                    <a:p>
                      <a:r>
                        <a:rPr lang="en-US" dirty="0" smtClean="0"/>
                        <a:t>Not</a:t>
                      </a:r>
                      <a:r>
                        <a:rPr lang="en-US" baseline="0" dirty="0" smtClean="0"/>
                        <a:t> reproducible</a:t>
                      </a:r>
                      <a:endParaRPr lang="en-US" dirty="0"/>
                    </a:p>
                  </a:txBody>
                  <a:tcPr/>
                </a:tc>
                <a:tc>
                  <a:txBody>
                    <a:bodyPr/>
                    <a:lstStyle/>
                    <a:p>
                      <a:r>
                        <a:rPr lang="en-US" dirty="0" smtClean="0"/>
                        <a:t>Reproducible</a:t>
                      </a:r>
                    </a:p>
                  </a:txBody>
                  <a:tcPr/>
                </a:tc>
              </a:tr>
              <a:tr h="670559">
                <a:tc>
                  <a:txBody>
                    <a:bodyPr/>
                    <a:lstStyle/>
                    <a:p>
                      <a:r>
                        <a:rPr lang="en-US" baseline="0" dirty="0" smtClean="0"/>
                        <a:t>Error is managed by</a:t>
                      </a:r>
                      <a:endParaRPr lang="en-US" dirty="0"/>
                    </a:p>
                  </a:txBody>
                  <a:tcPr/>
                </a:tc>
                <a:tc>
                  <a:txBody>
                    <a:bodyPr/>
                    <a:lstStyle/>
                    <a:p>
                      <a:r>
                        <a:rPr lang="en-US" dirty="0" smtClean="0"/>
                        <a:t>Statistics</a:t>
                      </a:r>
                      <a:endParaRPr lang="en-US" dirty="0"/>
                    </a:p>
                  </a:txBody>
                  <a:tcPr/>
                </a:tc>
                <a:tc>
                  <a:txBody>
                    <a:bodyPr/>
                    <a:lstStyle/>
                    <a:p>
                      <a:r>
                        <a:rPr lang="en-US" dirty="0" smtClean="0"/>
                        <a:t>Careful Experimental Design and Modification</a:t>
                      </a:r>
                    </a:p>
                  </a:txBody>
                  <a:tcPr/>
                </a:tc>
              </a:tr>
            </a:tbl>
          </a:graphicData>
        </a:graphic>
      </p:graphicFrame>
      <p:sp>
        <p:nvSpPr>
          <p:cNvPr id="39972" name="TextBox 3"/>
          <p:cNvSpPr txBox="1">
            <a:spLocks noChangeArrowheads="1"/>
          </p:cNvSpPr>
          <p:nvPr/>
        </p:nvSpPr>
        <p:spPr bwMode="auto">
          <a:xfrm>
            <a:off x="228600" y="1390650"/>
            <a:ext cx="8763000" cy="1200150"/>
          </a:xfrm>
          <a:prstGeom prst="rect">
            <a:avLst/>
          </a:prstGeom>
          <a:noFill/>
          <a:ln w="9525">
            <a:noFill/>
            <a:miter lim="800000"/>
            <a:headEnd/>
            <a:tailEnd/>
          </a:ln>
        </p:spPr>
        <p:txBody>
          <a:bodyPr>
            <a:spAutoFit/>
          </a:bodyPr>
          <a:lstStyle/>
          <a:p>
            <a:r>
              <a:rPr lang="en-US">
                <a:latin typeface="Calibri" pitchFamily="34" charset="0"/>
              </a:rPr>
              <a:t>Random errors are unavoidable.  They will be present to some extent no matter how careful the experimenter is.  The question, then, is how to determine whether or not systematic error is present.  Consider the effect of each of type of error on the following quantities as the number of measurements is increased.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228600"/>
            <a:ext cx="8229600" cy="868363"/>
          </a:xfrm>
        </p:spPr>
        <p:txBody>
          <a:bodyPr/>
          <a:lstStyle/>
          <a:p>
            <a:r>
              <a:rPr lang="en-US" smtClean="0"/>
              <a:t>Another Possibility?</a:t>
            </a:r>
          </a:p>
        </p:txBody>
      </p:sp>
      <p:sp>
        <p:nvSpPr>
          <p:cNvPr id="41986" name="TextBox 2"/>
          <p:cNvSpPr txBox="1">
            <a:spLocks noChangeArrowheads="1"/>
          </p:cNvSpPr>
          <p:nvPr/>
        </p:nvSpPr>
        <p:spPr bwMode="auto">
          <a:xfrm>
            <a:off x="228600" y="1219200"/>
            <a:ext cx="8686800" cy="5507038"/>
          </a:xfrm>
          <a:prstGeom prst="rect">
            <a:avLst/>
          </a:prstGeom>
          <a:noFill/>
          <a:ln w="9525">
            <a:noFill/>
            <a:miter lim="800000"/>
            <a:headEnd/>
            <a:tailEnd/>
          </a:ln>
        </p:spPr>
        <p:txBody>
          <a:bodyPr>
            <a:spAutoFit/>
          </a:bodyPr>
          <a:lstStyle/>
          <a:p>
            <a:r>
              <a:rPr lang="en-US" dirty="0">
                <a:latin typeface="Calibri" pitchFamily="34" charset="0"/>
              </a:rPr>
              <a:t>When conducting experiments in science class, you should also keep in mind that even when you “know” the “answer” (or accepted value) for a measurement or calculation, there is always uncertainty associated that value, as well.  </a:t>
            </a:r>
          </a:p>
          <a:p>
            <a:endParaRPr lang="en-US" dirty="0">
              <a:latin typeface="Calibri" pitchFamily="34" charset="0"/>
            </a:endParaRPr>
          </a:p>
          <a:p>
            <a:r>
              <a:rPr lang="en-US" dirty="0">
                <a:latin typeface="Calibri" pitchFamily="34" charset="0"/>
              </a:rPr>
              <a:t>A good rule of thumb is that if your uncertainty includes the accepted value OR if the accepted value’s uncertainty includes your measurement, the two are consistent.</a:t>
            </a:r>
          </a:p>
          <a:p>
            <a:endParaRPr lang="en-US" dirty="0">
              <a:latin typeface="Calibri" pitchFamily="34" charset="0"/>
            </a:endParaRPr>
          </a:p>
          <a:p>
            <a:r>
              <a:rPr lang="en-US" u="sng" dirty="0">
                <a:latin typeface="Calibri" pitchFamily="34" charset="0"/>
              </a:rPr>
              <a:t>Example 1</a:t>
            </a:r>
            <a:r>
              <a:rPr lang="en-US" dirty="0">
                <a:latin typeface="Calibri" pitchFamily="34" charset="0"/>
              </a:rPr>
              <a:t>:  The acceleration due to gravity has an accepted value of 9.81 (± 0.01) m/s</a:t>
            </a:r>
            <a:r>
              <a:rPr lang="en-US" baseline="30000" dirty="0">
                <a:latin typeface="Calibri" pitchFamily="34" charset="0"/>
              </a:rPr>
              <a:t>2</a:t>
            </a:r>
            <a:r>
              <a:rPr lang="en-US" dirty="0">
                <a:latin typeface="Calibri" pitchFamily="34" charset="0"/>
              </a:rPr>
              <a:t>.  You conduct an experiment and find the acceleration due to gravity is 9.9 ± 0.1 m/s.  Is your value consistent with the accepted value?</a:t>
            </a:r>
          </a:p>
          <a:p>
            <a:endParaRPr lang="en-US" dirty="0">
              <a:latin typeface="Calibri" pitchFamily="34" charset="0"/>
            </a:endParaRPr>
          </a:p>
          <a:p>
            <a:r>
              <a:rPr lang="en-US" u="sng" dirty="0">
                <a:latin typeface="Calibri" pitchFamily="34" charset="0"/>
              </a:rPr>
              <a:t>Example 2</a:t>
            </a:r>
            <a:r>
              <a:rPr lang="en-US" dirty="0">
                <a:latin typeface="Calibri" pitchFamily="34" charset="0"/>
              </a:rPr>
              <a:t>:  A lens included as part of an introductory optics kit is labeled with a focal length of 150 mm.  You conduct a careful experiment to verify this fact, and determine the focal length to be 142 (± 1) mm.   What is the assumed uncertainty on the given focal length?   Is your value consistent with the labeled value?</a:t>
            </a:r>
          </a:p>
          <a:p>
            <a:endParaRPr lang="en-US" dirty="0">
              <a:latin typeface="Calibri" pitchFamily="34" charset="0"/>
            </a:endParaRPr>
          </a:p>
          <a:p>
            <a:r>
              <a:rPr lang="en-US" u="sng" dirty="0">
                <a:latin typeface="Calibri" pitchFamily="34" charset="0"/>
              </a:rPr>
              <a:t>Example 3</a:t>
            </a:r>
            <a:r>
              <a:rPr lang="en-US" dirty="0">
                <a:latin typeface="Calibri" pitchFamily="34" charset="0"/>
              </a:rPr>
              <a:t>:  Galaxy Z has a published magnitude of 8.8 in the astronomical tables, but one night, you make an observation of it and find its magnitude to be 5.73 ± 0.01.  Is this consistent with the published value?  What could account for the discrepancy?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533400" y="152400"/>
            <a:ext cx="8229600" cy="838200"/>
          </a:xfrm>
        </p:spPr>
        <p:txBody>
          <a:bodyPr/>
          <a:lstStyle/>
          <a:p>
            <a:r>
              <a:rPr lang="en-US" smtClean="0"/>
              <a:t>Data Sets</a:t>
            </a:r>
          </a:p>
        </p:txBody>
      </p:sp>
      <p:sp>
        <p:nvSpPr>
          <p:cNvPr id="44034" name="TextBox 3"/>
          <p:cNvSpPr txBox="1">
            <a:spLocks noChangeArrowheads="1"/>
          </p:cNvSpPr>
          <p:nvPr/>
        </p:nvSpPr>
        <p:spPr bwMode="auto">
          <a:xfrm>
            <a:off x="228600" y="990600"/>
            <a:ext cx="8763000" cy="3416300"/>
          </a:xfrm>
          <a:prstGeom prst="rect">
            <a:avLst/>
          </a:prstGeom>
          <a:noFill/>
          <a:ln w="9525">
            <a:noFill/>
            <a:miter lim="800000"/>
            <a:headEnd/>
            <a:tailEnd/>
          </a:ln>
        </p:spPr>
        <p:txBody>
          <a:bodyPr>
            <a:spAutoFit/>
          </a:bodyPr>
          <a:lstStyle/>
          <a:p>
            <a:r>
              <a:rPr lang="en-US">
                <a:latin typeface="Calibri" pitchFamily="34" charset="0"/>
              </a:rPr>
              <a:t>When many measurements are made of the same physical system, one can create a data set.  Recall that each individual measurement will be affected by random error and may be affected by systematic error, but one can think of the set as a whole as being characterized by properties such as its mean, accuracy, precision, standard deviation, and standard error of the mean.</a:t>
            </a:r>
          </a:p>
          <a:p>
            <a:endParaRPr lang="en-US">
              <a:latin typeface="Calibri" pitchFamily="34" charset="0"/>
            </a:endParaRPr>
          </a:p>
          <a:p>
            <a:r>
              <a:rPr lang="en-US">
                <a:latin typeface="Calibri" pitchFamily="34" charset="0"/>
              </a:rPr>
              <a:t>The first three of these are probably familiar to you.  In words,</a:t>
            </a:r>
          </a:p>
          <a:p>
            <a:r>
              <a:rPr lang="en-US" b="1" i="1">
                <a:latin typeface="Calibri" pitchFamily="34" charset="0"/>
              </a:rPr>
              <a:t>Mean</a:t>
            </a:r>
            <a:r>
              <a:rPr lang="en-US">
                <a:latin typeface="Calibri" pitchFamily="34" charset="0"/>
              </a:rPr>
              <a:t>:  Average measurement</a:t>
            </a:r>
          </a:p>
          <a:p>
            <a:r>
              <a:rPr lang="en-US" b="1" i="1">
                <a:latin typeface="Calibri" pitchFamily="34" charset="0"/>
              </a:rPr>
              <a:t>Mode</a:t>
            </a:r>
            <a:r>
              <a:rPr lang="en-US">
                <a:latin typeface="Calibri" pitchFamily="34" charset="0"/>
              </a:rPr>
              <a:t>: Most common measurement</a:t>
            </a:r>
          </a:p>
          <a:p>
            <a:r>
              <a:rPr lang="en-US" b="1" i="1">
                <a:latin typeface="Calibri" pitchFamily="34" charset="0"/>
              </a:rPr>
              <a:t>Median</a:t>
            </a:r>
            <a:r>
              <a:rPr lang="en-US">
                <a:latin typeface="Calibri" pitchFamily="34" charset="0"/>
              </a:rPr>
              <a:t>:  Middle measurement (halfway between highest and lowest)</a:t>
            </a:r>
          </a:p>
          <a:p>
            <a:r>
              <a:rPr lang="en-US" b="1" i="1">
                <a:latin typeface="Calibri" pitchFamily="34" charset="0"/>
              </a:rPr>
              <a:t>Accuracy</a:t>
            </a:r>
            <a:r>
              <a:rPr lang="en-US">
                <a:latin typeface="Calibri" pitchFamily="34" charset="0"/>
              </a:rPr>
              <a:t>:  measure of how close measurements are to true value</a:t>
            </a:r>
          </a:p>
          <a:p>
            <a:r>
              <a:rPr lang="en-US" b="1" i="1">
                <a:latin typeface="Calibri" pitchFamily="34" charset="0"/>
              </a:rPr>
              <a:t>Precision</a:t>
            </a:r>
            <a:r>
              <a:rPr lang="en-US">
                <a:latin typeface="Calibri" pitchFamily="34" charset="0"/>
              </a:rPr>
              <a:t>:  measure of how close measurements are to each other.</a:t>
            </a:r>
          </a:p>
        </p:txBody>
      </p:sp>
      <p:pic>
        <p:nvPicPr>
          <p:cNvPr id="44035" name="Picture 2"/>
          <p:cNvPicPr>
            <a:picLocks noChangeAspect="1" noChangeArrowheads="1"/>
          </p:cNvPicPr>
          <p:nvPr/>
        </p:nvPicPr>
        <p:blipFill>
          <a:blip r:embed="rId3"/>
          <a:srcRect/>
          <a:stretch>
            <a:fillRect/>
          </a:stretch>
        </p:blipFill>
        <p:spPr bwMode="auto">
          <a:xfrm>
            <a:off x="5384800" y="4495800"/>
            <a:ext cx="2133600" cy="2133600"/>
          </a:xfrm>
          <a:prstGeom prst="rect">
            <a:avLst/>
          </a:prstGeom>
          <a:noFill/>
          <a:ln w="9525">
            <a:noFill/>
            <a:miter lim="800000"/>
            <a:headEnd/>
            <a:tailEnd/>
          </a:ln>
        </p:spPr>
      </p:pic>
      <p:pic>
        <p:nvPicPr>
          <p:cNvPr id="44036" name="Picture 3"/>
          <p:cNvPicPr>
            <a:picLocks noChangeAspect="1" noChangeArrowheads="1"/>
          </p:cNvPicPr>
          <p:nvPr/>
        </p:nvPicPr>
        <p:blipFill>
          <a:blip r:embed="rId4"/>
          <a:srcRect/>
          <a:stretch>
            <a:fillRect/>
          </a:stretch>
        </p:blipFill>
        <p:spPr bwMode="auto">
          <a:xfrm>
            <a:off x="1625600" y="4533900"/>
            <a:ext cx="2133600" cy="2133600"/>
          </a:xfrm>
          <a:prstGeom prst="rect">
            <a:avLst/>
          </a:prstGeom>
          <a:noFill/>
          <a:ln w="9525">
            <a:noFill/>
            <a:miter lim="800000"/>
            <a:headEnd/>
            <a:tailEnd/>
          </a:ln>
        </p:spPr>
      </p:pic>
      <p:sp>
        <p:nvSpPr>
          <p:cNvPr id="44037" name="TextBox 5"/>
          <p:cNvSpPr txBox="1">
            <a:spLocks noChangeArrowheads="1"/>
          </p:cNvSpPr>
          <p:nvPr/>
        </p:nvSpPr>
        <p:spPr bwMode="auto">
          <a:xfrm>
            <a:off x="1600200" y="6642100"/>
            <a:ext cx="5791200" cy="215900"/>
          </a:xfrm>
          <a:prstGeom prst="rect">
            <a:avLst/>
          </a:prstGeom>
          <a:noFill/>
          <a:ln w="9525">
            <a:noFill/>
            <a:miter lim="800000"/>
            <a:headEnd/>
            <a:tailEnd/>
          </a:ln>
        </p:spPr>
        <p:txBody>
          <a:bodyPr>
            <a:spAutoFit/>
          </a:bodyPr>
          <a:lstStyle/>
          <a:p>
            <a:r>
              <a:rPr lang="en-US" sz="800" dirty="0">
                <a:latin typeface="Calibri" pitchFamily="34" charset="0"/>
              </a:rPr>
              <a:t>Images from Wikipedia, Public Domain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152400"/>
            <a:ext cx="8229600" cy="944563"/>
          </a:xfrm>
        </p:spPr>
        <p:txBody>
          <a:bodyPr/>
          <a:lstStyle/>
          <a:p>
            <a:r>
              <a:rPr lang="en-US" smtClean="0"/>
              <a:t>When to Average</a:t>
            </a:r>
          </a:p>
        </p:txBody>
      </p:sp>
      <p:sp>
        <p:nvSpPr>
          <p:cNvPr id="3" name="TextBox 2"/>
          <p:cNvSpPr txBox="1"/>
          <p:nvPr/>
        </p:nvSpPr>
        <p:spPr>
          <a:xfrm>
            <a:off x="304800" y="1219200"/>
            <a:ext cx="8458200" cy="5355312"/>
          </a:xfrm>
          <a:prstGeom prst="rect">
            <a:avLst/>
          </a:prstGeom>
          <a:noFill/>
        </p:spPr>
        <p:txBody>
          <a:bodyPr>
            <a:spAutoFit/>
          </a:bodyPr>
          <a:lstStyle/>
          <a:p>
            <a:pPr fontAlgn="auto">
              <a:spcBef>
                <a:spcPts val="0"/>
              </a:spcBef>
              <a:spcAft>
                <a:spcPts val="0"/>
              </a:spcAft>
              <a:defRPr/>
            </a:pPr>
            <a:r>
              <a:rPr lang="en-US" dirty="0">
                <a:latin typeface="+mn-lt"/>
              </a:rPr>
              <a:t>A few rules of thumb on when it makes sense to average your measurements:</a:t>
            </a:r>
          </a:p>
          <a:p>
            <a:pPr fontAlgn="auto">
              <a:spcBef>
                <a:spcPts val="0"/>
              </a:spcBef>
              <a:spcAft>
                <a:spcPts val="0"/>
              </a:spcAft>
              <a:defRPr/>
            </a:pPr>
            <a:endParaRPr lang="en-US" dirty="0">
              <a:latin typeface="+mn-lt"/>
            </a:endParaRPr>
          </a:p>
          <a:p>
            <a:pPr marL="342900" indent="-342900" fontAlgn="auto">
              <a:spcBef>
                <a:spcPts val="0"/>
              </a:spcBef>
              <a:spcAft>
                <a:spcPts val="0"/>
              </a:spcAft>
              <a:buFontTx/>
              <a:buAutoNum type="arabicPeriod"/>
              <a:defRPr/>
            </a:pPr>
            <a:r>
              <a:rPr lang="en-US" dirty="0">
                <a:latin typeface="+mn-lt"/>
              </a:rPr>
              <a:t>When you have measured the same quantity the same way at (nearly) the same time.</a:t>
            </a:r>
          </a:p>
          <a:p>
            <a:pPr marL="800100" lvl="1" indent="-342900" fontAlgn="auto">
              <a:spcBef>
                <a:spcPts val="0"/>
              </a:spcBef>
              <a:spcAft>
                <a:spcPts val="0"/>
              </a:spcAft>
              <a:defRPr/>
            </a:pPr>
            <a:r>
              <a:rPr lang="en-US" u="sng" dirty="0">
                <a:latin typeface="+mn-lt"/>
              </a:rPr>
              <a:t>Example</a:t>
            </a:r>
            <a:r>
              <a:rPr lang="en-US" dirty="0">
                <a:latin typeface="+mn-lt"/>
              </a:rPr>
              <a:t>:  Multiple measurements of the height of your friend.</a:t>
            </a:r>
          </a:p>
          <a:p>
            <a:pPr marL="800100" lvl="1" indent="-342900" fontAlgn="auto">
              <a:spcBef>
                <a:spcPts val="0"/>
              </a:spcBef>
              <a:spcAft>
                <a:spcPts val="0"/>
              </a:spcAft>
              <a:defRPr/>
            </a:pPr>
            <a:endParaRPr lang="en-US" dirty="0">
              <a:latin typeface="+mn-lt"/>
            </a:endParaRPr>
          </a:p>
          <a:p>
            <a:pPr marL="342900" indent="-342900" fontAlgn="auto">
              <a:spcBef>
                <a:spcPts val="0"/>
              </a:spcBef>
              <a:spcAft>
                <a:spcPts val="0"/>
              </a:spcAft>
              <a:buFontTx/>
              <a:buAutoNum type="arabicPeriod"/>
              <a:defRPr/>
            </a:pPr>
            <a:r>
              <a:rPr lang="en-US" dirty="0">
                <a:latin typeface="+mn-lt"/>
              </a:rPr>
              <a:t>When you have measured the same quantity in the same (or very similar) way at different times that don’t make any difference to the value.</a:t>
            </a:r>
          </a:p>
          <a:p>
            <a:pPr marL="800100" lvl="1" indent="-342900" fontAlgn="auto">
              <a:spcBef>
                <a:spcPts val="0"/>
              </a:spcBef>
              <a:spcAft>
                <a:spcPts val="0"/>
              </a:spcAft>
              <a:defRPr/>
            </a:pPr>
            <a:r>
              <a:rPr lang="en-US" u="sng" dirty="0">
                <a:latin typeface="+mn-lt"/>
              </a:rPr>
              <a:t>Example</a:t>
            </a:r>
            <a:r>
              <a:rPr lang="en-US" dirty="0">
                <a:latin typeface="+mn-lt"/>
              </a:rPr>
              <a:t>:  Multiple measurements of a ball being dropped from a table.</a:t>
            </a:r>
          </a:p>
          <a:p>
            <a:pPr marL="800100" lvl="1" indent="-342900" fontAlgn="auto">
              <a:spcBef>
                <a:spcPts val="0"/>
              </a:spcBef>
              <a:spcAft>
                <a:spcPts val="0"/>
              </a:spcAft>
              <a:defRPr/>
            </a:pPr>
            <a:endParaRPr lang="en-US" dirty="0">
              <a:latin typeface="+mn-lt"/>
            </a:endParaRPr>
          </a:p>
          <a:p>
            <a:pPr marL="342900" indent="-342900" fontAlgn="auto">
              <a:spcBef>
                <a:spcPts val="0"/>
              </a:spcBef>
              <a:spcAft>
                <a:spcPts val="0"/>
              </a:spcAft>
              <a:buFontTx/>
              <a:buAutoNum type="arabicPeriod"/>
              <a:defRPr/>
            </a:pPr>
            <a:r>
              <a:rPr lang="en-US" dirty="0">
                <a:latin typeface="+mn-lt"/>
              </a:rPr>
              <a:t>When you have measured the same (or very similar) quantity in the same (or very similar) way at different times that might make a difference to the value, but not one you are interested in.</a:t>
            </a:r>
          </a:p>
          <a:p>
            <a:pPr marL="800100" lvl="1" indent="-342900" fontAlgn="auto">
              <a:spcBef>
                <a:spcPts val="0"/>
              </a:spcBef>
              <a:spcAft>
                <a:spcPts val="0"/>
              </a:spcAft>
              <a:defRPr/>
            </a:pPr>
            <a:r>
              <a:rPr lang="en-US" u="sng" dirty="0">
                <a:latin typeface="+mn-lt"/>
              </a:rPr>
              <a:t>Example</a:t>
            </a:r>
            <a:r>
              <a:rPr lang="en-US" dirty="0">
                <a:latin typeface="+mn-lt"/>
              </a:rPr>
              <a:t>:  Multiple measurements of daily growth of a plant throughout the summer.</a:t>
            </a:r>
          </a:p>
          <a:p>
            <a:pPr marL="800100" lvl="1" indent="-342900" fontAlgn="auto">
              <a:spcBef>
                <a:spcPts val="0"/>
              </a:spcBef>
              <a:spcAft>
                <a:spcPts val="0"/>
              </a:spcAft>
              <a:defRPr/>
            </a:pPr>
            <a:r>
              <a:rPr lang="en-US" u="sng" dirty="0">
                <a:latin typeface="+mn-lt"/>
              </a:rPr>
              <a:t>Example</a:t>
            </a:r>
            <a:r>
              <a:rPr lang="en-US" dirty="0">
                <a:latin typeface="+mn-lt"/>
              </a:rPr>
              <a:t>:  Height measurements of multiple </a:t>
            </a:r>
            <a:r>
              <a:rPr lang="en-US" dirty="0" smtClean="0">
                <a:latin typeface="+mn-lt"/>
              </a:rPr>
              <a:t>students</a:t>
            </a:r>
          </a:p>
          <a:p>
            <a:pPr marL="800100" lvl="1" indent="-342900" fontAlgn="auto">
              <a:spcBef>
                <a:spcPts val="0"/>
              </a:spcBef>
              <a:spcAft>
                <a:spcPts val="0"/>
              </a:spcAft>
              <a:defRPr/>
            </a:pPr>
            <a:endParaRPr lang="en-US" dirty="0" smtClean="0">
              <a:latin typeface="+mn-lt"/>
            </a:endParaRPr>
          </a:p>
          <a:p>
            <a:pPr marL="0" lvl="1" fontAlgn="auto">
              <a:spcBef>
                <a:spcPts val="0"/>
              </a:spcBef>
              <a:spcAft>
                <a:spcPts val="0"/>
              </a:spcAft>
              <a:defRPr/>
            </a:pPr>
            <a:r>
              <a:rPr lang="en-US" u="sng" dirty="0" smtClean="0">
                <a:latin typeface="+mn-lt"/>
              </a:rPr>
              <a:t>NOTE</a:t>
            </a:r>
            <a:r>
              <a:rPr lang="en-US" dirty="0" smtClean="0">
                <a:latin typeface="+mn-lt"/>
              </a:rPr>
              <a:t>:  It is </a:t>
            </a:r>
            <a:r>
              <a:rPr lang="en-US" b="1" dirty="0" smtClean="0">
                <a:latin typeface="+mn-lt"/>
              </a:rPr>
              <a:t>not</a:t>
            </a:r>
            <a:r>
              <a:rPr lang="en-US" dirty="0" smtClean="0">
                <a:latin typeface="+mn-lt"/>
              </a:rPr>
              <a:t> a good idea to average when you are attempting to observing a trend in the data.  That is, if you expect the data will not provide the same value, don’t average.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457200" y="152400"/>
            <a:ext cx="8229600" cy="868363"/>
          </a:xfrm>
        </p:spPr>
        <p:txBody>
          <a:bodyPr/>
          <a:lstStyle/>
          <a:p>
            <a:r>
              <a:rPr lang="en-US" smtClean="0"/>
              <a:t>Distributions and Histograms</a:t>
            </a:r>
          </a:p>
        </p:txBody>
      </p:sp>
      <p:sp>
        <p:nvSpPr>
          <p:cNvPr id="48130" name="TextBox 2"/>
          <p:cNvSpPr txBox="1">
            <a:spLocks noChangeArrowheads="1"/>
          </p:cNvSpPr>
          <p:nvPr/>
        </p:nvSpPr>
        <p:spPr bwMode="auto">
          <a:xfrm>
            <a:off x="228600" y="1219200"/>
            <a:ext cx="8458200" cy="2032000"/>
          </a:xfrm>
          <a:prstGeom prst="rect">
            <a:avLst/>
          </a:prstGeom>
          <a:noFill/>
          <a:ln w="9525">
            <a:noFill/>
            <a:miter lim="800000"/>
            <a:headEnd/>
            <a:tailEnd/>
          </a:ln>
        </p:spPr>
        <p:txBody>
          <a:bodyPr>
            <a:spAutoFit/>
          </a:bodyPr>
          <a:lstStyle/>
          <a:p>
            <a:r>
              <a:rPr lang="en-US">
                <a:latin typeface="Calibri" pitchFamily="34" charset="0"/>
              </a:rPr>
              <a:t>A set of data is often called a </a:t>
            </a:r>
            <a:r>
              <a:rPr lang="en-US" b="1" i="1">
                <a:latin typeface="Calibri" pitchFamily="34" charset="0"/>
              </a:rPr>
              <a:t>distribution </a:t>
            </a:r>
            <a:r>
              <a:rPr lang="en-US">
                <a:latin typeface="Calibri" pitchFamily="34" charset="0"/>
              </a:rPr>
              <a:t>due to the variety of values observed.</a:t>
            </a:r>
          </a:p>
          <a:p>
            <a:endParaRPr lang="en-US">
              <a:latin typeface="Calibri" pitchFamily="34" charset="0"/>
            </a:endParaRPr>
          </a:p>
          <a:p>
            <a:r>
              <a:rPr lang="en-US">
                <a:latin typeface="Calibri" pitchFamily="34" charset="0"/>
              </a:rPr>
              <a:t>Often, these distributions are plotted as a </a:t>
            </a:r>
            <a:r>
              <a:rPr lang="en-US" b="1" i="1">
                <a:latin typeface="Calibri" pitchFamily="34" charset="0"/>
              </a:rPr>
              <a:t>histogram, </a:t>
            </a:r>
            <a:r>
              <a:rPr lang="en-US">
                <a:latin typeface="Calibri" pitchFamily="34" charset="0"/>
              </a:rPr>
              <a:t>plotting the values along the x-axis and the number of occurrences of each value on the y-axis.  </a:t>
            </a:r>
          </a:p>
          <a:p>
            <a:endParaRPr lang="en-US" b="1" i="1">
              <a:latin typeface="Calibri" pitchFamily="34" charset="0"/>
            </a:endParaRPr>
          </a:p>
          <a:p>
            <a:r>
              <a:rPr lang="en-US">
                <a:latin typeface="Calibri" pitchFamily="34" charset="0"/>
              </a:rPr>
              <a:t>Consider the following list of semester grades for Physics 11.  The histogram for this data is shown.</a:t>
            </a:r>
          </a:p>
        </p:txBody>
      </p:sp>
      <p:graphicFrame>
        <p:nvGraphicFramePr>
          <p:cNvPr id="5" name="Chart 4"/>
          <p:cNvGraphicFramePr/>
          <p:nvPr/>
        </p:nvGraphicFramePr>
        <p:xfrm>
          <a:off x="3276600" y="3200400"/>
          <a:ext cx="5562600" cy="3276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Table 5"/>
          <p:cNvGraphicFramePr>
            <a:graphicFrameLocks noGrp="1"/>
          </p:cNvGraphicFramePr>
          <p:nvPr/>
        </p:nvGraphicFramePr>
        <p:xfrm>
          <a:off x="1600200" y="2971800"/>
          <a:ext cx="457200" cy="3627120"/>
        </p:xfrm>
        <a:graphic>
          <a:graphicData uri="http://schemas.openxmlformats.org/drawingml/2006/table">
            <a:tbl>
              <a:tblPr/>
              <a:tblGrid>
                <a:gridCol w="457200"/>
              </a:tblGrid>
              <a:tr h="200025">
                <a:tc>
                  <a:txBody>
                    <a:bodyPr/>
                    <a:lstStyle/>
                    <a:p>
                      <a:pPr algn="l" fontAlgn="b"/>
                      <a:r>
                        <a:rPr lang="en-US" sz="1400" b="1" i="0" u="none" strike="noStrike" dirty="0">
                          <a:solidFill>
                            <a:srgbClr val="000000"/>
                          </a:solidFill>
                          <a:latin typeface="Calibri"/>
                        </a:rPr>
                        <a:t>Grade</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70</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84</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92</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94</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95</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86</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88</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91</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87</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86</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85</a:t>
                      </a:r>
                    </a:p>
                  </a:txBody>
                  <a:tcPr marL="0" marR="0" marT="0" marB="0" anchor="b">
                    <a:lnL>
                      <a:noFill/>
                    </a:lnL>
                    <a:lnR>
                      <a:noFill/>
                    </a:lnR>
                    <a:lnT>
                      <a:noFill/>
                    </a:lnT>
                    <a:lnB>
                      <a:noFill/>
                    </a:lnB>
                  </a:tcPr>
                </a:tc>
              </a:tr>
              <a:tr h="190500">
                <a:tc>
                  <a:txBody>
                    <a:bodyPr/>
                    <a:lstStyle/>
                    <a:p>
                      <a:pPr algn="r" fontAlgn="b"/>
                      <a:r>
                        <a:rPr lang="en-US" sz="1400" b="0" i="0" u="none" strike="noStrike" dirty="0">
                          <a:solidFill>
                            <a:srgbClr val="000000"/>
                          </a:solidFill>
                          <a:latin typeface="Calibri"/>
                        </a:rPr>
                        <a:t>91</a:t>
                      </a:r>
                    </a:p>
                  </a:txBody>
                  <a:tcPr marL="0" marR="0" marT="0" marB="0" anchor="b">
                    <a:lnL>
                      <a:noFill/>
                    </a:lnL>
                    <a:lnR>
                      <a:noFill/>
                    </a:lnR>
                    <a:lnT>
                      <a:noFill/>
                    </a:lnT>
                    <a:lnB>
                      <a:noFill/>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457200" y="274638"/>
            <a:ext cx="8229600" cy="1020762"/>
          </a:xfrm>
        </p:spPr>
        <p:txBody>
          <a:bodyPr/>
          <a:lstStyle/>
          <a:p>
            <a:r>
              <a:rPr lang="en-US" smtClean="0"/>
              <a:t>Normal Distribution</a:t>
            </a:r>
          </a:p>
        </p:txBody>
      </p:sp>
      <p:sp>
        <p:nvSpPr>
          <p:cNvPr id="50178" name="TextBox 2"/>
          <p:cNvSpPr txBox="1">
            <a:spLocks noChangeArrowheads="1"/>
          </p:cNvSpPr>
          <p:nvPr/>
        </p:nvSpPr>
        <p:spPr bwMode="auto">
          <a:xfrm>
            <a:off x="228600" y="1295400"/>
            <a:ext cx="8763000" cy="1754188"/>
          </a:xfrm>
          <a:prstGeom prst="rect">
            <a:avLst/>
          </a:prstGeom>
          <a:noFill/>
          <a:ln w="9525">
            <a:noFill/>
            <a:miter lim="800000"/>
            <a:headEnd/>
            <a:tailEnd/>
          </a:ln>
        </p:spPr>
        <p:txBody>
          <a:bodyPr>
            <a:spAutoFit/>
          </a:bodyPr>
          <a:lstStyle/>
          <a:p>
            <a:r>
              <a:rPr lang="en-US">
                <a:latin typeface="Calibri" pitchFamily="34" charset="0"/>
              </a:rPr>
              <a:t>A normal distribution is one where a histogram of the data assumes a bell-shaped (or Gaussian) shape.  The distribution is symmetric.</a:t>
            </a:r>
          </a:p>
          <a:p>
            <a:endParaRPr lang="en-US">
              <a:latin typeface="Calibri" pitchFamily="34" charset="0"/>
            </a:endParaRPr>
          </a:p>
          <a:p>
            <a:r>
              <a:rPr lang="en-US">
                <a:latin typeface="Calibri" pitchFamily="34" charset="0"/>
              </a:rPr>
              <a:t>The mean, mode, and median are the same in such a distribution.</a:t>
            </a:r>
          </a:p>
          <a:p>
            <a:endParaRPr lang="en-US">
              <a:latin typeface="Calibri" pitchFamily="34" charset="0"/>
            </a:endParaRPr>
          </a:p>
          <a:p>
            <a:endParaRPr lang="en-US">
              <a:latin typeface="Calibri" pitchFamily="34" charset="0"/>
            </a:endParaRPr>
          </a:p>
        </p:txBody>
      </p:sp>
      <p:pic>
        <p:nvPicPr>
          <p:cNvPr id="50179" name="Picture 2"/>
          <p:cNvPicPr>
            <a:picLocks noChangeAspect="1" noChangeArrowheads="1"/>
          </p:cNvPicPr>
          <p:nvPr/>
        </p:nvPicPr>
        <p:blipFill>
          <a:blip r:embed="rId3"/>
          <a:srcRect/>
          <a:stretch>
            <a:fillRect/>
          </a:stretch>
        </p:blipFill>
        <p:spPr bwMode="auto">
          <a:xfrm>
            <a:off x="2362200" y="2814638"/>
            <a:ext cx="4419600" cy="3662362"/>
          </a:xfrm>
          <a:prstGeom prst="rect">
            <a:avLst/>
          </a:prstGeom>
          <a:noFill/>
          <a:ln w="9525">
            <a:noFill/>
            <a:miter lim="800000"/>
            <a:headEnd/>
            <a:tailEnd/>
          </a:ln>
        </p:spPr>
      </p:pic>
      <p:sp>
        <p:nvSpPr>
          <p:cNvPr id="50180" name="TextBox 6"/>
          <p:cNvSpPr txBox="1">
            <a:spLocks noChangeArrowheads="1"/>
          </p:cNvSpPr>
          <p:nvPr/>
        </p:nvSpPr>
        <p:spPr bwMode="auto">
          <a:xfrm>
            <a:off x="2286000" y="6534150"/>
            <a:ext cx="4191000" cy="215900"/>
          </a:xfrm>
          <a:prstGeom prst="rect">
            <a:avLst/>
          </a:prstGeom>
          <a:noFill/>
          <a:ln w="9525">
            <a:noFill/>
            <a:miter lim="800000"/>
            <a:headEnd/>
            <a:tailEnd/>
          </a:ln>
        </p:spPr>
        <p:txBody>
          <a:bodyPr>
            <a:spAutoFit/>
          </a:bodyPr>
          <a:lstStyle/>
          <a:p>
            <a:r>
              <a:rPr lang="en-US" sz="800">
                <a:latin typeface="Calibri" pitchFamily="34" charset="0"/>
              </a:rPr>
              <a:t>Galton Box, from Wikipedia, </a:t>
            </a:r>
            <a:r>
              <a:rPr lang="en-US" sz="800">
                <a:latin typeface="Calibri" pitchFamily="34" charset="0"/>
                <a:hlinkClick r:id="rId4" tooltip="User:Antoinetav"/>
              </a:rPr>
              <a:t>Antoine Taveneaux</a:t>
            </a:r>
            <a:r>
              <a:rPr lang="en-US" sz="800">
                <a:latin typeface="Calibri" pitchFamily="34" charset="0"/>
              </a:rPr>
              <a:t>, Creative Commons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Normal Distribution:</a:t>
            </a:r>
            <a:br>
              <a:rPr lang="en-US" dirty="0" smtClean="0"/>
            </a:br>
            <a:r>
              <a:rPr lang="en-US" dirty="0" smtClean="0"/>
              <a:t>Graphical Depiction of Errors</a:t>
            </a:r>
            <a:endParaRPr lang="en-US" dirty="0"/>
          </a:p>
        </p:txBody>
      </p:sp>
      <p:pic>
        <p:nvPicPr>
          <p:cNvPr id="52226" name="Picture 4" descr="500px-Accuracy_and_precision.svg.png"/>
          <p:cNvPicPr>
            <a:picLocks noChangeAspect="1"/>
          </p:cNvPicPr>
          <p:nvPr/>
        </p:nvPicPr>
        <p:blipFill>
          <a:blip r:embed="rId3"/>
          <a:srcRect/>
          <a:stretch>
            <a:fillRect/>
          </a:stretch>
        </p:blipFill>
        <p:spPr bwMode="auto">
          <a:xfrm>
            <a:off x="1066800" y="2895600"/>
            <a:ext cx="6858000" cy="3689350"/>
          </a:xfrm>
          <a:prstGeom prst="rect">
            <a:avLst/>
          </a:prstGeom>
          <a:noFill/>
          <a:ln w="9525">
            <a:noFill/>
            <a:miter lim="800000"/>
            <a:headEnd/>
            <a:tailEnd/>
          </a:ln>
        </p:spPr>
      </p:pic>
      <p:sp>
        <p:nvSpPr>
          <p:cNvPr id="52227" name="TextBox 5"/>
          <p:cNvSpPr txBox="1">
            <a:spLocks noChangeArrowheads="1"/>
          </p:cNvSpPr>
          <p:nvPr/>
        </p:nvSpPr>
        <p:spPr bwMode="auto">
          <a:xfrm>
            <a:off x="1066800" y="6461839"/>
            <a:ext cx="5867400" cy="246221"/>
          </a:xfrm>
          <a:prstGeom prst="rect">
            <a:avLst/>
          </a:prstGeom>
          <a:noFill/>
          <a:ln w="9525">
            <a:noFill/>
            <a:miter lim="800000"/>
            <a:headEnd/>
            <a:tailEnd/>
          </a:ln>
        </p:spPr>
        <p:txBody>
          <a:bodyPr>
            <a:spAutoFit/>
          </a:bodyPr>
          <a:lstStyle/>
          <a:p>
            <a:r>
              <a:rPr lang="en-US" sz="1000" dirty="0">
                <a:latin typeface="Calibri" pitchFamily="34" charset="0"/>
              </a:rPr>
              <a:t>Image from </a:t>
            </a:r>
            <a:r>
              <a:rPr lang="en-US" sz="1000" dirty="0" smtClean="0">
                <a:latin typeface="Calibri" pitchFamily="34" charset="0"/>
              </a:rPr>
              <a:t>Wikipedia, user </a:t>
            </a:r>
            <a:r>
              <a:rPr lang="en-US" sz="1000" dirty="0" err="1" smtClean="0">
                <a:latin typeface="Calibri" pitchFamily="34" charset="0"/>
              </a:rPr>
              <a:t>Pekaje</a:t>
            </a:r>
            <a:r>
              <a:rPr lang="en-US" sz="1000" dirty="0" smtClean="0">
                <a:latin typeface="Calibri" pitchFamily="34" charset="0"/>
              </a:rPr>
              <a:t>, GNU </a:t>
            </a:r>
            <a:r>
              <a:rPr lang="en-US" sz="1000" dirty="0">
                <a:latin typeface="Calibri" pitchFamily="34" charset="0"/>
              </a:rPr>
              <a:t>Documentation</a:t>
            </a:r>
          </a:p>
        </p:txBody>
      </p:sp>
      <p:sp>
        <p:nvSpPr>
          <p:cNvPr id="52228" name="TextBox 6"/>
          <p:cNvSpPr txBox="1">
            <a:spLocks noChangeArrowheads="1"/>
          </p:cNvSpPr>
          <p:nvPr/>
        </p:nvSpPr>
        <p:spPr bwMode="auto">
          <a:xfrm>
            <a:off x="304800" y="1600200"/>
            <a:ext cx="8686800" cy="1200150"/>
          </a:xfrm>
          <a:prstGeom prst="rect">
            <a:avLst/>
          </a:prstGeom>
          <a:noFill/>
          <a:ln w="9525">
            <a:noFill/>
            <a:miter lim="800000"/>
            <a:headEnd/>
            <a:tailEnd/>
          </a:ln>
        </p:spPr>
        <p:txBody>
          <a:bodyPr>
            <a:spAutoFit/>
          </a:bodyPr>
          <a:lstStyle/>
          <a:p>
            <a:r>
              <a:rPr lang="en-US">
                <a:latin typeface="Calibri" pitchFamily="34" charset="0"/>
              </a:rPr>
              <a:t>If we consider a normal distribution of data, we can graphically interpret the precision and accuracy of the data without need to reference the bulls eye diagrams from before.</a:t>
            </a:r>
          </a:p>
          <a:p>
            <a:endParaRPr lang="en-US">
              <a:latin typeface="Calibri" pitchFamily="34" charset="0"/>
            </a:endParaRPr>
          </a:p>
          <a:p>
            <a:r>
              <a:rPr lang="en-US">
                <a:latin typeface="Calibri" pitchFamily="34" charset="0"/>
              </a:rPr>
              <a:t>In such a plot, the accuracy and precision can be characterized as shown below.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Numbers in Science vs. </a:t>
            </a:r>
            <a:br>
              <a:rPr lang="en-US" dirty="0" smtClean="0"/>
            </a:br>
            <a:r>
              <a:rPr lang="en-US" dirty="0" smtClean="0"/>
              <a:t>Numbers in Mathematics</a:t>
            </a:r>
            <a:endParaRPr lang="en-US" dirty="0"/>
          </a:p>
        </p:txBody>
      </p:sp>
      <p:graphicFrame>
        <p:nvGraphicFramePr>
          <p:cNvPr id="3" name="Table 2"/>
          <p:cNvGraphicFramePr>
            <a:graphicFrameLocks noGrp="1"/>
          </p:cNvGraphicFramePr>
          <p:nvPr/>
        </p:nvGraphicFramePr>
        <p:xfrm>
          <a:off x="1447800" y="4267200"/>
          <a:ext cx="6324600" cy="2215747"/>
        </p:xfrm>
        <a:graphic>
          <a:graphicData uri="http://schemas.openxmlformats.org/drawingml/2006/table">
            <a:tbl>
              <a:tblPr firstRow="1" bandRow="1">
                <a:tableStyleId>{5C22544A-7EE6-4342-B048-85BDC9FD1C3A}</a:tableStyleId>
              </a:tblPr>
              <a:tblGrid>
                <a:gridCol w="3162300"/>
                <a:gridCol w="3162300"/>
              </a:tblGrid>
              <a:tr h="511337">
                <a:tc>
                  <a:txBody>
                    <a:bodyPr/>
                    <a:lstStyle/>
                    <a:p>
                      <a:r>
                        <a:rPr lang="en-US" dirty="0" smtClean="0"/>
                        <a:t>Numbers in Science</a:t>
                      </a:r>
                      <a:endParaRPr lang="en-US" dirty="0"/>
                    </a:p>
                  </a:txBody>
                  <a:tcPr/>
                </a:tc>
                <a:tc>
                  <a:txBody>
                    <a:bodyPr/>
                    <a:lstStyle/>
                    <a:p>
                      <a:r>
                        <a:rPr lang="en-US" dirty="0" smtClean="0"/>
                        <a:t>Numbers in Mathematics</a:t>
                      </a:r>
                      <a:endParaRPr lang="en-US" dirty="0"/>
                    </a:p>
                  </a:txBody>
                  <a:tcPr/>
                </a:tc>
              </a:tr>
              <a:tr h="532165">
                <a:tc>
                  <a:txBody>
                    <a:bodyPr/>
                    <a:lstStyle/>
                    <a:p>
                      <a:r>
                        <a:rPr lang="en-US" dirty="0" smtClean="0"/>
                        <a:t>Have Units (Often)</a:t>
                      </a:r>
                      <a:endParaRPr lang="en-US" dirty="0"/>
                    </a:p>
                  </a:txBody>
                  <a:tcPr/>
                </a:tc>
                <a:tc>
                  <a:txBody>
                    <a:bodyPr/>
                    <a:lstStyle/>
                    <a:p>
                      <a:r>
                        <a:rPr lang="en-US" dirty="0" smtClean="0"/>
                        <a:t>Don’t  Have Units</a:t>
                      </a:r>
                      <a:r>
                        <a:rPr lang="en-US" baseline="0" dirty="0" smtClean="0"/>
                        <a:t> (Often)</a:t>
                      </a:r>
                      <a:endParaRPr lang="en-US" dirty="0"/>
                    </a:p>
                  </a:txBody>
                  <a:tcPr/>
                </a:tc>
              </a:tr>
              <a:tr h="634134">
                <a:tc>
                  <a:txBody>
                    <a:bodyPr/>
                    <a:lstStyle/>
                    <a:p>
                      <a:r>
                        <a:rPr lang="en-US" dirty="0" smtClean="0"/>
                        <a:t>Have an Associated Uncertainty (Have</a:t>
                      </a:r>
                      <a:r>
                        <a:rPr lang="en-US" baseline="0" dirty="0" smtClean="0"/>
                        <a:t> Significant Figures)</a:t>
                      </a:r>
                      <a:endParaRPr lang="en-US" dirty="0"/>
                    </a:p>
                  </a:txBody>
                  <a:tcPr/>
                </a:tc>
                <a:tc>
                  <a:txBody>
                    <a:bodyPr/>
                    <a:lstStyle/>
                    <a:p>
                      <a:r>
                        <a:rPr lang="en-US" dirty="0" smtClean="0"/>
                        <a:t>Are</a:t>
                      </a:r>
                      <a:r>
                        <a:rPr lang="en-US" baseline="0" dirty="0" smtClean="0"/>
                        <a:t> Exact (Every Digit is “significant”)</a:t>
                      </a:r>
                      <a:endParaRPr lang="en-US" dirty="0"/>
                    </a:p>
                  </a:txBody>
                  <a:tcPr/>
                </a:tc>
              </a:tr>
              <a:tr h="532165">
                <a:tc>
                  <a:txBody>
                    <a:bodyPr/>
                    <a:lstStyle/>
                    <a:p>
                      <a:r>
                        <a:rPr lang="en-US" dirty="0" smtClean="0"/>
                        <a:t>Derive from a Measurement</a:t>
                      </a:r>
                      <a:endParaRPr lang="en-US" dirty="0"/>
                    </a:p>
                  </a:txBody>
                  <a:tcPr/>
                </a:tc>
                <a:tc>
                  <a:txBody>
                    <a:bodyPr/>
                    <a:lstStyle/>
                    <a:p>
                      <a:r>
                        <a:rPr lang="en-US" dirty="0" smtClean="0"/>
                        <a:t>Derive from an</a:t>
                      </a:r>
                      <a:r>
                        <a:rPr lang="en-US" baseline="0" dirty="0" smtClean="0"/>
                        <a:t> Idea</a:t>
                      </a:r>
                      <a:endParaRPr lang="en-US" dirty="0"/>
                    </a:p>
                  </a:txBody>
                  <a:tcPr/>
                </a:tc>
              </a:tr>
            </a:tbl>
          </a:graphicData>
        </a:graphic>
      </p:graphicFrame>
      <p:sp>
        <p:nvSpPr>
          <p:cNvPr id="17427" name="TextBox 3"/>
          <p:cNvSpPr txBox="1">
            <a:spLocks noChangeArrowheads="1"/>
          </p:cNvSpPr>
          <p:nvPr/>
        </p:nvSpPr>
        <p:spPr bwMode="auto">
          <a:xfrm>
            <a:off x="152400" y="1600200"/>
            <a:ext cx="8839200" cy="2678113"/>
          </a:xfrm>
          <a:prstGeom prst="rect">
            <a:avLst/>
          </a:prstGeom>
          <a:noFill/>
          <a:ln w="9525">
            <a:noFill/>
            <a:miter lim="800000"/>
            <a:headEnd/>
            <a:tailEnd/>
          </a:ln>
        </p:spPr>
        <p:txBody>
          <a:bodyPr>
            <a:spAutoFit/>
          </a:bodyPr>
          <a:lstStyle/>
          <a:p>
            <a:r>
              <a:rPr lang="en-US" sz="2400">
                <a:latin typeface="Calibri" pitchFamily="34" charset="0"/>
              </a:rPr>
              <a:t>This lesson is designed to help provide some intuition for the way numbers are used in science.  This can often be different from the way you are used to thinking about numbers in mathematics.  For example, while every digit that comes out of your calculator is often important in mathematics, it is almost never a good idea to include every digit that comes from your calculator in an answer for science class.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rtlCol="0">
            <a:normAutofit fontScale="90000"/>
          </a:bodyPr>
          <a:lstStyle/>
          <a:p>
            <a:pPr fontAlgn="auto">
              <a:spcAft>
                <a:spcPts val="0"/>
              </a:spcAft>
              <a:defRPr/>
            </a:pPr>
            <a:r>
              <a:rPr lang="en-US" dirty="0" smtClean="0"/>
              <a:t>Large Data Sets:</a:t>
            </a:r>
            <a:br>
              <a:rPr lang="en-US" dirty="0" smtClean="0"/>
            </a:br>
            <a:r>
              <a:rPr lang="en-US" dirty="0" smtClean="0"/>
              <a:t>Standard Deviation</a:t>
            </a:r>
            <a:endParaRPr lang="en-US" dirty="0"/>
          </a:p>
        </p:txBody>
      </p:sp>
      <p:sp>
        <p:nvSpPr>
          <p:cNvPr id="54274" name="TextBox 2"/>
          <p:cNvSpPr txBox="1">
            <a:spLocks noChangeArrowheads="1"/>
          </p:cNvSpPr>
          <p:nvPr/>
        </p:nvSpPr>
        <p:spPr bwMode="auto">
          <a:xfrm>
            <a:off x="228600" y="1524000"/>
            <a:ext cx="8763000" cy="2032000"/>
          </a:xfrm>
          <a:prstGeom prst="rect">
            <a:avLst/>
          </a:prstGeom>
          <a:noFill/>
          <a:ln w="9525">
            <a:noFill/>
            <a:miter lim="800000"/>
            <a:headEnd/>
            <a:tailEnd/>
          </a:ln>
        </p:spPr>
        <p:txBody>
          <a:bodyPr>
            <a:spAutoFit/>
          </a:bodyPr>
          <a:lstStyle/>
          <a:p>
            <a:r>
              <a:rPr lang="en-US">
                <a:latin typeface="Calibri" pitchFamily="34" charset="0"/>
              </a:rPr>
              <a:t>The standard deviation within in a set of data provides a measure of how close together the data points are.</a:t>
            </a:r>
          </a:p>
          <a:p>
            <a:endParaRPr lang="en-US">
              <a:latin typeface="Calibri" pitchFamily="34" charset="0"/>
            </a:endParaRPr>
          </a:p>
          <a:p>
            <a:r>
              <a:rPr lang="en-US">
                <a:latin typeface="Calibri" pitchFamily="34" charset="0"/>
              </a:rPr>
              <a:t>If the data follow a </a:t>
            </a:r>
            <a:r>
              <a:rPr lang="en-US" b="1" i="1">
                <a:latin typeface="Calibri" pitchFamily="34" charset="0"/>
              </a:rPr>
              <a:t>normal distribution</a:t>
            </a:r>
            <a:r>
              <a:rPr lang="en-US">
                <a:latin typeface="Calibri" pitchFamily="34" charset="0"/>
              </a:rPr>
              <a:t>, we would expect 68.2% of all data points to be within one standard deviation of the mean, 95% of all data points to be within 2 standard deviations of the mean, and 99.7% of all data points to be within 3 standard deviations of the mean.</a:t>
            </a:r>
          </a:p>
        </p:txBody>
      </p:sp>
      <p:pic>
        <p:nvPicPr>
          <p:cNvPr id="54275" name="Picture 3" descr="500px-Standard_deviation_diagram.svg.png"/>
          <p:cNvPicPr>
            <a:picLocks noChangeAspect="1"/>
          </p:cNvPicPr>
          <p:nvPr/>
        </p:nvPicPr>
        <p:blipFill>
          <a:blip r:embed="rId3"/>
          <a:srcRect/>
          <a:stretch>
            <a:fillRect/>
          </a:stretch>
        </p:blipFill>
        <p:spPr bwMode="auto">
          <a:xfrm>
            <a:off x="2133600" y="3962400"/>
            <a:ext cx="4762500" cy="2381250"/>
          </a:xfrm>
          <a:prstGeom prst="rect">
            <a:avLst/>
          </a:prstGeom>
          <a:noFill/>
          <a:ln w="9525">
            <a:noFill/>
            <a:miter lim="800000"/>
            <a:headEnd/>
            <a:tailEnd/>
          </a:ln>
        </p:spPr>
      </p:pic>
      <p:sp>
        <p:nvSpPr>
          <p:cNvPr id="54276" name="TextBox 4"/>
          <p:cNvSpPr txBox="1">
            <a:spLocks noChangeArrowheads="1"/>
          </p:cNvSpPr>
          <p:nvPr/>
        </p:nvSpPr>
        <p:spPr bwMode="auto">
          <a:xfrm>
            <a:off x="2286000" y="6324600"/>
            <a:ext cx="4724400" cy="338138"/>
          </a:xfrm>
          <a:prstGeom prst="rect">
            <a:avLst/>
          </a:prstGeom>
          <a:noFill/>
          <a:ln w="9525">
            <a:noFill/>
            <a:miter lim="800000"/>
            <a:headEnd/>
            <a:tailEnd/>
          </a:ln>
        </p:spPr>
        <p:txBody>
          <a:bodyPr>
            <a:spAutoFit/>
          </a:bodyPr>
          <a:lstStyle/>
          <a:p>
            <a:r>
              <a:rPr lang="en-US" sz="800" dirty="0">
                <a:latin typeface="Calibri" pitchFamily="34" charset="0"/>
                <a:hlinkClick r:id="rId4" tooltip="Standard deviation"/>
              </a:rPr>
              <a:t>Standard deviation</a:t>
            </a:r>
            <a:r>
              <a:rPr lang="en-US" sz="800" dirty="0">
                <a:latin typeface="Calibri" pitchFamily="34" charset="0"/>
              </a:rPr>
              <a:t> diagram, based an original graph by Jeremy Kemp, in 2005-02-09 [http://pbeirne.com/Programming/gaussian.ps].  From Wikipedia, Creative Commons.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p:nvPr>
        </p:nvSpPr>
        <p:spPr>
          <a:xfrm>
            <a:off x="457200" y="274638"/>
            <a:ext cx="8229600" cy="792162"/>
          </a:xfrm>
        </p:spPr>
        <p:txBody>
          <a:bodyPr/>
          <a:lstStyle/>
          <a:p>
            <a:r>
              <a:rPr lang="en-US" smtClean="0"/>
              <a:t>Standard Deviation Math</a:t>
            </a:r>
          </a:p>
        </p:txBody>
      </p:sp>
      <p:graphicFrame>
        <p:nvGraphicFramePr>
          <p:cNvPr id="1026" name="Object 2"/>
          <p:cNvGraphicFramePr>
            <a:graphicFrameLocks noChangeAspect="1"/>
          </p:cNvGraphicFramePr>
          <p:nvPr/>
        </p:nvGraphicFramePr>
        <p:xfrm>
          <a:off x="3194050" y="2133600"/>
          <a:ext cx="2825750" cy="1066800"/>
        </p:xfrm>
        <a:graphic>
          <a:graphicData uri="http://schemas.openxmlformats.org/presentationml/2006/ole">
            <mc:AlternateContent xmlns:mc="http://schemas.openxmlformats.org/markup-compatibility/2006">
              <mc:Choice xmlns:v="urn:schemas-microsoft-com:vml" Requires="v">
                <p:oleObj spid="_x0000_s1055" name="Equation" r:id="rId4" imgW="1244520" imgH="469800" progId="Equation.3">
                  <p:embed/>
                </p:oleObj>
              </mc:Choice>
              <mc:Fallback>
                <p:oleObj name="Equation" r:id="rId4" imgW="1244520" imgH="46980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4050" y="2133600"/>
                        <a:ext cx="282575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TextBox 4"/>
          <p:cNvSpPr txBox="1">
            <a:spLocks noChangeArrowheads="1"/>
          </p:cNvSpPr>
          <p:nvPr/>
        </p:nvSpPr>
        <p:spPr bwMode="auto">
          <a:xfrm>
            <a:off x="228600" y="1066800"/>
            <a:ext cx="8305800" cy="1200150"/>
          </a:xfrm>
          <a:prstGeom prst="rect">
            <a:avLst/>
          </a:prstGeom>
          <a:noFill/>
          <a:ln w="9525">
            <a:noFill/>
            <a:miter lim="800000"/>
            <a:headEnd/>
            <a:tailEnd/>
          </a:ln>
        </p:spPr>
        <p:txBody>
          <a:bodyPr>
            <a:spAutoFit/>
          </a:bodyPr>
          <a:lstStyle/>
          <a:p>
            <a:r>
              <a:rPr lang="en-US">
                <a:latin typeface="Calibri" pitchFamily="34" charset="0"/>
              </a:rPr>
              <a:t>The standard deviation (</a:t>
            </a:r>
            <a:r>
              <a:rPr lang="en-US">
                <a:latin typeface="Symbol" pitchFamily="18" charset="2"/>
              </a:rPr>
              <a:t>s</a:t>
            </a:r>
            <a:r>
              <a:rPr lang="en-US">
                <a:latin typeface="Calibri" pitchFamily="34" charset="0"/>
              </a:rPr>
              <a:t>) is, in words, the square root of the average for all measurements of the square of the difference that measurement and the average.  </a:t>
            </a:r>
          </a:p>
          <a:p>
            <a:endParaRPr lang="en-US">
              <a:latin typeface="Calibri" pitchFamily="34" charset="0"/>
            </a:endParaRPr>
          </a:p>
          <a:p>
            <a:r>
              <a:rPr lang="en-US">
                <a:latin typeface="Calibri" pitchFamily="34" charset="0"/>
              </a:rPr>
              <a:t>Symbolically,</a:t>
            </a:r>
          </a:p>
        </p:txBody>
      </p:sp>
      <p:sp>
        <p:nvSpPr>
          <p:cNvPr id="1030" name="TextBox 5"/>
          <p:cNvSpPr txBox="1">
            <a:spLocks noChangeArrowheads="1"/>
          </p:cNvSpPr>
          <p:nvPr/>
        </p:nvSpPr>
        <p:spPr bwMode="auto">
          <a:xfrm>
            <a:off x="228600" y="3352800"/>
            <a:ext cx="7848600" cy="369888"/>
          </a:xfrm>
          <a:prstGeom prst="rect">
            <a:avLst/>
          </a:prstGeom>
          <a:noFill/>
          <a:ln w="9525">
            <a:noFill/>
            <a:miter lim="800000"/>
            <a:headEnd/>
            <a:tailEnd/>
          </a:ln>
        </p:spPr>
        <p:txBody>
          <a:bodyPr>
            <a:spAutoFit/>
          </a:bodyPr>
          <a:lstStyle/>
          <a:p>
            <a:r>
              <a:rPr lang="en-US">
                <a:latin typeface="Calibri" pitchFamily="34" charset="0"/>
              </a:rPr>
              <a:t>Where</a:t>
            </a:r>
          </a:p>
        </p:txBody>
      </p:sp>
      <p:graphicFrame>
        <p:nvGraphicFramePr>
          <p:cNvPr id="1027" name="Object 3"/>
          <p:cNvGraphicFramePr>
            <a:graphicFrameLocks noChangeAspect="1"/>
          </p:cNvGraphicFramePr>
          <p:nvPr/>
        </p:nvGraphicFramePr>
        <p:xfrm>
          <a:off x="1295400" y="3429000"/>
          <a:ext cx="5962650" cy="1752600"/>
        </p:xfrm>
        <a:graphic>
          <a:graphicData uri="http://schemas.openxmlformats.org/presentationml/2006/ole">
            <mc:AlternateContent xmlns:mc="http://schemas.openxmlformats.org/markup-compatibility/2006">
              <mc:Choice xmlns:v="urn:schemas-microsoft-com:vml" Requires="v">
                <p:oleObj spid="_x0000_s1056" name="Equation" r:id="rId6" imgW="3543120" imgH="1041120" progId="Equation.3">
                  <p:embed/>
                </p:oleObj>
              </mc:Choice>
              <mc:Fallback>
                <p:oleObj name="Equation" r:id="rId6" imgW="3543120" imgH="104112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5400" y="3429000"/>
                        <a:ext cx="5962650" cy="175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5" name="Title 1"/>
          <p:cNvSpPr>
            <a:spLocks noGrp="1"/>
          </p:cNvSpPr>
          <p:nvPr>
            <p:ph type="title"/>
          </p:nvPr>
        </p:nvSpPr>
        <p:spPr>
          <a:xfrm>
            <a:off x="457200" y="152400"/>
            <a:ext cx="8229600" cy="868362"/>
          </a:xfrm>
        </p:spPr>
        <p:txBody>
          <a:bodyPr/>
          <a:lstStyle/>
          <a:p>
            <a:r>
              <a:rPr lang="en-US" dirty="0" smtClean="0"/>
              <a:t>Standard Deviation Example</a:t>
            </a:r>
          </a:p>
        </p:txBody>
      </p:sp>
      <p:sp>
        <p:nvSpPr>
          <p:cNvPr id="43016" name="TextBox 2"/>
          <p:cNvSpPr txBox="1">
            <a:spLocks noChangeArrowheads="1"/>
          </p:cNvSpPr>
          <p:nvPr/>
        </p:nvSpPr>
        <p:spPr bwMode="auto">
          <a:xfrm>
            <a:off x="1371600" y="1295400"/>
            <a:ext cx="7467600" cy="646113"/>
          </a:xfrm>
          <a:prstGeom prst="rect">
            <a:avLst/>
          </a:prstGeom>
          <a:noFill/>
          <a:ln w="9525">
            <a:noFill/>
            <a:miter lim="800000"/>
            <a:headEnd/>
            <a:tailEnd/>
          </a:ln>
        </p:spPr>
        <p:txBody>
          <a:bodyPr>
            <a:spAutoFit/>
          </a:bodyPr>
          <a:lstStyle/>
          <a:p>
            <a:r>
              <a:rPr lang="en-US" dirty="0">
                <a:latin typeface="Calibri" pitchFamily="34" charset="0"/>
              </a:rPr>
              <a:t>Example:  For the semester grades seen on an earlier slide, we can compute the standard deviation. </a:t>
            </a:r>
          </a:p>
        </p:txBody>
      </p:sp>
      <p:graphicFrame>
        <p:nvGraphicFramePr>
          <p:cNvPr id="43010" name="Object 2"/>
          <p:cNvGraphicFramePr>
            <a:graphicFrameLocks noChangeAspect="1"/>
          </p:cNvGraphicFramePr>
          <p:nvPr>
            <p:extLst>
              <p:ext uri="{D42A27DB-BD31-4B8C-83A1-F6EECF244321}">
                <p14:modId xmlns:p14="http://schemas.microsoft.com/office/powerpoint/2010/main" val="1077959131"/>
              </p:ext>
            </p:extLst>
          </p:nvPr>
        </p:nvGraphicFramePr>
        <p:xfrm>
          <a:off x="1752600" y="2819400"/>
          <a:ext cx="1035050" cy="838200"/>
        </p:xfrm>
        <a:graphic>
          <a:graphicData uri="http://schemas.openxmlformats.org/presentationml/2006/ole">
            <mc:AlternateContent xmlns:mc="http://schemas.openxmlformats.org/markup-compatibility/2006">
              <mc:Choice xmlns:v="urn:schemas-microsoft-com:vml" Requires="v">
                <p:oleObj spid="_x0000_s43086" name="Equation" r:id="rId4" imgW="533160" imgH="431640" progId="Equation.3">
                  <p:embed/>
                </p:oleObj>
              </mc:Choice>
              <mc:Fallback>
                <p:oleObj name="Equation" r:id="rId4" imgW="533160" imgH="431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2600" y="2819400"/>
                        <a:ext cx="103505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11" name="Object 3"/>
          <p:cNvGraphicFramePr>
            <a:graphicFrameLocks noChangeAspect="1"/>
          </p:cNvGraphicFramePr>
          <p:nvPr>
            <p:extLst>
              <p:ext uri="{D42A27DB-BD31-4B8C-83A1-F6EECF244321}">
                <p14:modId xmlns:p14="http://schemas.microsoft.com/office/powerpoint/2010/main" val="4268909742"/>
              </p:ext>
            </p:extLst>
          </p:nvPr>
        </p:nvGraphicFramePr>
        <p:xfrm>
          <a:off x="3352800" y="2819400"/>
          <a:ext cx="3749675" cy="1600200"/>
        </p:xfrm>
        <a:graphic>
          <a:graphicData uri="http://schemas.openxmlformats.org/presentationml/2006/ole">
            <mc:AlternateContent xmlns:mc="http://schemas.openxmlformats.org/markup-compatibility/2006">
              <mc:Choice xmlns:v="urn:schemas-microsoft-com:vml" Requires="v">
                <p:oleObj spid="_x0000_s43087" name="Equation" r:id="rId6" imgW="2260440" imgH="965160" progId="Equation.3">
                  <p:embed/>
                </p:oleObj>
              </mc:Choice>
              <mc:Fallback>
                <p:oleObj name="Equation" r:id="rId6" imgW="2260440" imgH="96516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2819400"/>
                        <a:ext cx="3749675"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Table 5"/>
          <p:cNvGraphicFramePr>
            <a:graphicFrameLocks noGrp="1"/>
          </p:cNvGraphicFramePr>
          <p:nvPr/>
        </p:nvGraphicFramePr>
        <p:xfrm>
          <a:off x="381000" y="1295400"/>
          <a:ext cx="609600" cy="3627120"/>
        </p:xfrm>
        <a:graphic>
          <a:graphicData uri="http://schemas.openxmlformats.org/drawingml/2006/table">
            <a:tbl>
              <a:tblPr/>
              <a:tblGrid>
                <a:gridCol w="609600"/>
              </a:tblGrid>
              <a:tr h="200025">
                <a:tc>
                  <a:txBody>
                    <a:bodyPr/>
                    <a:lstStyle/>
                    <a:p>
                      <a:pPr algn="l" fontAlgn="b"/>
                      <a:r>
                        <a:rPr lang="en-US" sz="1400" b="1" i="0" u="none" strike="noStrike" dirty="0">
                          <a:solidFill>
                            <a:srgbClr val="000000"/>
                          </a:solidFill>
                          <a:latin typeface="Calibri"/>
                        </a:rPr>
                        <a:t>Grade</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70</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84</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89</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92</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94</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95</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86</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88</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91</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87</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86</a:t>
                      </a:r>
                    </a:p>
                  </a:txBody>
                  <a:tcPr marL="0" marR="0" marT="0" marB="0" anchor="b">
                    <a:lnL>
                      <a:noFill/>
                    </a:lnL>
                    <a:lnR>
                      <a:noFill/>
                    </a:lnR>
                    <a:lnT>
                      <a:noFill/>
                    </a:lnT>
                    <a:lnB>
                      <a:noFill/>
                    </a:lnB>
                  </a:tcPr>
                </a:tc>
              </a:tr>
              <a:tr h="190500">
                <a:tc>
                  <a:txBody>
                    <a:bodyPr/>
                    <a:lstStyle/>
                    <a:p>
                      <a:pPr algn="r" fontAlgn="b"/>
                      <a:r>
                        <a:rPr lang="en-US" sz="1400" b="0" i="0" u="none" strike="noStrike">
                          <a:solidFill>
                            <a:srgbClr val="000000"/>
                          </a:solidFill>
                          <a:latin typeface="Calibri"/>
                        </a:rPr>
                        <a:t>85</a:t>
                      </a:r>
                    </a:p>
                  </a:txBody>
                  <a:tcPr marL="0" marR="0" marT="0" marB="0" anchor="b">
                    <a:lnL>
                      <a:noFill/>
                    </a:lnL>
                    <a:lnR>
                      <a:noFill/>
                    </a:lnR>
                    <a:lnT>
                      <a:noFill/>
                    </a:lnT>
                    <a:lnB>
                      <a:noFill/>
                    </a:lnB>
                  </a:tcPr>
                </a:tc>
              </a:tr>
              <a:tr h="190500">
                <a:tc>
                  <a:txBody>
                    <a:bodyPr/>
                    <a:lstStyle/>
                    <a:p>
                      <a:pPr algn="r" fontAlgn="b"/>
                      <a:r>
                        <a:rPr lang="en-US" sz="1400" b="0" i="0" u="none" strike="noStrike" dirty="0">
                          <a:solidFill>
                            <a:srgbClr val="000000"/>
                          </a:solidFill>
                          <a:latin typeface="Calibri"/>
                        </a:rPr>
                        <a:t>91</a:t>
                      </a:r>
                    </a:p>
                  </a:txBody>
                  <a:tcPr marL="0" marR="0" marT="0" marB="0" anchor="b">
                    <a:lnL>
                      <a:noFill/>
                    </a:lnL>
                    <a:lnR>
                      <a:noFill/>
                    </a:lnR>
                    <a:lnT>
                      <a:noFill/>
                    </a:lnT>
                    <a:lnB>
                      <a:noFill/>
                    </a:lnB>
                  </a:tcPr>
                </a:tc>
              </a:tr>
            </a:tbl>
          </a:graphicData>
        </a:graphic>
      </p:graphicFrame>
      <p:sp>
        <p:nvSpPr>
          <p:cNvPr id="43035" name="TextBox 7"/>
          <p:cNvSpPr txBox="1">
            <a:spLocks noChangeArrowheads="1"/>
          </p:cNvSpPr>
          <p:nvPr/>
        </p:nvSpPr>
        <p:spPr bwMode="auto">
          <a:xfrm>
            <a:off x="1371600" y="4724400"/>
            <a:ext cx="5105400" cy="646113"/>
          </a:xfrm>
          <a:prstGeom prst="rect">
            <a:avLst/>
          </a:prstGeom>
          <a:noFill/>
          <a:ln w="9525">
            <a:noFill/>
            <a:miter lim="800000"/>
            <a:headEnd/>
            <a:tailEnd/>
          </a:ln>
        </p:spPr>
        <p:txBody>
          <a:bodyPr>
            <a:spAutoFit/>
          </a:bodyPr>
          <a:lstStyle/>
          <a:p>
            <a:r>
              <a:rPr lang="en-US" dirty="0">
                <a:latin typeface="Calibri" pitchFamily="34" charset="0"/>
              </a:rPr>
              <a:t>Now we need to add those up, divide by </a:t>
            </a:r>
            <a:r>
              <a:rPr lang="en-US" dirty="0" smtClean="0">
                <a:latin typeface="Calibri" pitchFamily="34" charset="0"/>
              </a:rPr>
              <a:t>16 (the total number), </a:t>
            </a:r>
            <a:r>
              <a:rPr lang="en-US" dirty="0">
                <a:latin typeface="Calibri" pitchFamily="34" charset="0"/>
              </a:rPr>
              <a:t>and take the square root.</a:t>
            </a:r>
          </a:p>
        </p:txBody>
      </p:sp>
      <p:graphicFrame>
        <p:nvGraphicFramePr>
          <p:cNvPr id="43012" name="Object 4"/>
          <p:cNvGraphicFramePr>
            <a:graphicFrameLocks noChangeAspect="1"/>
          </p:cNvGraphicFramePr>
          <p:nvPr/>
        </p:nvGraphicFramePr>
        <p:xfrm>
          <a:off x="1371600" y="5562600"/>
          <a:ext cx="7221538" cy="228600"/>
        </p:xfrm>
        <a:graphic>
          <a:graphicData uri="http://schemas.openxmlformats.org/presentationml/2006/ole">
            <mc:AlternateContent xmlns:mc="http://schemas.openxmlformats.org/markup-compatibility/2006">
              <mc:Choice xmlns:v="urn:schemas-microsoft-com:vml" Requires="v">
                <p:oleObj spid="_x0000_s43088" name="Equation" r:id="rId8" imgW="6819840" imgH="215640" progId="Equation.3">
                  <p:embed/>
                </p:oleObj>
              </mc:Choice>
              <mc:Fallback>
                <p:oleObj name="Equation" r:id="rId8" imgW="6819840" imgH="21564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5562600"/>
                        <a:ext cx="7221538"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Table 9"/>
          <p:cNvGraphicFramePr>
            <a:graphicFrameLocks noGrp="1"/>
          </p:cNvGraphicFramePr>
          <p:nvPr/>
        </p:nvGraphicFramePr>
        <p:xfrm>
          <a:off x="7391400" y="2057400"/>
          <a:ext cx="1143000" cy="3248025"/>
        </p:xfrm>
        <a:graphic>
          <a:graphicData uri="http://schemas.openxmlformats.org/drawingml/2006/table">
            <a:tbl>
              <a:tblPr/>
              <a:tblGrid>
                <a:gridCol w="457200"/>
                <a:gridCol w="685800"/>
              </a:tblGrid>
              <a:tr h="200025">
                <a:tc>
                  <a:txBody>
                    <a:bodyPr/>
                    <a:lstStyle/>
                    <a:p>
                      <a:pPr algn="l" fontAlgn="b"/>
                      <a:r>
                        <a:rPr lang="en-US" sz="1100" b="1" i="0" u="none" strike="noStrike" dirty="0">
                          <a:solidFill>
                            <a:srgbClr val="000000"/>
                          </a:solidFill>
                          <a:latin typeface="Calibri"/>
                        </a:rPr>
                        <a:t>Grade</a:t>
                      </a:r>
                    </a:p>
                  </a:txBody>
                  <a:tcPr marL="0" marR="0" marT="0" marB="0" anchor="b">
                    <a:lnL>
                      <a:noFill/>
                    </a:lnL>
                    <a:lnR>
                      <a:noFill/>
                    </a:lnR>
                    <a:lnT>
                      <a:noFill/>
                    </a:lnT>
                    <a:lnB>
                      <a:noFill/>
                    </a:lnB>
                  </a:tcPr>
                </a:tc>
                <a:tc>
                  <a:txBody>
                    <a:bodyPr/>
                    <a:lstStyle/>
                    <a:p>
                      <a:pPr algn="l" fontAlgn="b"/>
                      <a:r>
                        <a:rPr lang="en-US" sz="1100" b="1" i="0" u="none" strike="noStrike" dirty="0">
                          <a:solidFill>
                            <a:srgbClr val="000000"/>
                          </a:solidFill>
                          <a:latin typeface="Calibri"/>
                        </a:rPr>
                        <a:t>(xi - </a:t>
                      </a:r>
                      <a:r>
                        <a:rPr lang="en-US" sz="1100" b="1" i="0" u="none" strike="noStrike" dirty="0" err="1">
                          <a:solidFill>
                            <a:srgbClr val="000000"/>
                          </a:solidFill>
                          <a:latin typeface="Calibri"/>
                        </a:rPr>
                        <a:t>avg</a:t>
                      </a:r>
                      <a:r>
                        <a:rPr lang="en-US" sz="1100" b="1" i="0" u="none" strike="noStrike" dirty="0">
                          <a:solidFill>
                            <a:srgbClr val="000000"/>
                          </a:solidFill>
                          <a:latin typeface="Calibri"/>
                        </a:rPr>
                        <a:t>)^2</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70</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317.3</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84</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14.5</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89</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1.41</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89</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1.41</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89</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1.41</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89</a:t>
                      </a:r>
                    </a:p>
                  </a:txBody>
                  <a:tcPr marL="0" marR="0" marT="0" marB="0" anchor="b">
                    <a:lnL>
                      <a:noFill/>
                    </a:lnL>
                    <a:lnR>
                      <a:noFill/>
                    </a:lnR>
                    <a:lnT>
                      <a:noFill/>
                    </a:lnT>
                    <a:lnB>
                      <a:noFill/>
                    </a:lnB>
                  </a:tcPr>
                </a:tc>
                <a:tc>
                  <a:txBody>
                    <a:bodyPr/>
                    <a:lstStyle/>
                    <a:p>
                      <a:pPr algn="r" fontAlgn="b"/>
                      <a:r>
                        <a:rPr lang="en-US" sz="1100" b="0" i="0" u="none" strike="noStrike" dirty="0">
                          <a:solidFill>
                            <a:srgbClr val="000000"/>
                          </a:solidFill>
                          <a:latin typeface="Calibri"/>
                        </a:rPr>
                        <a:t>1.41</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92</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17.5</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94</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38.3</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95</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51.7</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86</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3.29</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88</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0.0352</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91</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10.2</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87</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0.660</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86</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3.29</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85</a:t>
                      </a:r>
                    </a:p>
                  </a:txBody>
                  <a:tcPr marL="0" marR="0" marT="0" marB="0" anchor="b">
                    <a:lnL>
                      <a:noFill/>
                    </a:lnL>
                    <a:lnR>
                      <a:noFill/>
                    </a:lnR>
                    <a:lnT>
                      <a:noFill/>
                    </a:lnT>
                    <a:lnB>
                      <a:noFill/>
                    </a:lnB>
                  </a:tcPr>
                </a:tc>
                <a:tc>
                  <a:txBody>
                    <a:bodyPr/>
                    <a:lstStyle/>
                    <a:p>
                      <a:pPr algn="r" fontAlgn="b"/>
                      <a:r>
                        <a:rPr lang="en-US" sz="1100" b="0" i="0" u="none" strike="noStrike">
                          <a:solidFill>
                            <a:srgbClr val="000000"/>
                          </a:solidFill>
                          <a:latin typeface="Calibri"/>
                        </a:rPr>
                        <a:t>7.91</a:t>
                      </a:r>
                    </a:p>
                  </a:txBody>
                  <a:tcPr marL="0" marR="0" marT="0" marB="0" anchor="b">
                    <a:lnL>
                      <a:noFill/>
                    </a:lnL>
                    <a:lnR>
                      <a:noFill/>
                    </a:lnR>
                    <a:lnT>
                      <a:noFill/>
                    </a:lnT>
                    <a:lnB>
                      <a:noFill/>
                    </a:lnB>
                  </a:tcPr>
                </a:tc>
              </a:tr>
              <a:tr h="190500">
                <a:tc>
                  <a:txBody>
                    <a:bodyPr/>
                    <a:lstStyle/>
                    <a:p>
                      <a:pPr algn="r" fontAlgn="b"/>
                      <a:r>
                        <a:rPr lang="en-US" sz="1100" b="0" i="0" u="none" strike="noStrike">
                          <a:solidFill>
                            <a:srgbClr val="000000"/>
                          </a:solidFill>
                          <a:latin typeface="Calibri"/>
                        </a:rPr>
                        <a:t>91</a:t>
                      </a:r>
                    </a:p>
                  </a:txBody>
                  <a:tcPr marL="0" marR="0" marT="0" marB="0" anchor="b">
                    <a:lnL>
                      <a:noFill/>
                    </a:lnL>
                    <a:lnR>
                      <a:noFill/>
                    </a:lnR>
                    <a:lnT>
                      <a:noFill/>
                    </a:lnT>
                    <a:lnB>
                      <a:noFill/>
                    </a:lnB>
                  </a:tcPr>
                </a:tc>
                <a:tc>
                  <a:txBody>
                    <a:bodyPr/>
                    <a:lstStyle/>
                    <a:p>
                      <a:pPr algn="r" fontAlgn="b"/>
                      <a:r>
                        <a:rPr lang="en-US" sz="1100" b="0" i="0" u="none" strike="noStrike" dirty="0">
                          <a:solidFill>
                            <a:srgbClr val="000000"/>
                          </a:solidFill>
                          <a:latin typeface="Calibri"/>
                        </a:rPr>
                        <a:t>10.2</a:t>
                      </a:r>
                    </a:p>
                  </a:txBody>
                  <a:tcPr marL="0" marR="0" marT="0" marB="0" anchor="b">
                    <a:lnL>
                      <a:noFill/>
                    </a:lnL>
                    <a:lnR>
                      <a:noFill/>
                    </a:lnR>
                    <a:lnT>
                      <a:noFill/>
                    </a:lnT>
                    <a:lnB>
                      <a:noFill/>
                    </a:lnB>
                  </a:tcPr>
                </a:tc>
              </a:tr>
            </a:tbl>
          </a:graphicData>
        </a:graphic>
      </p:graphicFrame>
      <p:graphicFrame>
        <p:nvGraphicFramePr>
          <p:cNvPr id="43013" name="Object 5"/>
          <p:cNvGraphicFramePr>
            <a:graphicFrameLocks noChangeAspect="1"/>
          </p:cNvGraphicFramePr>
          <p:nvPr/>
        </p:nvGraphicFramePr>
        <p:xfrm>
          <a:off x="1371600" y="5943600"/>
          <a:ext cx="1395413" cy="609600"/>
        </p:xfrm>
        <a:graphic>
          <a:graphicData uri="http://schemas.openxmlformats.org/presentationml/2006/ole">
            <mc:AlternateContent xmlns:mc="http://schemas.openxmlformats.org/markup-compatibility/2006">
              <mc:Choice xmlns:v="urn:schemas-microsoft-com:vml" Requires="v">
                <p:oleObj spid="_x0000_s43089" name="Equation" r:id="rId10" imgW="901440" imgH="393480" progId="Equation.3">
                  <p:embed/>
                </p:oleObj>
              </mc:Choice>
              <mc:Fallback>
                <p:oleObj name="Equation" r:id="rId10" imgW="901440" imgH="393480" progId="Equation.3">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1600" y="5943600"/>
                        <a:ext cx="1395413"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014" name="Object 6"/>
          <p:cNvGraphicFramePr>
            <a:graphicFrameLocks noChangeAspect="1"/>
          </p:cNvGraphicFramePr>
          <p:nvPr/>
        </p:nvGraphicFramePr>
        <p:xfrm>
          <a:off x="3581400" y="6019800"/>
          <a:ext cx="2336800" cy="457200"/>
        </p:xfrm>
        <a:graphic>
          <a:graphicData uri="http://schemas.openxmlformats.org/presentationml/2006/ole">
            <mc:AlternateContent xmlns:mc="http://schemas.openxmlformats.org/markup-compatibility/2006">
              <mc:Choice xmlns:v="urn:schemas-microsoft-com:vml" Requires="v">
                <p:oleObj spid="_x0000_s43090" name="Equation" r:id="rId12" imgW="1168200" imgH="228600" progId="Equation.3">
                  <p:embed/>
                </p:oleObj>
              </mc:Choice>
              <mc:Fallback>
                <p:oleObj name="Equation" r:id="rId12" imgW="1168200" imgH="228600" progId="Equation.3">
                  <p:embed/>
                  <p:pic>
                    <p:nvPicPr>
                      <p:cNvPr id="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81400" y="6019800"/>
                        <a:ext cx="23368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ight Arrow 12"/>
          <p:cNvSpPr/>
          <p:nvPr/>
        </p:nvSpPr>
        <p:spPr>
          <a:xfrm>
            <a:off x="6629400" y="4419600"/>
            <a:ext cx="8382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3030" name="Picture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509837" y="1831658"/>
            <a:ext cx="28289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Large Data Sets:</a:t>
            </a:r>
            <a:br>
              <a:rPr lang="en-US" dirty="0" smtClean="0"/>
            </a:br>
            <a:r>
              <a:rPr lang="en-US" dirty="0" smtClean="0"/>
              <a:t>MOSAIC Data</a:t>
            </a:r>
            <a:endParaRPr lang="en-US" dirty="0"/>
          </a:p>
        </p:txBody>
      </p:sp>
      <p:sp>
        <p:nvSpPr>
          <p:cNvPr id="62466" name="TextBox 2"/>
          <p:cNvSpPr txBox="1">
            <a:spLocks noChangeArrowheads="1"/>
          </p:cNvSpPr>
          <p:nvPr/>
        </p:nvSpPr>
        <p:spPr bwMode="auto">
          <a:xfrm>
            <a:off x="152400" y="1600200"/>
            <a:ext cx="8610600" cy="2586038"/>
          </a:xfrm>
          <a:prstGeom prst="rect">
            <a:avLst/>
          </a:prstGeom>
          <a:noFill/>
          <a:ln w="9525">
            <a:noFill/>
            <a:miter lim="800000"/>
            <a:headEnd/>
            <a:tailEnd/>
          </a:ln>
        </p:spPr>
        <p:txBody>
          <a:bodyPr>
            <a:spAutoFit/>
          </a:bodyPr>
          <a:lstStyle/>
          <a:p>
            <a:r>
              <a:rPr lang="en-US">
                <a:latin typeface="Calibri" pitchFamily="34" charset="0"/>
              </a:rPr>
              <a:t>Consider a large data set consisting of a single measurement that is not affected by systematic error.  </a:t>
            </a:r>
          </a:p>
          <a:p>
            <a:endParaRPr lang="en-US">
              <a:latin typeface="Calibri" pitchFamily="34" charset="0"/>
            </a:endParaRPr>
          </a:p>
          <a:p>
            <a:r>
              <a:rPr lang="en-US">
                <a:latin typeface="Calibri" pitchFamily="34" charset="0"/>
              </a:rPr>
              <a:t>The standard deviation associated with the random error depends on the instrument being used and experimental technique.  It will not change as more trials are conducted.</a:t>
            </a:r>
          </a:p>
          <a:p>
            <a:endParaRPr lang="en-US">
              <a:latin typeface="Calibri" pitchFamily="34" charset="0"/>
            </a:endParaRPr>
          </a:p>
          <a:p>
            <a:r>
              <a:rPr lang="en-US">
                <a:latin typeface="Calibri" pitchFamily="34" charset="0"/>
              </a:rPr>
              <a:t>What will happen, however, is that the mean of the measurements will become closer and closer to the true value as more measurements are made.   The distribution will more closely resemble a normal distribution as the number of trials is increased. </a:t>
            </a:r>
          </a:p>
        </p:txBody>
      </p:sp>
      <p:graphicFrame>
        <p:nvGraphicFramePr>
          <p:cNvPr id="7" name="Chart 6"/>
          <p:cNvGraphicFramePr>
            <a:graphicFrameLocks noGrp="1"/>
          </p:cNvGraphicFramePr>
          <p:nvPr/>
        </p:nvGraphicFramePr>
        <p:xfrm>
          <a:off x="4800600" y="4267200"/>
          <a:ext cx="3877896" cy="24607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p:nvPr/>
        </p:nvGraphicFramePr>
        <p:xfrm>
          <a:off x="304800" y="4419600"/>
          <a:ext cx="3962400" cy="2286000"/>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Arrow Connector 7"/>
          <p:cNvCxnSpPr/>
          <p:nvPr/>
        </p:nvCxnSpPr>
        <p:spPr>
          <a:xfrm rot="5400000">
            <a:off x="2628901" y="4914900"/>
            <a:ext cx="228600" cy="3175"/>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2781301" y="4914900"/>
            <a:ext cx="228600" cy="3175"/>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2932113" y="4914900"/>
            <a:ext cx="230188" cy="1587"/>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6972301" y="4762500"/>
            <a:ext cx="228600" cy="3175"/>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62473" name="TextBox 16"/>
          <p:cNvSpPr txBox="1">
            <a:spLocks noChangeArrowheads="1"/>
          </p:cNvSpPr>
          <p:nvPr/>
        </p:nvSpPr>
        <p:spPr bwMode="auto">
          <a:xfrm>
            <a:off x="7086600" y="4572000"/>
            <a:ext cx="914400" cy="307975"/>
          </a:xfrm>
          <a:prstGeom prst="rect">
            <a:avLst/>
          </a:prstGeom>
          <a:noFill/>
          <a:ln w="9525">
            <a:noFill/>
            <a:miter lim="800000"/>
            <a:headEnd/>
            <a:tailEnd/>
          </a:ln>
        </p:spPr>
        <p:txBody>
          <a:bodyPr>
            <a:spAutoFit/>
          </a:bodyPr>
          <a:lstStyle/>
          <a:p>
            <a:r>
              <a:rPr lang="en-US" sz="1400" b="1">
                <a:solidFill>
                  <a:srgbClr val="7030A0"/>
                </a:solidFill>
                <a:latin typeface="Calibri" pitchFamily="34" charset="0"/>
              </a:rPr>
              <a:t>!</a:t>
            </a:r>
          </a:p>
        </p:txBody>
      </p:sp>
      <p:sp>
        <p:nvSpPr>
          <p:cNvPr id="62474" name="TextBox 17"/>
          <p:cNvSpPr txBox="1">
            <a:spLocks noChangeArrowheads="1"/>
          </p:cNvSpPr>
          <p:nvPr/>
        </p:nvSpPr>
        <p:spPr bwMode="auto">
          <a:xfrm>
            <a:off x="3124200" y="4724400"/>
            <a:ext cx="762000" cy="307975"/>
          </a:xfrm>
          <a:prstGeom prst="rect">
            <a:avLst/>
          </a:prstGeom>
          <a:noFill/>
          <a:ln w="9525">
            <a:noFill/>
            <a:miter lim="800000"/>
            <a:headEnd/>
            <a:tailEnd/>
          </a:ln>
        </p:spPr>
        <p:txBody>
          <a:bodyPr>
            <a:spAutoFit/>
          </a:bodyPr>
          <a:lstStyle/>
          <a:p>
            <a:r>
              <a:rPr lang="en-US" sz="1400" b="1">
                <a:solidFill>
                  <a:srgbClr val="7030A0"/>
                </a:solidFill>
                <a:latin typeface="Calibri" pitchFamily="34" charset="0"/>
              </a:rPr>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3"/>
          </a:xfrm>
        </p:spPr>
        <p:txBody>
          <a:bodyPr rtlCol="0">
            <a:normAutofit fontScale="90000"/>
          </a:bodyPr>
          <a:lstStyle/>
          <a:p>
            <a:pPr fontAlgn="auto">
              <a:spcAft>
                <a:spcPts val="0"/>
              </a:spcAft>
              <a:defRPr/>
            </a:pPr>
            <a:r>
              <a:rPr lang="en-US" dirty="0" smtClean="0"/>
              <a:t>Quantifying the Advantage of “Large”</a:t>
            </a:r>
            <a:endParaRPr lang="en-US" dirty="0"/>
          </a:p>
        </p:txBody>
      </p:sp>
      <p:sp>
        <p:nvSpPr>
          <p:cNvPr id="40963" name="TextBox 2"/>
          <p:cNvSpPr txBox="1">
            <a:spLocks noChangeArrowheads="1"/>
          </p:cNvSpPr>
          <p:nvPr/>
        </p:nvSpPr>
        <p:spPr bwMode="auto">
          <a:xfrm>
            <a:off x="152400" y="1143000"/>
            <a:ext cx="8839200" cy="5078413"/>
          </a:xfrm>
          <a:prstGeom prst="rect">
            <a:avLst/>
          </a:prstGeom>
          <a:noFill/>
          <a:ln w="9525">
            <a:noFill/>
            <a:miter lim="800000"/>
            <a:headEnd/>
            <a:tailEnd/>
          </a:ln>
        </p:spPr>
        <p:txBody>
          <a:bodyPr>
            <a:spAutoFit/>
          </a:bodyPr>
          <a:lstStyle/>
          <a:p>
            <a:r>
              <a:rPr lang="en-US">
                <a:latin typeface="Calibri" pitchFamily="34" charset="0"/>
              </a:rPr>
              <a:t>As we saw, the standard deviation is somewhat inherent to the system making the measurement.  Our confidence in the average value, however, increases with an increase in sample size.  This can be expressed with a quantity called </a:t>
            </a:r>
            <a:r>
              <a:rPr lang="en-US" b="1" i="1">
                <a:latin typeface="Calibri" pitchFamily="34" charset="0"/>
              </a:rPr>
              <a:t>standard error of the mean (SEM).</a:t>
            </a:r>
          </a:p>
          <a:p>
            <a:endParaRPr lang="en-US" b="1" i="1">
              <a:latin typeface="Calibri" pitchFamily="34" charset="0"/>
            </a:endParaRPr>
          </a:p>
          <a:p>
            <a:r>
              <a:rPr lang="en-US">
                <a:latin typeface="Calibri" pitchFamily="34" charset="0"/>
              </a:rPr>
              <a:t>When working with large sets of data, this is the quantity that is most often used to place error bars on each data point.</a:t>
            </a:r>
            <a:r>
              <a:rPr lang="en-US" b="1" i="1">
                <a:latin typeface="Calibri" pitchFamily="34" charset="0"/>
              </a:rPr>
              <a:t> </a:t>
            </a:r>
          </a:p>
          <a:p>
            <a:endParaRPr lang="en-US" b="1" i="1">
              <a:latin typeface="Calibri" pitchFamily="34" charset="0"/>
            </a:endParaRPr>
          </a:p>
          <a:p>
            <a:endParaRPr lang="en-US" b="1" i="1">
              <a:latin typeface="Calibri" pitchFamily="34" charset="0"/>
            </a:endParaRPr>
          </a:p>
          <a:p>
            <a:endParaRPr lang="en-US" b="1" i="1">
              <a:latin typeface="Calibri" pitchFamily="34" charset="0"/>
            </a:endParaRPr>
          </a:p>
          <a:p>
            <a:endParaRPr lang="en-US">
              <a:latin typeface="Calibri" pitchFamily="34" charset="0"/>
            </a:endParaRPr>
          </a:p>
          <a:p>
            <a:r>
              <a:rPr lang="en-US">
                <a:latin typeface="Calibri" pitchFamily="34" charset="0"/>
              </a:rPr>
              <a:t>Note that:</a:t>
            </a:r>
          </a:p>
          <a:p>
            <a:pPr lvl="1">
              <a:buFont typeface="Arial" charset="0"/>
              <a:buChar char="•"/>
            </a:pPr>
            <a:r>
              <a:rPr lang="en-US">
                <a:latin typeface="Calibri" pitchFamily="34" charset="0"/>
              </a:rPr>
              <a:t>  The SEM increases as the standard deviation increases.  (This should make sense; the greater the standard deviation, the less sure you will be of your average.)</a:t>
            </a:r>
          </a:p>
          <a:p>
            <a:pPr lvl="1">
              <a:buFont typeface="Arial" charset="0"/>
              <a:buChar char="•"/>
            </a:pPr>
            <a:r>
              <a:rPr lang="en-US">
                <a:latin typeface="Calibri" pitchFamily="34" charset="0"/>
              </a:rPr>
              <a:t>  The greater the number of trials, the smaller the SEM.  (This should make sense; with more trials comes more confidence that the average of your data set is the true value.)</a:t>
            </a:r>
          </a:p>
          <a:p>
            <a:pPr lvl="1">
              <a:buFont typeface="Arial" charset="0"/>
              <a:buChar char="•"/>
            </a:pPr>
            <a:r>
              <a:rPr lang="en-US">
                <a:latin typeface="Calibri" pitchFamily="34" charset="0"/>
              </a:rPr>
              <a:t>  Because the SEM decreases only with the square root of the number of trials, it becomes very difficult (and expensive) to reduce the SEM by increasing the number of trials.  For a decrease of a factor of 2, the number of trials must increase by _____ (?).</a:t>
            </a:r>
          </a:p>
        </p:txBody>
      </p:sp>
      <p:graphicFrame>
        <p:nvGraphicFramePr>
          <p:cNvPr id="40961" name="Object 1"/>
          <p:cNvGraphicFramePr>
            <a:graphicFrameLocks noChangeAspect="1"/>
          </p:cNvGraphicFramePr>
          <p:nvPr/>
        </p:nvGraphicFramePr>
        <p:xfrm>
          <a:off x="3641725" y="2819400"/>
          <a:ext cx="1860550" cy="990600"/>
        </p:xfrm>
        <a:graphic>
          <a:graphicData uri="http://schemas.openxmlformats.org/presentationml/2006/ole">
            <mc:AlternateContent xmlns:mc="http://schemas.openxmlformats.org/markup-compatibility/2006">
              <mc:Choice xmlns:v="urn:schemas-microsoft-com:vml" Requires="v">
                <p:oleObj spid="_x0000_s40975" name="Equation" r:id="rId4" imgW="787320" imgH="419040" progId="Equation.3">
                  <p:embed/>
                </p:oleObj>
              </mc:Choice>
              <mc:Fallback>
                <p:oleObj name="Equation" r:id="rId4" imgW="787320" imgH="419040" progId="Equation.3">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1725" y="2819400"/>
                        <a:ext cx="186055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95400"/>
          </a:xfrm>
        </p:spPr>
        <p:txBody>
          <a:bodyPr rtlCol="0">
            <a:normAutofit fontScale="90000"/>
          </a:bodyPr>
          <a:lstStyle/>
          <a:p>
            <a:pPr fontAlgn="auto">
              <a:spcAft>
                <a:spcPts val="0"/>
              </a:spcAft>
              <a:defRPr/>
            </a:pPr>
            <a:r>
              <a:rPr lang="en-US" dirty="0" smtClean="0"/>
              <a:t>Placing Error Bars: </a:t>
            </a:r>
            <a:br>
              <a:rPr lang="en-US" dirty="0" smtClean="0"/>
            </a:br>
            <a:r>
              <a:rPr lang="en-US" dirty="0" smtClean="0"/>
              <a:t>MOSAIC data</a:t>
            </a:r>
            <a:endParaRPr lang="en-US" dirty="0"/>
          </a:p>
        </p:txBody>
      </p:sp>
      <p:pic>
        <p:nvPicPr>
          <p:cNvPr id="67586" name="Picture 2"/>
          <p:cNvPicPr>
            <a:picLocks noChangeAspect="1" noChangeArrowheads="1"/>
          </p:cNvPicPr>
          <p:nvPr/>
        </p:nvPicPr>
        <p:blipFill>
          <a:blip r:embed="rId3"/>
          <a:srcRect l="6863" t="39063" r="18626" b="10938"/>
          <a:stretch>
            <a:fillRect/>
          </a:stretch>
        </p:blipFill>
        <p:spPr bwMode="auto">
          <a:xfrm>
            <a:off x="152400" y="1371600"/>
            <a:ext cx="4495800" cy="2524125"/>
          </a:xfrm>
          <a:prstGeom prst="rect">
            <a:avLst/>
          </a:prstGeom>
          <a:noFill/>
          <a:ln w="9525">
            <a:noFill/>
            <a:miter lim="800000"/>
            <a:headEnd/>
            <a:tailEnd/>
          </a:ln>
        </p:spPr>
      </p:pic>
      <p:sp>
        <p:nvSpPr>
          <p:cNvPr id="67587" name="TextBox 3"/>
          <p:cNvSpPr txBox="1">
            <a:spLocks noChangeArrowheads="1"/>
          </p:cNvSpPr>
          <p:nvPr/>
        </p:nvSpPr>
        <p:spPr bwMode="auto">
          <a:xfrm>
            <a:off x="152400" y="3886200"/>
            <a:ext cx="4419600" cy="2862263"/>
          </a:xfrm>
          <a:prstGeom prst="rect">
            <a:avLst/>
          </a:prstGeom>
          <a:noFill/>
          <a:ln w="9525">
            <a:noFill/>
            <a:miter lim="800000"/>
            <a:headEnd/>
            <a:tailEnd/>
          </a:ln>
        </p:spPr>
        <p:txBody>
          <a:bodyPr>
            <a:spAutoFit/>
          </a:bodyPr>
          <a:lstStyle/>
          <a:p>
            <a:r>
              <a:rPr lang="en-US" dirty="0">
                <a:latin typeface="Calibri" pitchFamily="34" charset="0"/>
              </a:rPr>
              <a:t>This plot shows the relationship between mesospheric ozone for the first 4 days of 2010.  The data is averaged into 30 minute bundles and consists of data from 5 different sites averaged together.  The error bars reflect the standard error of the mean.</a:t>
            </a:r>
          </a:p>
          <a:p>
            <a:endParaRPr lang="en-US" dirty="0">
              <a:latin typeface="Calibri" pitchFamily="34" charset="0"/>
            </a:endParaRPr>
          </a:p>
          <a:p>
            <a:r>
              <a:rPr lang="en-US" dirty="0">
                <a:latin typeface="Calibri" pitchFamily="34" charset="0"/>
              </a:rPr>
              <a:t>The circled data point comes from 15 ten minute different observations of mesospheric ozone.</a:t>
            </a:r>
          </a:p>
        </p:txBody>
      </p:sp>
      <p:sp>
        <p:nvSpPr>
          <p:cNvPr id="5" name="Oval 4"/>
          <p:cNvSpPr/>
          <p:nvPr/>
        </p:nvSpPr>
        <p:spPr>
          <a:xfrm>
            <a:off x="1295400" y="2590800"/>
            <a:ext cx="304800" cy="381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7589" name="Picture 4"/>
          <p:cNvPicPr>
            <a:picLocks noChangeAspect="1" noChangeArrowheads="1"/>
          </p:cNvPicPr>
          <p:nvPr/>
        </p:nvPicPr>
        <p:blipFill>
          <a:blip r:embed="rId4"/>
          <a:srcRect l="7843" t="39063" r="18954" b="10938"/>
          <a:stretch>
            <a:fillRect/>
          </a:stretch>
        </p:blipFill>
        <p:spPr bwMode="auto">
          <a:xfrm>
            <a:off x="4724400" y="1436688"/>
            <a:ext cx="4419600" cy="2525712"/>
          </a:xfrm>
          <a:prstGeom prst="rect">
            <a:avLst/>
          </a:prstGeom>
          <a:noFill/>
          <a:ln w="9525">
            <a:noFill/>
            <a:miter lim="800000"/>
            <a:headEnd/>
            <a:tailEnd/>
          </a:ln>
        </p:spPr>
      </p:pic>
      <p:sp>
        <p:nvSpPr>
          <p:cNvPr id="67590" name="TextBox 8"/>
          <p:cNvSpPr txBox="1">
            <a:spLocks noChangeArrowheads="1"/>
          </p:cNvSpPr>
          <p:nvPr/>
        </p:nvSpPr>
        <p:spPr bwMode="auto">
          <a:xfrm>
            <a:off x="4724400" y="3886200"/>
            <a:ext cx="4267200" cy="2586038"/>
          </a:xfrm>
          <a:prstGeom prst="rect">
            <a:avLst/>
          </a:prstGeom>
          <a:noFill/>
          <a:ln w="9525">
            <a:noFill/>
            <a:miter lim="800000"/>
            <a:headEnd/>
            <a:tailEnd/>
          </a:ln>
        </p:spPr>
        <p:txBody>
          <a:bodyPr>
            <a:spAutoFit/>
          </a:bodyPr>
          <a:lstStyle/>
          <a:p>
            <a:r>
              <a:rPr lang="en-US">
                <a:latin typeface="Calibri" pitchFamily="34" charset="0"/>
              </a:rPr>
              <a:t>This plot shows the relationship between mesospheric ozone for the first 1 day of 2010.  The data is reported every 10 minutes and consists of data from only one site.  The error bars reflect the standard error of the mean.</a:t>
            </a:r>
          </a:p>
          <a:p>
            <a:endParaRPr lang="en-US">
              <a:latin typeface="Calibri" pitchFamily="34" charset="0"/>
            </a:endParaRPr>
          </a:p>
          <a:p>
            <a:r>
              <a:rPr lang="en-US">
                <a:latin typeface="Calibri" pitchFamily="34" charset="0"/>
              </a:rPr>
              <a:t>The circled data point comes from 1 ten minute observation of mesospheric ozone.</a:t>
            </a:r>
          </a:p>
        </p:txBody>
      </p:sp>
      <p:sp>
        <p:nvSpPr>
          <p:cNvPr id="10" name="Oval 9"/>
          <p:cNvSpPr/>
          <p:nvPr/>
        </p:nvSpPr>
        <p:spPr>
          <a:xfrm>
            <a:off x="5791200" y="2590800"/>
            <a:ext cx="304800" cy="3810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a:xfrm>
            <a:off x="533400" y="152400"/>
            <a:ext cx="8229600" cy="838200"/>
          </a:xfrm>
        </p:spPr>
        <p:txBody>
          <a:bodyPr/>
          <a:lstStyle/>
          <a:p>
            <a:r>
              <a:rPr lang="en-US" smtClean="0"/>
              <a:t>Spectral View</a:t>
            </a:r>
          </a:p>
        </p:txBody>
      </p:sp>
      <p:sp>
        <p:nvSpPr>
          <p:cNvPr id="69634" name="TextBox 4"/>
          <p:cNvSpPr txBox="1">
            <a:spLocks noChangeArrowheads="1"/>
          </p:cNvSpPr>
          <p:nvPr/>
        </p:nvSpPr>
        <p:spPr bwMode="auto">
          <a:xfrm>
            <a:off x="152400" y="5562600"/>
            <a:ext cx="8839200" cy="923925"/>
          </a:xfrm>
          <a:prstGeom prst="rect">
            <a:avLst/>
          </a:prstGeom>
          <a:noFill/>
          <a:ln w="9525">
            <a:noFill/>
            <a:miter lim="800000"/>
            <a:headEnd/>
            <a:tailEnd/>
          </a:ln>
        </p:spPr>
        <p:txBody>
          <a:bodyPr>
            <a:spAutoFit/>
          </a:bodyPr>
          <a:lstStyle/>
          <a:p>
            <a:r>
              <a:rPr lang="en-US">
                <a:latin typeface="Calibri" pitchFamily="34" charset="0"/>
              </a:rPr>
              <a:t>While both spectra clearly include a lot of noise, the spectrum on the left (corresponding to 5 sites averaged over four days) is clearly more discernible above the noise than that on the right (corresponding to 1 site averaged over one day).</a:t>
            </a:r>
          </a:p>
        </p:txBody>
      </p:sp>
      <p:pic>
        <p:nvPicPr>
          <p:cNvPr id="69635" name="Picture 4"/>
          <p:cNvPicPr>
            <a:picLocks noChangeAspect="1" noChangeArrowheads="1"/>
          </p:cNvPicPr>
          <p:nvPr/>
        </p:nvPicPr>
        <p:blipFill>
          <a:blip r:embed="rId3"/>
          <a:srcRect l="5333" r="9332"/>
          <a:stretch>
            <a:fillRect/>
          </a:stretch>
        </p:blipFill>
        <p:spPr bwMode="auto">
          <a:xfrm>
            <a:off x="4837113" y="1092200"/>
            <a:ext cx="3733800" cy="4318000"/>
          </a:xfrm>
          <a:prstGeom prst="rect">
            <a:avLst/>
          </a:prstGeom>
          <a:noFill/>
          <a:ln w="9525">
            <a:noFill/>
            <a:miter lim="800000"/>
            <a:headEnd/>
            <a:tailEnd/>
          </a:ln>
        </p:spPr>
      </p:pic>
      <p:pic>
        <p:nvPicPr>
          <p:cNvPr id="69636" name="Picture 5"/>
          <p:cNvPicPr>
            <a:picLocks noChangeAspect="1" noChangeArrowheads="1"/>
          </p:cNvPicPr>
          <p:nvPr/>
        </p:nvPicPr>
        <p:blipFill>
          <a:blip r:embed="rId4"/>
          <a:srcRect l="5333" r="9332"/>
          <a:stretch>
            <a:fillRect/>
          </a:stretch>
        </p:blipFill>
        <p:spPr bwMode="auto">
          <a:xfrm>
            <a:off x="573088" y="1092200"/>
            <a:ext cx="3690937" cy="42672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76200"/>
            <a:ext cx="8229600" cy="944563"/>
          </a:xfrm>
        </p:spPr>
        <p:txBody>
          <a:bodyPr/>
          <a:lstStyle/>
          <a:p>
            <a:r>
              <a:rPr lang="en-US" smtClean="0"/>
              <a:t>Making a Measurement</a:t>
            </a:r>
          </a:p>
        </p:txBody>
      </p:sp>
      <p:sp>
        <p:nvSpPr>
          <p:cNvPr id="19458" name="TextBox 2"/>
          <p:cNvSpPr txBox="1">
            <a:spLocks noChangeArrowheads="1"/>
          </p:cNvSpPr>
          <p:nvPr/>
        </p:nvSpPr>
        <p:spPr bwMode="auto">
          <a:xfrm>
            <a:off x="228600" y="1044575"/>
            <a:ext cx="8610600" cy="2032000"/>
          </a:xfrm>
          <a:prstGeom prst="rect">
            <a:avLst/>
          </a:prstGeom>
          <a:noFill/>
          <a:ln w="9525">
            <a:noFill/>
            <a:miter lim="800000"/>
            <a:headEnd/>
            <a:tailEnd/>
          </a:ln>
        </p:spPr>
        <p:txBody>
          <a:bodyPr>
            <a:spAutoFit/>
          </a:bodyPr>
          <a:lstStyle/>
          <a:p>
            <a:r>
              <a:rPr lang="en-US">
                <a:latin typeface="Calibri" pitchFamily="34" charset="0"/>
              </a:rPr>
              <a:t>The key to understanding numbers in science is an understanding of measurement.  There is a fundamental difference between numbers as a mathematical concept that we use for counting or calculation and the numbers we derive from measurements of the physical world.  </a:t>
            </a:r>
          </a:p>
          <a:p>
            <a:endParaRPr lang="en-US">
              <a:latin typeface="Calibri" pitchFamily="34" charset="0"/>
            </a:endParaRPr>
          </a:p>
          <a:p>
            <a:r>
              <a:rPr lang="en-US">
                <a:latin typeface="Calibri" pitchFamily="34" charset="0"/>
              </a:rPr>
              <a:t>The reason for this is that </a:t>
            </a:r>
            <a:r>
              <a:rPr lang="en-US" b="1" i="1">
                <a:latin typeface="Calibri" pitchFamily="34" charset="0"/>
              </a:rPr>
              <a:t>no measurement is exact</a:t>
            </a:r>
            <a:r>
              <a:rPr lang="en-US">
                <a:latin typeface="Calibri" pitchFamily="34" charset="0"/>
              </a:rPr>
              <a:t>.  There is always some inherent estimation involved in making a measurement.</a:t>
            </a:r>
          </a:p>
        </p:txBody>
      </p:sp>
      <p:pic>
        <p:nvPicPr>
          <p:cNvPr id="19459" name="Picture 2"/>
          <p:cNvPicPr>
            <a:picLocks noChangeAspect="1" noChangeArrowheads="1"/>
          </p:cNvPicPr>
          <p:nvPr/>
        </p:nvPicPr>
        <p:blipFill>
          <a:blip r:embed="rId3"/>
          <a:srcRect/>
          <a:stretch>
            <a:fillRect/>
          </a:stretch>
        </p:blipFill>
        <p:spPr bwMode="auto">
          <a:xfrm>
            <a:off x="381000" y="3276600"/>
            <a:ext cx="2514600" cy="3352800"/>
          </a:xfrm>
          <a:prstGeom prst="rect">
            <a:avLst/>
          </a:prstGeom>
          <a:noFill/>
          <a:ln w="9525">
            <a:noFill/>
            <a:miter lim="800000"/>
            <a:headEnd/>
            <a:tailEnd/>
          </a:ln>
        </p:spPr>
      </p:pic>
      <p:sp>
        <p:nvSpPr>
          <p:cNvPr id="19460" name="TextBox 4"/>
          <p:cNvSpPr txBox="1">
            <a:spLocks noChangeArrowheads="1"/>
          </p:cNvSpPr>
          <p:nvPr/>
        </p:nvSpPr>
        <p:spPr bwMode="auto">
          <a:xfrm>
            <a:off x="381000" y="6611779"/>
            <a:ext cx="2971800" cy="246221"/>
          </a:xfrm>
          <a:prstGeom prst="rect">
            <a:avLst/>
          </a:prstGeom>
          <a:noFill/>
          <a:ln w="9525">
            <a:noFill/>
            <a:miter lim="800000"/>
            <a:headEnd/>
            <a:tailEnd/>
          </a:ln>
        </p:spPr>
        <p:txBody>
          <a:bodyPr wrap="square">
            <a:spAutoFit/>
          </a:bodyPr>
          <a:lstStyle/>
          <a:p>
            <a:r>
              <a:rPr lang="en-US" sz="800" dirty="0">
                <a:latin typeface="Calibri" pitchFamily="34" charset="0"/>
              </a:rPr>
              <a:t>Photo from </a:t>
            </a:r>
            <a:r>
              <a:rPr lang="en-US" sz="1000" dirty="0">
                <a:latin typeface="Calibri" pitchFamily="34" charset="0"/>
              </a:rPr>
              <a:t>Wikipedia</a:t>
            </a:r>
            <a:r>
              <a:rPr lang="en-US" sz="800" dirty="0">
                <a:latin typeface="Calibri" pitchFamily="34" charset="0"/>
              </a:rPr>
              <a:t> user </a:t>
            </a:r>
            <a:r>
              <a:rPr lang="en-US" sz="800" dirty="0" err="1" smtClean="0">
                <a:latin typeface="Calibri" pitchFamily="34" charset="0"/>
              </a:rPr>
              <a:t>MJCdetroit</a:t>
            </a:r>
            <a:r>
              <a:rPr lang="en-US" sz="800" dirty="0" smtClean="0">
                <a:latin typeface="Calibri" pitchFamily="34" charset="0"/>
              </a:rPr>
              <a:t>, Creative Commons</a:t>
            </a:r>
            <a:endParaRPr lang="en-US" sz="800" dirty="0">
              <a:latin typeface="Calibri" pitchFamily="34" charset="0"/>
            </a:endParaRPr>
          </a:p>
        </p:txBody>
      </p:sp>
      <p:pic>
        <p:nvPicPr>
          <p:cNvPr id="19461" name="Picture 5"/>
          <p:cNvPicPr>
            <a:picLocks noChangeAspect="1" noChangeArrowheads="1"/>
          </p:cNvPicPr>
          <p:nvPr/>
        </p:nvPicPr>
        <p:blipFill>
          <a:blip r:embed="rId4"/>
          <a:srcRect/>
          <a:stretch>
            <a:fillRect/>
          </a:stretch>
        </p:blipFill>
        <p:spPr bwMode="auto">
          <a:xfrm>
            <a:off x="6705600" y="3276600"/>
            <a:ext cx="2286000" cy="2720975"/>
          </a:xfrm>
          <a:prstGeom prst="rect">
            <a:avLst/>
          </a:prstGeom>
          <a:noFill/>
          <a:ln w="9525">
            <a:noFill/>
            <a:miter lim="800000"/>
            <a:headEnd/>
            <a:tailEnd/>
          </a:ln>
        </p:spPr>
      </p:pic>
      <p:sp>
        <p:nvSpPr>
          <p:cNvPr id="19462" name="TextBox 9"/>
          <p:cNvSpPr txBox="1">
            <a:spLocks noChangeArrowheads="1"/>
          </p:cNvSpPr>
          <p:nvPr/>
        </p:nvSpPr>
        <p:spPr bwMode="auto">
          <a:xfrm>
            <a:off x="6705600" y="5988050"/>
            <a:ext cx="2438400" cy="400110"/>
          </a:xfrm>
          <a:prstGeom prst="rect">
            <a:avLst/>
          </a:prstGeom>
          <a:noFill/>
          <a:ln w="9525">
            <a:noFill/>
            <a:miter lim="800000"/>
            <a:headEnd/>
            <a:tailEnd/>
          </a:ln>
        </p:spPr>
        <p:txBody>
          <a:bodyPr wrap="square">
            <a:spAutoFit/>
          </a:bodyPr>
          <a:lstStyle/>
          <a:p>
            <a:r>
              <a:rPr lang="en-US" sz="1000" dirty="0">
                <a:latin typeface="Calibri" pitchFamily="34" charset="0"/>
              </a:rPr>
              <a:t>Photo from </a:t>
            </a:r>
            <a:r>
              <a:rPr lang="en-US" sz="1000" dirty="0" smtClean="0">
                <a:latin typeface="Calibri" pitchFamily="34" charset="0"/>
              </a:rPr>
              <a:t>Wikipedia user André </a:t>
            </a:r>
            <a:r>
              <a:rPr lang="en-US" sz="1000" dirty="0" err="1">
                <a:latin typeface="Calibri" pitchFamily="34" charset="0"/>
              </a:rPr>
              <a:t>Karwath</a:t>
            </a:r>
            <a:r>
              <a:rPr lang="en-US" sz="1000" dirty="0">
                <a:latin typeface="Calibri" pitchFamily="34" charset="0"/>
              </a:rPr>
              <a:t> aka </a:t>
            </a:r>
            <a:r>
              <a:rPr lang="en-US" sz="1000" dirty="0">
                <a:latin typeface="Calibri" pitchFamily="34" charset="0"/>
                <a:hlinkClick r:id="rId5" tooltip="User:Aka"/>
              </a:rPr>
              <a:t>Aka</a:t>
            </a:r>
            <a:r>
              <a:rPr lang="en-US" sz="1000" dirty="0" smtClean="0">
                <a:latin typeface="Calibri" pitchFamily="34" charset="0"/>
              </a:rPr>
              <a:t>, Creative Commons</a:t>
            </a:r>
            <a:endParaRPr lang="en-US" sz="1000" dirty="0">
              <a:latin typeface="Calibri" pitchFamily="34" charset="0"/>
            </a:endParaRPr>
          </a:p>
        </p:txBody>
      </p:sp>
      <p:pic>
        <p:nvPicPr>
          <p:cNvPr id="19463" name="Picture 7" descr="100_1290.JPG"/>
          <p:cNvPicPr>
            <a:picLocks noChangeAspect="1"/>
          </p:cNvPicPr>
          <p:nvPr/>
        </p:nvPicPr>
        <p:blipFill>
          <a:blip r:embed="rId6"/>
          <a:srcRect l="2274" t="17065" r="22717" b="4437"/>
          <a:stretch>
            <a:fillRect/>
          </a:stretch>
        </p:blipFill>
        <p:spPr bwMode="auto">
          <a:xfrm>
            <a:off x="3048000" y="3657600"/>
            <a:ext cx="3505200" cy="2443163"/>
          </a:xfrm>
          <a:prstGeom prst="rect">
            <a:avLst/>
          </a:prstGeom>
          <a:noFill/>
          <a:ln w="9525">
            <a:noFill/>
            <a:miter lim="800000"/>
            <a:headEnd/>
            <a:tailEnd/>
          </a:ln>
        </p:spPr>
      </p:pic>
      <p:sp>
        <p:nvSpPr>
          <p:cNvPr id="19464" name="TextBox 8"/>
          <p:cNvSpPr txBox="1">
            <a:spLocks noChangeArrowheads="1"/>
          </p:cNvSpPr>
          <p:nvPr/>
        </p:nvSpPr>
        <p:spPr bwMode="auto">
          <a:xfrm>
            <a:off x="3048000" y="6126311"/>
            <a:ext cx="3429000" cy="246221"/>
          </a:xfrm>
          <a:prstGeom prst="rect">
            <a:avLst/>
          </a:prstGeom>
          <a:noFill/>
          <a:ln w="9525">
            <a:noFill/>
            <a:miter lim="800000"/>
            <a:headEnd/>
            <a:tailEnd/>
          </a:ln>
        </p:spPr>
        <p:txBody>
          <a:bodyPr>
            <a:spAutoFit/>
          </a:bodyPr>
          <a:lstStyle/>
          <a:p>
            <a:r>
              <a:rPr lang="en-US" sz="1000">
                <a:latin typeface="Calibri" pitchFamily="34" charset="0"/>
              </a:rPr>
              <a:t>Photo by SKMay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152400"/>
            <a:ext cx="8229600" cy="914400"/>
          </a:xfrm>
        </p:spPr>
        <p:txBody>
          <a:bodyPr/>
          <a:lstStyle/>
          <a:p>
            <a:r>
              <a:rPr lang="en-US" smtClean="0"/>
              <a:t>Reporting a Measurement</a:t>
            </a:r>
          </a:p>
        </p:txBody>
      </p:sp>
      <p:sp>
        <p:nvSpPr>
          <p:cNvPr id="21506" name="TextBox 2"/>
          <p:cNvSpPr txBox="1">
            <a:spLocks noChangeArrowheads="1"/>
          </p:cNvSpPr>
          <p:nvPr/>
        </p:nvSpPr>
        <p:spPr bwMode="auto">
          <a:xfrm>
            <a:off x="228600" y="1066800"/>
            <a:ext cx="8763000" cy="5632450"/>
          </a:xfrm>
          <a:prstGeom prst="rect">
            <a:avLst/>
          </a:prstGeom>
          <a:noFill/>
          <a:ln w="9525">
            <a:noFill/>
            <a:miter lim="800000"/>
            <a:headEnd/>
            <a:tailEnd/>
          </a:ln>
        </p:spPr>
        <p:txBody>
          <a:bodyPr>
            <a:spAutoFit/>
          </a:bodyPr>
          <a:lstStyle/>
          <a:p>
            <a:r>
              <a:rPr lang="en-US" sz="2000" dirty="0">
                <a:latin typeface="Calibri" pitchFamily="34" charset="0"/>
              </a:rPr>
              <a:t>To be truly scientific, every measurement should include both the value and uncertainty associated with it.   That is, measurement = best estimate ± uncertainty.   The uncertainty is a measure of the confidence in the estimate.  </a:t>
            </a:r>
          </a:p>
          <a:p>
            <a:endParaRPr lang="en-US" sz="2000" dirty="0">
              <a:latin typeface="Calibri" pitchFamily="34" charset="0"/>
            </a:endParaRPr>
          </a:p>
          <a:p>
            <a:r>
              <a:rPr lang="en-US" sz="2000" dirty="0">
                <a:latin typeface="Calibri" pitchFamily="34" charset="0"/>
              </a:rPr>
              <a:t>For example, on the previous slide, we might record</a:t>
            </a:r>
          </a:p>
          <a:p>
            <a:r>
              <a:rPr lang="en-US" sz="2000" dirty="0">
                <a:latin typeface="Calibri" pitchFamily="34" charset="0"/>
              </a:rPr>
              <a:t>	199 ± 1 mL		21.0 ± 0.1 mm		0.385 ± 0.0005 V</a:t>
            </a:r>
          </a:p>
          <a:p>
            <a:endParaRPr lang="en-US" sz="2000" dirty="0">
              <a:latin typeface="Calibri" pitchFamily="34" charset="0"/>
            </a:endParaRPr>
          </a:p>
          <a:p>
            <a:r>
              <a:rPr lang="en-US" sz="2000" dirty="0">
                <a:latin typeface="Calibri" pitchFamily="34" charset="0"/>
              </a:rPr>
              <a:t>Because we encounter numbers all the time that are not in this format and instead include only the measurement, we should agree on a convention:</a:t>
            </a:r>
          </a:p>
          <a:p>
            <a:endParaRPr lang="en-US" sz="2000" dirty="0">
              <a:latin typeface="Calibri" pitchFamily="34" charset="0"/>
            </a:endParaRPr>
          </a:p>
          <a:p>
            <a:r>
              <a:rPr lang="en-US" sz="2000" i="1" dirty="0">
                <a:latin typeface="Calibri" pitchFamily="34" charset="0"/>
              </a:rPr>
              <a:t>The number of digits reported in any measurement should follow the rule, agreed upon by all scientists:  exactly one estimated digit is significant, and therefore, exactly one estimated digit is reported.   </a:t>
            </a:r>
          </a:p>
          <a:p>
            <a:pPr marL="0" lvl="1" indent="-342900"/>
            <a:endParaRPr lang="en-US" sz="2000" dirty="0">
              <a:latin typeface="Calibri" pitchFamily="34" charset="0"/>
            </a:endParaRPr>
          </a:p>
          <a:p>
            <a:pPr marL="0" lvl="1" indent="-342900"/>
            <a:r>
              <a:rPr lang="en-US" sz="2000" dirty="0">
                <a:latin typeface="Calibri" pitchFamily="34" charset="0"/>
              </a:rPr>
              <a:t>While it is preferable to record actual uncertainties in your measurements, the implicit rule is that your uncertainty is ± position of last record digit.  </a:t>
            </a:r>
          </a:p>
          <a:p>
            <a:pPr marL="0" lvl="1" indent="-342900"/>
            <a:endParaRPr lang="en-US" sz="2000" dirty="0">
              <a:latin typeface="Calibri" pitchFamily="34" charset="0"/>
            </a:endParaRPr>
          </a:p>
          <a:p>
            <a:pPr marL="0" lvl="1" indent="-342900"/>
            <a:r>
              <a:rPr lang="en-US" sz="2000" dirty="0">
                <a:latin typeface="Calibri" pitchFamily="34" charset="0"/>
              </a:rPr>
              <a:t>Therefore, a mass of 68.5 kg is implicitly 68.5 ± 0.1 </a:t>
            </a:r>
            <a:r>
              <a:rPr lang="en-US" sz="2000" dirty="0" smtClean="0">
                <a:latin typeface="Calibri" pitchFamily="34" charset="0"/>
              </a:rPr>
              <a:t>kg.</a:t>
            </a:r>
            <a:endParaRPr lang="en-US" sz="2000"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152400"/>
            <a:ext cx="8229600" cy="944563"/>
          </a:xfrm>
        </p:spPr>
        <p:txBody>
          <a:bodyPr/>
          <a:lstStyle/>
          <a:p>
            <a:r>
              <a:rPr lang="en-US" smtClean="0"/>
              <a:t>Significant Figures</a:t>
            </a:r>
          </a:p>
        </p:txBody>
      </p:sp>
      <p:sp>
        <p:nvSpPr>
          <p:cNvPr id="23554" name="TextBox 3"/>
          <p:cNvSpPr txBox="1">
            <a:spLocks noChangeArrowheads="1"/>
          </p:cNvSpPr>
          <p:nvPr/>
        </p:nvSpPr>
        <p:spPr bwMode="auto">
          <a:xfrm>
            <a:off x="228600" y="1066800"/>
            <a:ext cx="8763000" cy="1200150"/>
          </a:xfrm>
          <a:prstGeom prst="rect">
            <a:avLst/>
          </a:prstGeom>
          <a:noFill/>
          <a:ln w="9525">
            <a:noFill/>
            <a:miter lim="800000"/>
            <a:headEnd/>
            <a:tailEnd/>
          </a:ln>
        </p:spPr>
        <p:txBody>
          <a:bodyPr>
            <a:spAutoFit/>
          </a:bodyPr>
          <a:lstStyle/>
          <a:p>
            <a:r>
              <a:rPr lang="en-US">
                <a:latin typeface="Calibri" pitchFamily="34" charset="0"/>
              </a:rPr>
              <a:t>Because scientists have agreed on a convention that </a:t>
            </a:r>
            <a:r>
              <a:rPr lang="en-US" i="1">
                <a:latin typeface="Calibri" pitchFamily="34" charset="0"/>
              </a:rPr>
              <a:t>exactly one estimated digit is significant</a:t>
            </a:r>
            <a:r>
              <a:rPr lang="en-US">
                <a:latin typeface="Calibri" pitchFamily="34" charset="0"/>
              </a:rPr>
              <a:t>, one can assume that the smallest recorded digit corresponds to the estimate.</a:t>
            </a:r>
          </a:p>
          <a:p>
            <a:endParaRPr lang="en-US">
              <a:latin typeface="Calibri" pitchFamily="34" charset="0"/>
            </a:endParaRPr>
          </a:p>
          <a:p>
            <a:r>
              <a:rPr lang="en-US">
                <a:latin typeface="Calibri" pitchFamily="34" charset="0"/>
              </a:rPr>
              <a:t>Consider the following examples:</a:t>
            </a:r>
          </a:p>
        </p:txBody>
      </p:sp>
      <p:graphicFrame>
        <p:nvGraphicFramePr>
          <p:cNvPr id="5" name="Table 4"/>
          <p:cNvGraphicFramePr>
            <a:graphicFrameLocks noGrp="1"/>
          </p:cNvGraphicFramePr>
          <p:nvPr>
            <p:extLst>
              <p:ext uri="{D42A27DB-BD31-4B8C-83A1-F6EECF244321}">
                <p14:modId xmlns:p14="http://schemas.microsoft.com/office/powerpoint/2010/main" val="1194092476"/>
              </p:ext>
            </p:extLst>
          </p:nvPr>
        </p:nvGraphicFramePr>
        <p:xfrm>
          <a:off x="457200" y="2590800"/>
          <a:ext cx="8305800" cy="2865120"/>
        </p:xfrm>
        <a:graphic>
          <a:graphicData uri="http://schemas.openxmlformats.org/drawingml/2006/table">
            <a:tbl>
              <a:tblPr firstRow="1" bandRow="1">
                <a:tableStyleId>{5C22544A-7EE6-4342-B048-85BDC9FD1C3A}</a:tableStyleId>
              </a:tblPr>
              <a:tblGrid>
                <a:gridCol w="1828800"/>
                <a:gridCol w="2971800"/>
                <a:gridCol w="2209800"/>
                <a:gridCol w="1295400"/>
              </a:tblGrid>
              <a:tr h="370840">
                <a:tc>
                  <a:txBody>
                    <a:bodyPr/>
                    <a:lstStyle/>
                    <a:p>
                      <a:r>
                        <a:rPr lang="en-US" dirty="0" smtClean="0"/>
                        <a:t>Measurement</a:t>
                      </a:r>
                      <a:endParaRPr lang="en-US" dirty="0"/>
                    </a:p>
                  </a:txBody>
                  <a:tcPr/>
                </a:tc>
                <a:tc>
                  <a:txBody>
                    <a:bodyPr/>
                    <a:lstStyle/>
                    <a:p>
                      <a:r>
                        <a:rPr lang="en-US" dirty="0" smtClean="0"/>
                        <a:t>Estimated Digit</a:t>
                      </a:r>
                      <a:endParaRPr lang="en-US" dirty="0"/>
                    </a:p>
                  </a:txBody>
                  <a:tcPr/>
                </a:tc>
                <a:tc>
                  <a:txBody>
                    <a:bodyPr/>
                    <a:lstStyle/>
                    <a:p>
                      <a:r>
                        <a:rPr lang="en-US" dirty="0" smtClean="0"/>
                        <a:t>Implied Uncertainty</a:t>
                      </a:r>
                      <a:endParaRPr lang="en-US" dirty="0"/>
                    </a:p>
                  </a:txBody>
                  <a:tcPr/>
                </a:tc>
                <a:tc>
                  <a:txBody>
                    <a:bodyPr/>
                    <a:lstStyle/>
                    <a:p>
                      <a:r>
                        <a:rPr lang="en-US" dirty="0" smtClean="0"/>
                        <a:t># of</a:t>
                      </a:r>
                      <a:r>
                        <a:rPr lang="en-US" baseline="0" dirty="0" smtClean="0"/>
                        <a:t> Sig Figs</a:t>
                      </a:r>
                      <a:endParaRPr lang="en-US" dirty="0"/>
                    </a:p>
                  </a:txBody>
                  <a:tcPr/>
                </a:tc>
              </a:tr>
              <a:tr h="370840">
                <a:tc>
                  <a:txBody>
                    <a:bodyPr/>
                    <a:lstStyle/>
                    <a:p>
                      <a:r>
                        <a:rPr lang="en-US" dirty="0" smtClean="0"/>
                        <a:t>2.0</a:t>
                      </a:r>
                      <a:r>
                        <a:rPr lang="en-US" baseline="0" dirty="0" smtClean="0"/>
                        <a:t> x 10</a:t>
                      </a:r>
                      <a:r>
                        <a:rPr lang="en-US" baseline="30000" dirty="0" smtClean="0"/>
                        <a:t>30</a:t>
                      </a:r>
                      <a:r>
                        <a:rPr lang="en-US" baseline="0" dirty="0" smtClean="0"/>
                        <a:t> kg</a:t>
                      </a:r>
                      <a:endParaRPr lang="en-US" dirty="0"/>
                    </a:p>
                  </a:txBody>
                  <a:tcPr/>
                </a:tc>
                <a:tc>
                  <a:txBody>
                    <a:bodyPr/>
                    <a:lstStyle/>
                    <a:p>
                      <a:r>
                        <a:rPr lang="en-US" dirty="0" smtClean="0"/>
                        <a:t>0</a:t>
                      </a:r>
                      <a:r>
                        <a:rPr lang="en-US" baseline="0" dirty="0" smtClean="0"/>
                        <a:t> in the 10</a:t>
                      </a:r>
                      <a:r>
                        <a:rPr lang="en-US" baseline="30000" dirty="0" smtClean="0"/>
                        <a:t>29</a:t>
                      </a:r>
                      <a:r>
                        <a:rPr lang="en-US" baseline="0" dirty="0" smtClean="0"/>
                        <a:t> kg place</a:t>
                      </a:r>
                      <a:endParaRPr lang="en-US" dirty="0"/>
                    </a:p>
                  </a:txBody>
                  <a:tcPr/>
                </a:tc>
                <a:tc>
                  <a:txBody>
                    <a:bodyPr/>
                    <a:lstStyle/>
                    <a:p>
                      <a:r>
                        <a:rPr lang="en-US" dirty="0" smtClean="0"/>
                        <a:t>2.0 ± 0.1 x</a:t>
                      </a:r>
                      <a:r>
                        <a:rPr lang="en-US" baseline="0" dirty="0" smtClean="0"/>
                        <a:t> 10</a:t>
                      </a:r>
                      <a:r>
                        <a:rPr lang="en-US" baseline="30000" dirty="0" smtClean="0"/>
                        <a:t>29 </a:t>
                      </a:r>
                      <a:r>
                        <a:rPr lang="en-US" baseline="0" dirty="0" smtClean="0"/>
                        <a:t>kg</a:t>
                      </a:r>
                      <a:endParaRPr lang="en-US" baseline="0" dirty="0"/>
                    </a:p>
                  </a:txBody>
                  <a:tcPr/>
                </a:tc>
                <a:tc>
                  <a:txBody>
                    <a:bodyPr/>
                    <a:lstStyle/>
                    <a:p>
                      <a:r>
                        <a:rPr lang="en-US" dirty="0" smtClean="0"/>
                        <a:t>2</a:t>
                      </a:r>
                      <a:endParaRPr lang="en-US" dirty="0"/>
                    </a:p>
                  </a:txBody>
                  <a:tcPr/>
                </a:tc>
              </a:tr>
              <a:tr h="370840">
                <a:tc>
                  <a:txBody>
                    <a:bodyPr/>
                    <a:lstStyle/>
                    <a:p>
                      <a:r>
                        <a:rPr lang="en-US" dirty="0" smtClean="0"/>
                        <a:t>384,</a:t>
                      </a:r>
                      <a:r>
                        <a:rPr lang="en-US" baseline="0" dirty="0" smtClean="0"/>
                        <a:t>400 km</a:t>
                      </a:r>
                      <a:endParaRPr lang="en-US" dirty="0"/>
                    </a:p>
                  </a:txBody>
                  <a:tcPr/>
                </a:tc>
                <a:tc>
                  <a:txBody>
                    <a:bodyPr/>
                    <a:lstStyle/>
                    <a:p>
                      <a:r>
                        <a:rPr lang="en-US" dirty="0" smtClean="0"/>
                        <a:t>4 in 100 km place</a:t>
                      </a:r>
                      <a:endParaRPr lang="en-US" dirty="0"/>
                    </a:p>
                  </a:txBody>
                  <a:tcPr/>
                </a:tc>
                <a:tc>
                  <a:txBody>
                    <a:bodyPr/>
                    <a:lstStyle/>
                    <a:p>
                      <a:r>
                        <a:rPr lang="en-US" dirty="0" smtClean="0"/>
                        <a:t>384,400 ± 100 km</a:t>
                      </a:r>
                      <a:endParaRPr lang="en-US" dirty="0"/>
                    </a:p>
                  </a:txBody>
                  <a:tcPr/>
                </a:tc>
                <a:tc>
                  <a:txBody>
                    <a:bodyPr/>
                    <a:lstStyle/>
                    <a:p>
                      <a:r>
                        <a:rPr lang="en-US" dirty="0" smtClean="0"/>
                        <a:t>4</a:t>
                      </a:r>
                      <a:endParaRPr lang="en-US" dirty="0"/>
                    </a:p>
                  </a:txBody>
                  <a:tcPr/>
                </a:tc>
              </a:tr>
              <a:tr h="370840">
                <a:tc>
                  <a:txBody>
                    <a:bodyPr/>
                    <a:lstStyle/>
                    <a:p>
                      <a:r>
                        <a:rPr lang="en-US" dirty="0" smtClean="0"/>
                        <a:t>13</a:t>
                      </a:r>
                      <a:r>
                        <a:rPr lang="en-US" baseline="0" dirty="0" smtClean="0"/>
                        <a:t> billion years</a:t>
                      </a:r>
                      <a:endParaRPr lang="en-US" baseline="0" dirty="0"/>
                    </a:p>
                  </a:txBody>
                  <a:tcPr/>
                </a:tc>
                <a:tc>
                  <a:txBody>
                    <a:bodyPr/>
                    <a:lstStyle/>
                    <a:p>
                      <a:r>
                        <a:rPr lang="en-US" dirty="0" smtClean="0"/>
                        <a:t>3 in the billion years</a:t>
                      </a:r>
                      <a:r>
                        <a:rPr lang="en-US" baseline="0" dirty="0" smtClean="0"/>
                        <a:t> place</a:t>
                      </a:r>
                      <a:endParaRPr lang="en-US" dirty="0"/>
                    </a:p>
                  </a:txBody>
                  <a:tcPr/>
                </a:tc>
                <a:tc>
                  <a:txBody>
                    <a:bodyPr/>
                    <a:lstStyle/>
                    <a:p>
                      <a:r>
                        <a:rPr lang="en-US" dirty="0" smtClean="0"/>
                        <a:t>13</a:t>
                      </a:r>
                      <a:r>
                        <a:rPr lang="en-US" baseline="0" dirty="0" smtClean="0"/>
                        <a:t> </a:t>
                      </a:r>
                      <a:r>
                        <a:rPr lang="en-US" dirty="0" smtClean="0"/>
                        <a:t>± 1 billion years</a:t>
                      </a:r>
                      <a:endParaRPr lang="en-US" dirty="0"/>
                    </a:p>
                  </a:txBody>
                  <a:tcPr/>
                </a:tc>
                <a:tc>
                  <a:txBody>
                    <a:bodyPr/>
                    <a:lstStyle/>
                    <a:p>
                      <a:r>
                        <a:rPr lang="en-US" dirty="0" smtClean="0"/>
                        <a:t>2</a:t>
                      </a:r>
                      <a:endParaRPr lang="en-US" dirty="0"/>
                    </a:p>
                  </a:txBody>
                  <a:tcPr/>
                </a:tc>
              </a:tr>
              <a:tr h="370840">
                <a:tc>
                  <a:txBody>
                    <a:bodyPr/>
                    <a:lstStyle/>
                    <a:p>
                      <a:r>
                        <a:rPr lang="en-US" dirty="0" smtClean="0"/>
                        <a:t>3.00</a:t>
                      </a:r>
                      <a:r>
                        <a:rPr lang="en-US" baseline="0" dirty="0" smtClean="0"/>
                        <a:t> x 10</a:t>
                      </a:r>
                      <a:r>
                        <a:rPr lang="en-US" baseline="30000" dirty="0" smtClean="0"/>
                        <a:t>8</a:t>
                      </a:r>
                      <a:r>
                        <a:rPr lang="en-US" strike="noStrike" baseline="0" dirty="0" smtClean="0"/>
                        <a:t> m/s</a:t>
                      </a:r>
                      <a:endParaRPr lang="en-US" dirty="0"/>
                    </a:p>
                  </a:txBody>
                  <a:tcPr/>
                </a:tc>
                <a:tc>
                  <a:txBody>
                    <a:bodyPr/>
                    <a:lstStyle/>
                    <a:p>
                      <a:r>
                        <a:rPr lang="en-US" dirty="0" smtClean="0"/>
                        <a:t>0 in the 10</a:t>
                      </a:r>
                      <a:r>
                        <a:rPr lang="en-US" baseline="30000" dirty="0" smtClean="0"/>
                        <a:t>6</a:t>
                      </a:r>
                      <a:r>
                        <a:rPr lang="en-US" baseline="0" dirty="0" smtClean="0"/>
                        <a:t> m/s place</a:t>
                      </a:r>
                      <a:endParaRPr lang="en-US" dirty="0"/>
                    </a:p>
                  </a:txBody>
                  <a:tcPr/>
                </a:tc>
                <a:tc>
                  <a:txBody>
                    <a:bodyPr/>
                    <a:lstStyle/>
                    <a:p>
                      <a:r>
                        <a:rPr lang="en-US" dirty="0" smtClean="0"/>
                        <a:t>3.00 ± 0.01 x</a:t>
                      </a:r>
                      <a:r>
                        <a:rPr lang="en-US" baseline="0" dirty="0" smtClean="0"/>
                        <a:t> 10</a:t>
                      </a:r>
                      <a:r>
                        <a:rPr lang="en-US" baseline="30000" dirty="0" smtClean="0"/>
                        <a:t>8 </a:t>
                      </a:r>
                      <a:r>
                        <a:rPr lang="en-US" baseline="0" dirty="0" smtClean="0"/>
                        <a:t>m/s</a:t>
                      </a:r>
                      <a:endParaRPr lang="en-US" dirty="0"/>
                    </a:p>
                  </a:txBody>
                  <a:tcPr/>
                </a:tc>
                <a:tc>
                  <a:txBody>
                    <a:bodyPr/>
                    <a:lstStyle/>
                    <a:p>
                      <a:r>
                        <a:rPr lang="en-US" dirty="0" smtClean="0"/>
                        <a:t>3</a:t>
                      </a:r>
                      <a:endParaRPr lang="en-US" dirty="0"/>
                    </a:p>
                  </a:txBody>
                  <a:tcPr/>
                </a:tc>
              </a:tr>
              <a:tr h="370840">
                <a:tc>
                  <a:txBody>
                    <a:bodyPr/>
                    <a:lstStyle/>
                    <a:p>
                      <a:r>
                        <a:rPr lang="en-US" dirty="0" smtClean="0"/>
                        <a:t>8 planets in SS</a:t>
                      </a:r>
                      <a:endParaRPr lang="en-US" dirty="0"/>
                    </a:p>
                  </a:txBody>
                  <a:tcPr/>
                </a:tc>
                <a:tc>
                  <a:txBody>
                    <a:bodyPr/>
                    <a:lstStyle/>
                    <a:p>
                      <a:r>
                        <a:rPr lang="en-US" dirty="0" smtClean="0"/>
                        <a:t>None</a:t>
                      </a:r>
                      <a:endParaRPr lang="en-US" dirty="0"/>
                    </a:p>
                  </a:txBody>
                  <a:tcPr/>
                </a:tc>
                <a:tc>
                  <a:txBody>
                    <a:bodyPr/>
                    <a:lstStyle/>
                    <a:p>
                      <a:r>
                        <a:rPr lang="en-US" dirty="0" smtClean="0"/>
                        <a:t>None</a:t>
                      </a:r>
                      <a:endParaRPr lang="en-US" dirty="0"/>
                    </a:p>
                  </a:txBody>
                  <a:tcPr/>
                </a:tc>
                <a:tc>
                  <a:txBody>
                    <a:bodyPr/>
                    <a:lstStyle/>
                    <a:p>
                      <a:r>
                        <a:rPr lang="en-US" dirty="0" smtClean="0"/>
                        <a:t>Unlimited</a:t>
                      </a:r>
                      <a:endParaRPr lang="en-US" dirty="0"/>
                    </a:p>
                  </a:txBody>
                  <a:tcPr/>
                </a:tc>
              </a:tr>
              <a:tr h="370840">
                <a:tc>
                  <a:txBody>
                    <a:bodyPr/>
                    <a:lstStyle/>
                    <a:p>
                      <a:r>
                        <a:rPr lang="en-US" dirty="0" smtClean="0"/>
                        <a:t>365.242199</a:t>
                      </a:r>
                      <a:r>
                        <a:rPr lang="en-US" baseline="0" dirty="0" smtClean="0"/>
                        <a:t> days</a:t>
                      </a:r>
                      <a:endParaRPr lang="en-US" dirty="0"/>
                    </a:p>
                  </a:txBody>
                  <a:tcPr/>
                </a:tc>
                <a:tc>
                  <a:txBody>
                    <a:bodyPr/>
                    <a:lstStyle/>
                    <a:p>
                      <a:r>
                        <a:rPr lang="en-US" dirty="0" smtClean="0"/>
                        <a:t>9 in the 10</a:t>
                      </a:r>
                      <a:r>
                        <a:rPr lang="en-US" baseline="30000" dirty="0" smtClean="0"/>
                        <a:t>-6</a:t>
                      </a:r>
                      <a:r>
                        <a:rPr lang="en-US" baseline="0" dirty="0" smtClean="0"/>
                        <a:t> days place</a:t>
                      </a:r>
                      <a:endParaRPr lang="en-US" dirty="0"/>
                    </a:p>
                  </a:txBody>
                  <a:tcPr/>
                </a:tc>
                <a:tc>
                  <a:txBody>
                    <a:bodyPr/>
                    <a:lstStyle/>
                    <a:p>
                      <a:r>
                        <a:rPr lang="en-US" dirty="0" smtClean="0"/>
                        <a:t>365.242199 ± 0.000001 days</a:t>
                      </a:r>
                      <a:endParaRPr lang="en-US" dirty="0"/>
                    </a:p>
                  </a:txBody>
                  <a:tcPr/>
                </a:tc>
                <a:tc>
                  <a:txBody>
                    <a:bodyPr/>
                    <a:lstStyle/>
                    <a:p>
                      <a:r>
                        <a:rPr lang="en-US" dirty="0" smtClean="0"/>
                        <a:t>9</a:t>
                      </a:r>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152400"/>
            <a:ext cx="8229600" cy="944563"/>
          </a:xfrm>
        </p:spPr>
        <p:txBody>
          <a:bodyPr/>
          <a:lstStyle/>
          <a:p>
            <a:r>
              <a:rPr lang="en-US" smtClean="0"/>
              <a:t>Sources of Uncertainty</a:t>
            </a:r>
          </a:p>
        </p:txBody>
      </p:sp>
      <p:sp>
        <p:nvSpPr>
          <p:cNvPr id="3" name="Rectangle 2"/>
          <p:cNvSpPr/>
          <p:nvPr/>
        </p:nvSpPr>
        <p:spPr>
          <a:xfrm>
            <a:off x="152400" y="929660"/>
            <a:ext cx="8763000" cy="5940088"/>
          </a:xfrm>
          <a:prstGeom prst="rect">
            <a:avLst/>
          </a:prstGeom>
        </p:spPr>
        <p:txBody>
          <a:bodyPr>
            <a:spAutoFit/>
          </a:bodyPr>
          <a:lstStyle/>
          <a:p>
            <a:pPr fontAlgn="auto">
              <a:spcBef>
                <a:spcPts val="0"/>
              </a:spcBef>
              <a:spcAft>
                <a:spcPts val="0"/>
              </a:spcAft>
              <a:defRPr/>
            </a:pPr>
            <a:r>
              <a:rPr lang="en-US" sz="1900" dirty="0">
                <a:latin typeface="+mn-lt"/>
              </a:rPr>
              <a:t>What does the uncertainty depend on?</a:t>
            </a:r>
          </a:p>
          <a:p>
            <a:pPr fontAlgn="auto">
              <a:spcBef>
                <a:spcPts val="0"/>
              </a:spcBef>
              <a:spcAft>
                <a:spcPts val="0"/>
              </a:spcAft>
              <a:defRPr/>
            </a:pPr>
            <a:endParaRPr lang="en-US" sz="1900" dirty="0">
              <a:latin typeface="+mn-lt"/>
            </a:endParaRPr>
          </a:p>
          <a:p>
            <a:pPr marL="342900" indent="-342900" fontAlgn="auto">
              <a:spcBef>
                <a:spcPts val="0"/>
              </a:spcBef>
              <a:spcAft>
                <a:spcPts val="0"/>
              </a:spcAft>
              <a:buFontTx/>
              <a:buAutoNum type="arabicPeriod"/>
              <a:defRPr/>
            </a:pPr>
            <a:r>
              <a:rPr lang="en-US" sz="1900" dirty="0">
                <a:latin typeface="+mn-lt"/>
              </a:rPr>
              <a:t>The resolution (or exactness, or precision) of your measuring device.</a:t>
            </a:r>
          </a:p>
          <a:p>
            <a:pPr marL="800100" lvl="1" indent="-342900" fontAlgn="auto">
              <a:spcBef>
                <a:spcPts val="0"/>
              </a:spcBef>
              <a:spcAft>
                <a:spcPts val="0"/>
              </a:spcAft>
              <a:buFont typeface="Arial" pitchFamily="34" charset="0"/>
              <a:buChar char="•"/>
              <a:defRPr/>
            </a:pPr>
            <a:r>
              <a:rPr lang="en-US" sz="1900" dirty="0">
                <a:latin typeface="+mn-lt"/>
              </a:rPr>
              <a:t>You can’t be sure of more digits than your device reports.</a:t>
            </a:r>
          </a:p>
          <a:p>
            <a:pPr marL="800100" lvl="1" indent="-342900" fontAlgn="auto">
              <a:spcBef>
                <a:spcPts val="0"/>
              </a:spcBef>
              <a:spcAft>
                <a:spcPts val="0"/>
              </a:spcAft>
              <a:buFont typeface="Arial" pitchFamily="34" charset="0"/>
              <a:buChar char="•"/>
              <a:defRPr/>
            </a:pPr>
            <a:r>
              <a:rPr lang="en-US" sz="1900" dirty="0">
                <a:latin typeface="+mn-lt"/>
              </a:rPr>
              <a:t>Usually, you can estimate one extra digit beyond what is marked by estimating where the measurement lies between the two marked values.</a:t>
            </a:r>
          </a:p>
          <a:p>
            <a:pPr marL="800100" lvl="1" indent="-342900" fontAlgn="auto">
              <a:spcBef>
                <a:spcPts val="0"/>
              </a:spcBef>
              <a:spcAft>
                <a:spcPts val="0"/>
              </a:spcAft>
              <a:buFont typeface="Arial" pitchFamily="34" charset="0"/>
              <a:buChar char="•"/>
              <a:defRPr/>
            </a:pPr>
            <a:r>
              <a:rPr lang="en-US" sz="1900" dirty="0">
                <a:latin typeface="+mn-lt"/>
              </a:rPr>
              <a:t>For digital meters, it’s not always clear where the uncertain digit is, but, unless it is clear that the digits reported are not certain (because they are changing, for example), it can be assumed to be one digit beyond what is recorded.</a:t>
            </a:r>
          </a:p>
          <a:p>
            <a:pPr marL="342900" indent="-342900" fontAlgn="auto">
              <a:spcBef>
                <a:spcPts val="0"/>
              </a:spcBef>
              <a:spcAft>
                <a:spcPts val="0"/>
              </a:spcAft>
              <a:buFontTx/>
              <a:buAutoNum type="arabicPeriod" startAt="2"/>
              <a:defRPr/>
            </a:pPr>
            <a:r>
              <a:rPr lang="en-US" sz="1900" dirty="0">
                <a:latin typeface="+mn-lt"/>
              </a:rPr>
              <a:t>The care with which you collect your </a:t>
            </a:r>
            <a:r>
              <a:rPr lang="en-US" sz="1900" dirty="0" smtClean="0">
                <a:latin typeface="+mn-lt"/>
              </a:rPr>
              <a:t>data, and the nature of what you are measuring.</a:t>
            </a:r>
            <a:endParaRPr lang="en-US" sz="1900" dirty="0">
              <a:latin typeface="+mn-lt"/>
            </a:endParaRPr>
          </a:p>
          <a:p>
            <a:pPr marL="800100" lvl="1" indent="-342900" fontAlgn="auto">
              <a:spcBef>
                <a:spcPts val="0"/>
              </a:spcBef>
              <a:spcAft>
                <a:spcPts val="0"/>
              </a:spcAft>
              <a:buFont typeface="Arial" pitchFamily="34" charset="0"/>
              <a:buChar char="•"/>
              <a:defRPr/>
            </a:pPr>
            <a:r>
              <a:rPr lang="en-US" sz="1900" dirty="0">
                <a:latin typeface="+mn-lt"/>
              </a:rPr>
              <a:t>There are times when a measuring device provides more resolution (or precision, or exactness) than is </a:t>
            </a:r>
            <a:r>
              <a:rPr lang="en-US" sz="1900" dirty="0" smtClean="0">
                <a:latin typeface="+mn-lt"/>
              </a:rPr>
              <a:t>necessary or possible to take advantage of.  </a:t>
            </a:r>
            <a:endParaRPr lang="en-US" sz="1900" dirty="0">
              <a:latin typeface="+mn-lt"/>
            </a:endParaRPr>
          </a:p>
          <a:p>
            <a:pPr marL="800100" lvl="1" indent="-342900" fontAlgn="auto">
              <a:spcBef>
                <a:spcPts val="0"/>
              </a:spcBef>
              <a:spcAft>
                <a:spcPts val="0"/>
              </a:spcAft>
              <a:buFont typeface="Arial" pitchFamily="34" charset="0"/>
              <a:buChar char="•"/>
              <a:defRPr/>
            </a:pPr>
            <a:r>
              <a:rPr lang="en-US" sz="1900" dirty="0">
                <a:latin typeface="+mn-lt"/>
              </a:rPr>
              <a:t>For example, when measuring the height of a friend using a meter stick, you probably are not certain of the distance down the millimeter, even though they are marked on the device. </a:t>
            </a:r>
            <a:r>
              <a:rPr lang="en-US" sz="1900" dirty="0" smtClean="0">
                <a:latin typeface="+mn-lt"/>
              </a:rPr>
              <a:t>  Your friend’s head is probably a little fuzzy and irregular.</a:t>
            </a:r>
            <a:endParaRPr lang="en-US" sz="1900" dirty="0">
              <a:latin typeface="+mn-lt"/>
            </a:endParaRPr>
          </a:p>
          <a:p>
            <a:pPr marL="800100" lvl="1" indent="-342900" fontAlgn="auto">
              <a:spcBef>
                <a:spcPts val="0"/>
              </a:spcBef>
              <a:spcAft>
                <a:spcPts val="0"/>
              </a:spcAft>
              <a:buFont typeface="Arial" pitchFamily="34" charset="0"/>
              <a:buChar char="•"/>
              <a:defRPr/>
            </a:pPr>
            <a:r>
              <a:rPr lang="en-US" sz="1900" dirty="0">
                <a:latin typeface="+mn-lt"/>
              </a:rPr>
              <a:t>It is better to communicate honestly your uncertainty than to include extra digits that imply greater precision than was observed.  For example, h = 165 ± 0.5 cm, or maybe even 165 ± 1 cm.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57200" y="228600"/>
            <a:ext cx="8229600" cy="868363"/>
          </a:xfrm>
        </p:spPr>
        <p:txBody>
          <a:bodyPr/>
          <a:lstStyle/>
          <a:p>
            <a:r>
              <a:rPr lang="en-US" smtClean="0"/>
              <a:t>Error Bars</a:t>
            </a:r>
          </a:p>
        </p:txBody>
      </p:sp>
      <p:sp>
        <p:nvSpPr>
          <p:cNvPr id="27650" name="TextBox 2"/>
          <p:cNvSpPr txBox="1">
            <a:spLocks noChangeArrowheads="1"/>
          </p:cNvSpPr>
          <p:nvPr/>
        </p:nvSpPr>
        <p:spPr bwMode="auto">
          <a:xfrm>
            <a:off x="228600" y="1133475"/>
            <a:ext cx="8763000" cy="923925"/>
          </a:xfrm>
          <a:prstGeom prst="rect">
            <a:avLst/>
          </a:prstGeom>
          <a:noFill/>
          <a:ln w="9525">
            <a:noFill/>
            <a:miter lim="800000"/>
            <a:headEnd/>
            <a:tailEnd/>
          </a:ln>
        </p:spPr>
        <p:txBody>
          <a:bodyPr>
            <a:spAutoFit/>
          </a:bodyPr>
          <a:lstStyle/>
          <a:p>
            <a:r>
              <a:rPr lang="en-US" dirty="0">
                <a:latin typeface="Calibri" pitchFamily="34" charset="0"/>
              </a:rPr>
              <a:t>Error bars are not commonly used in high school science courses, but they are a useful way of picturing the uncertainty associated with a measurement.  Consider the following measurements of volume and mass as the baby bottle from a previous slide is consumed.</a:t>
            </a:r>
          </a:p>
        </p:txBody>
      </p:sp>
      <p:sp>
        <p:nvSpPr>
          <p:cNvPr id="27651" name="TextBox 4"/>
          <p:cNvSpPr txBox="1">
            <a:spLocks noChangeArrowheads="1"/>
          </p:cNvSpPr>
          <p:nvPr/>
        </p:nvSpPr>
        <p:spPr bwMode="auto">
          <a:xfrm>
            <a:off x="3276600" y="2179638"/>
            <a:ext cx="5638800" cy="1477962"/>
          </a:xfrm>
          <a:prstGeom prst="rect">
            <a:avLst/>
          </a:prstGeom>
          <a:noFill/>
          <a:ln w="9525">
            <a:noFill/>
            <a:miter lim="800000"/>
            <a:headEnd/>
            <a:tailEnd/>
          </a:ln>
        </p:spPr>
        <p:txBody>
          <a:bodyPr>
            <a:spAutoFit/>
          </a:bodyPr>
          <a:lstStyle/>
          <a:p>
            <a:r>
              <a:rPr lang="en-US" dirty="0">
                <a:latin typeface="Calibri" pitchFamily="34" charset="0"/>
              </a:rPr>
              <a:t>Implicit in each measurement of volume is an uncertainty of ± 1 mL, and implicit in each measurement of mass is an uncertainty of ± 10 g.</a:t>
            </a:r>
          </a:p>
          <a:p>
            <a:endParaRPr lang="en-US" dirty="0">
              <a:latin typeface="Calibri" pitchFamily="34" charset="0"/>
            </a:endParaRPr>
          </a:p>
          <a:p>
            <a:r>
              <a:rPr lang="en-US" dirty="0">
                <a:latin typeface="Calibri" pitchFamily="34" charset="0"/>
              </a:rPr>
              <a:t>How can we communicate that in a graph of this data?</a:t>
            </a:r>
          </a:p>
        </p:txBody>
      </p:sp>
      <p:graphicFrame>
        <p:nvGraphicFramePr>
          <p:cNvPr id="6" name="Chart 5"/>
          <p:cNvGraphicFramePr/>
          <p:nvPr/>
        </p:nvGraphicFramePr>
        <p:xfrm>
          <a:off x="0" y="3962400"/>
          <a:ext cx="43434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nvGraphicFramePr>
        <p:xfrm>
          <a:off x="4343400" y="3962400"/>
          <a:ext cx="48006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056010954"/>
              </p:ext>
            </p:extLst>
          </p:nvPr>
        </p:nvGraphicFramePr>
        <p:xfrm>
          <a:off x="762000" y="2255838"/>
          <a:ext cx="1905000" cy="1280160"/>
        </p:xfrm>
        <a:graphic>
          <a:graphicData uri="http://schemas.openxmlformats.org/drawingml/2006/table">
            <a:tbl>
              <a:tblPr/>
              <a:tblGrid>
                <a:gridCol w="1076739"/>
                <a:gridCol w="828261"/>
              </a:tblGrid>
              <a:tr h="190500">
                <a:tc>
                  <a:txBody>
                    <a:bodyPr/>
                    <a:lstStyle/>
                    <a:p>
                      <a:pPr algn="l" fontAlgn="b"/>
                      <a:r>
                        <a:rPr lang="en-US" sz="1400" b="0" i="0" u="none" strike="noStrike" dirty="0">
                          <a:solidFill>
                            <a:schemeClr val="accent2">
                              <a:lumMod val="50000"/>
                            </a:schemeClr>
                          </a:solidFill>
                          <a:latin typeface="Calibri"/>
                        </a:rPr>
                        <a:t>Volume (</a:t>
                      </a:r>
                      <a:r>
                        <a:rPr lang="en-US" sz="1400" b="0" i="0" u="none" strike="noStrike" dirty="0" err="1">
                          <a:solidFill>
                            <a:schemeClr val="accent2">
                              <a:lumMod val="50000"/>
                            </a:schemeClr>
                          </a:solidFill>
                          <a:latin typeface="Calibri"/>
                        </a:rPr>
                        <a:t>mL</a:t>
                      </a:r>
                      <a:r>
                        <a:rPr lang="en-US" sz="1400" b="0" i="0" u="none" strike="noStrike" dirty="0">
                          <a:solidFill>
                            <a:schemeClr val="accent2">
                              <a:lumMod val="50000"/>
                            </a:schemeClr>
                          </a:solidFill>
                          <a:latin typeface="Calibri"/>
                        </a:rPr>
                        <a:t>)</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c>
                  <a:txBody>
                    <a:bodyPr/>
                    <a:lstStyle/>
                    <a:p>
                      <a:pPr algn="l" fontAlgn="b"/>
                      <a:r>
                        <a:rPr lang="en-US" sz="1400" b="0" i="0" u="none" strike="noStrike">
                          <a:solidFill>
                            <a:schemeClr val="accent2">
                              <a:lumMod val="50000"/>
                            </a:schemeClr>
                          </a:solidFill>
                          <a:latin typeface="Calibri"/>
                        </a:rPr>
                        <a:t>Mass (g)</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r>
              <a:tr h="190500">
                <a:tc>
                  <a:txBody>
                    <a:bodyPr/>
                    <a:lstStyle/>
                    <a:p>
                      <a:pPr algn="r" fontAlgn="b"/>
                      <a:r>
                        <a:rPr lang="en-US" sz="1400" b="0" i="0" u="none" strike="noStrike">
                          <a:solidFill>
                            <a:schemeClr val="accent2">
                              <a:lumMod val="50000"/>
                            </a:schemeClr>
                          </a:solidFill>
                          <a:latin typeface="Calibri"/>
                        </a:rPr>
                        <a:t>189</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c>
                  <a:txBody>
                    <a:bodyPr/>
                    <a:lstStyle/>
                    <a:p>
                      <a:pPr algn="r" fontAlgn="b"/>
                      <a:r>
                        <a:rPr lang="en-US" sz="1400" b="0" i="0" u="none" strike="noStrike">
                          <a:solidFill>
                            <a:schemeClr val="accent2">
                              <a:lumMod val="50000"/>
                            </a:schemeClr>
                          </a:solidFill>
                          <a:latin typeface="Calibri"/>
                        </a:rPr>
                        <a:t>190</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r>
              <a:tr h="190500">
                <a:tc>
                  <a:txBody>
                    <a:bodyPr/>
                    <a:lstStyle/>
                    <a:p>
                      <a:pPr algn="r" fontAlgn="b"/>
                      <a:r>
                        <a:rPr lang="en-US" sz="1400" b="0" i="0" u="none" strike="noStrike" dirty="0">
                          <a:solidFill>
                            <a:schemeClr val="accent2">
                              <a:lumMod val="50000"/>
                            </a:schemeClr>
                          </a:solidFill>
                          <a:latin typeface="Calibri"/>
                        </a:rPr>
                        <a:t>104</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c>
                  <a:txBody>
                    <a:bodyPr/>
                    <a:lstStyle/>
                    <a:p>
                      <a:pPr algn="r" fontAlgn="b"/>
                      <a:r>
                        <a:rPr lang="en-US" sz="1400" b="0" i="0" u="none" strike="noStrike">
                          <a:solidFill>
                            <a:schemeClr val="accent2">
                              <a:lumMod val="50000"/>
                            </a:schemeClr>
                          </a:solidFill>
                          <a:latin typeface="Calibri"/>
                        </a:rPr>
                        <a:t>110</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r>
              <a:tr h="190500">
                <a:tc>
                  <a:txBody>
                    <a:bodyPr/>
                    <a:lstStyle/>
                    <a:p>
                      <a:pPr algn="r" fontAlgn="b"/>
                      <a:r>
                        <a:rPr lang="en-US" sz="1400" b="0" i="0" u="none" strike="noStrike">
                          <a:solidFill>
                            <a:schemeClr val="accent2">
                              <a:lumMod val="50000"/>
                            </a:schemeClr>
                          </a:solidFill>
                          <a:latin typeface="Calibri"/>
                        </a:rPr>
                        <a:t>87</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c>
                  <a:txBody>
                    <a:bodyPr/>
                    <a:lstStyle/>
                    <a:p>
                      <a:pPr algn="r" fontAlgn="b"/>
                      <a:r>
                        <a:rPr lang="en-US" sz="1400" b="0" i="0" u="none" strike="noStrike">
                          <a:solidFill>
                            <a:schemeClr val="accent2">
                              <a:lumMod val="50000"/>
                            </a:schemeClr>
                          </a:solidFill>
                          <a:latin typeface="Calibri"/>
                        </a:rPr>
                        <a:t>90</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r>
              <a:tr h="190500">
                <a:tc>
                  <a:txBody>
                    <a:bodyPr/>
                    <a:lstStyle/>
                    <a:p>
                      <a:pPr algn="r" fontAlgn="b"/>
                      <a:r>
                        <a:rPr lang="en-US" sz="1400" b="0" i="0" u="none" strike="noStrike">
                          <a:solidFill>
                            <a:schemeClr val="accent2">
                              <a:lumMod val="50000"/>
                            </a:schemeClr>
                          </a:solidFill>
                          <a:latin typeface="Calibri"/>
                        </a:rPr>
                        <a:t>52</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c>
                  <a:txBody>
                    <a:bodyPr/>
                    <a:lstStyle/>
                    <a:p>
                      <a:pPr algn="r" fontAlgn="b"/>
                      <a:r>
                        <a:rPr lang="en-US" sz="1400" b="0" i="0" u="none" strike="noStrike" dirty="0">
                          <a:solidFill>
                            <a:schemeClr val="accent2">
                              <a:lumMod val="50000"/>
                            </a:schemeClr>
                          </a:solidFill>
                          <a:latin typeface="Calibri"/>
                        </a:rPr>
                        <a:t>50</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r>
              <a:tr h="190500">
                <a:tc>
                  <a:txBody>
                    <a:bodyPr/>
                    <a:lstStyle/>
                    <a:p>
                      <a:pPr algn="r" fontAlgn="b"/>
                      <a:r>
                        <a:rPr lang="en-US" sz="1400" b="0" i="0" u="none" strike="noStrike">
                          <a:solidFill>
                            <a:schemeClr val="accent2">
                              <a:lumMod val="50000"/>
                            </a:schemeClr>
                          </a:solidFill>
                          <a:latin typeface="Calibri"/>
                        </a:rPr>
                        <a:t>29</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c>
                  <a:txBody>
                    <a:bodyPr/>
                    <a:lstStyle/>
                    <a:p>
                      <a:pPr algn="r" fontAlgn="b"/>
                      <a:r>
                        <a:rPr lang="en-US" sz="1400" b="0" i="0" u="none" strike="noStrike" dirty="0">
                          <a:solidFill>
                            <a:schemeClr val="accent2">
                              <a:lumMod val="50000"/>
                            </a:schemeClr>
                          </a:solidFill>
                          <a:latin typeface="Calibri"/>
                        </a:rPr>
                        <a:t>30</a:t>
                      </a:r>
                    </a:p>
                  </a:txBody>
                  <a:tcPr marL="0" marR="0" marT="0" marB="0" anchor="b">
                    <a:lnL w="12700" cap="flat" cmpd="sng" algn="ctr">
                      <a:solidFill>
                        <a:schemeClr val="accent4">
                          <a:lumMod val="40000"/>
                          <a:lumOff val="60000"/>
                        </a:schemeClr>
                      </a:solidFill>
                      <a:prstDash val="solid"/>
                      <a:round/>
                      <a:headEnd type="none" w="med" len="med"/>
                      <a:tailEnd type="none" w="med" len="med"/>
                    </a:lnL>
                    <a:lnR w="12700" cap="flat" cmpd="sng" algn="ctr">
                      <a:solidFill>
                        <a:schemeClr val="accent4">
                          <a:lumMod val="40000"/>
                          <a:lumOff val="60000"/>
                        </a:schemeClr>
                      </a:solidFill>
                      <a:prstDash val="solid"/>
                      <a:round/>
                      <a:headEnd type="none" w="med" len="med"/>
                      <a:tailEnd type="none" w="med" len="med"/>
                    </a:lnR>
                    <a:lnT w="12700" cap="flat" cmpd="sng" algn="ctr">
                      <a:solidFill>
                        <a:schemeClr val="accent4">
                          <a:lumMod val="40000"/>
                          <a:lumOff val="60000"/>
                        </a:schemeClr>
                      </a:solidFill>
                      <a:prstDash val="solid"/>
                      <a:round/>
                      <a:headEnd type="none" w="med" len="med"/>
                      <a:tailEnd type="none" w="med" len="med"/>
                    </a:lnT>
                    <a:lnB w="12700" cap="flat" cmpd="sng" algn="ctr">
                      <a:solidFill>
                        <a:schemeClr val="accent4">
                          <a:lumMod val="40000"/>
                          <a:lumOff val="60000"/>
                        </a:schemeClr>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3.33333E-6 2.22222E-6 L -0.25833 -0.28889 " pathEditMode="relative" rAng="0" ptsTypes="AA">
                                      <p:cBhvr>
                                        <p:cTn id="6" dur="2000" fill="hold"/>
                                        <p:tgtEl>
                                          <p:spTgt spid="7"/>
                                        </p:tgtEl>
                                        <p:attrNameLst>
                                          <p:attrName>ppt_x</p:attrName>
                                          <p:attrName>ppt_y</p:attrName>
                                        </p:attrNameLst>
                                      </p:cBhvr>
                                      <p:rCtr x="-12900" y="-14400"/>
                                    </p:animMotion>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3"/>
          </a:xfrm>
        </p:spPr>
        <p:txBody>
          <a:bodyPr rtlCol="0">
            <a:normAutofit fontScale="90000"/>
          </a:bodyPr>
          <a:lstStyle/>
          <a:p>
            <a:pPr fontAlgn="auto">
              <a:spcAft>
                <a:spcPts val="0"/>
              </a:spcAft>
              <a:defRPr/>
            </a:pPr>
            <a:r>
              <a:rPr lang="en-US" dirty="0" smtClean="0"/>
              <a:t>Interpreting Data from Other Scientists</a:t>
            </a:r>
            <a:endParaRPr lang="en-US" dirty="0"/>
          </a:p>
        </p:txBody>
      </p:sp>
      <p:sp>
        <p:nvSpPr>
          <p:cNvPr id="29698" name="TextBox 2"/>
          <p:cNvSpPr txBox="1">
            <a:spLocks noChangeArrowheads="1"/>
          </p:cNvSpPr>
          <p:nvPr/>
        </p:nvSpPr>
        <p:spPr bwMode="auto">
          <a:xfrm>
            <a:off x="228600" y="1143000"/>
            <a:ext cx="8763000" cy="3477875"/>
          </a:xfrm>
          <a:prstGeom prst="rect">
            <a:avLst/>
          </a:prstGeom>
          <a:noFill/>
          <a:ln w="9525">
            <a:noFill/>
            <a:miter lim="800000"/>
            <a:headEnd/>
            <a:tailEnd/>
          </a:ln>
        </p:spPr>
        <p:txBody>
          <a:bodyPr>
            <a:spAutoFit/>
          </a:bodyPr>
          <a:lstStyle/>
          <a:p>
            <a:r>
              <a:rPr lang="en-US" sz="2000" dirty="0">
                <a:latin typeface="Calibri" pitchFamily="34" charset="0"/>
              </a:rPr>
              <a:t>Whenever you hear or read a statistic or fact derived from scientific measurement, you should consider the associated uncertainty.  Remember, no measurements are exact, and a good scientist (or journalist) will include some indication of uncertainty associated with the number being reported.  </a:t>
            </a:r>
          </a:p>
          <a:p>
            <a:endParaRPr lang="en-US" sz="2000" dirty="0">
              <a:latin typeface="Calibri" pitchFamily="34" charset="0"/>
            </a:endParaRPr>
          </a:p>
          <a:p>
            <a:r>
              <a:rPr lang="en-US" sz="2000" dirty="0">
                <a:latin typeface="Calibri" pitchFamily="34" charset="0"/>
              </a:rPr>
              <a:t>Most scientific data included in scientific papers will include actual uncertainties, in either absolute or percentage form.  </a:t>
            </a:r>
          </a:p>
          <a:p>
            <a:endParaRPr lang="en-US" sz="2000" dirty="0">
              <a:latin typeface="Calibri" pitchFamily="34" charset="0"/>
            </a:endParaRPr>
          </a:p>
          <a:p>
            <a:r>
              <a:rPr lang="en-US" sz="2000" dirty="0">
                <a:latin typeface="Calibri" pitchFamily="34" charset="0"/>
              </a:rPr>
              <a:t>Many resources for the general public (and even, many times, those for scientists!) will not include any explicit uncertainty</a:t>
            </a:r>
            <a:r>
              <a:rPr lang="en-US" sz="2000" dirty="0" smtClean="0">
                <a:latin typeface="Calibri" pitchFamily="34" charset="0"/>
              </a:rPr>
              <a:t>, and may even intentionally report the findings with fewer significant figures than were observed.  </a:t>
            </a:r>
            <a:endParaRPr lang="en-US" sz="2000" dirty="0">
              <a:latin typeface="Calibri" pitchFamily="34" charset="0"/>
            </a:endParaRPr>
          </a:p>
        </p:txBody>
      </p:sp>
      <p:pic>
        <p:nvPicPr>
          <p:cNvPr id="29699" name="Picture 3" descr="coolest antiproton article excerpt.PNG"/>
          <p:cNvPicPr>
            <a:picLocks noChangeAspect="1"/>
          </p:cNvPicPr>
          <p:nvPr/>
        </p:nvPicPr>
        <p:blipFill>
          <a:blip r:embed="rId3"/>
          <a:srcRect/>
          <a:stretch>
            <a:fillRect/>
          </a:stretch>
        </p:blipFill>
        <p:spPr bwMode="auto">
          <a:xfrm>
            <a:off x="1295400" y="4724400"/>
            <a:ext cx="6478588" cy="1609725"/>
          </a:xfrm>
          <a:prstGeom prst="rect">
            <a:avLst/>
          </a:prstGeom>
          <a:noFill/>
          <a:ln w="9525">
            <a:noFill/>
            <a:miter lim="800000"/>
            <a:headEnd/>
            <a:tailEnd/>
          </a:ln>
        </p:spPr>
      </p:pic>
      <p:sp>
        <p:nvSpPr>
          <p:cNvPr id="29700" name="TextBox 4"/>
          <p:cNvSpPr txBox="1">
            <a:spLocks noChangeArrowheads="1"/>
          </p:cNvSpPr>
          <p:nvPr/>
        </p:nvSpPr>
        <p:spPr bwMode="auto">
          <a:xfrm>
            <a:off x="1295400" y="6324600"/>
            <a:ext cx="6478588" cy="400110"/>
          </a:xfrm>
          <a:prstGeom prst="rect">
            <a:avLst/>
          </a:prstGeom>
          <a:noFill/>
          <a:ln w="9525">
            <a:noFill/>
            <a:miter lim="800000"/>
            <a:headEnd/>
            <a:tailEnd/>
          </a:ln>
        </p:spPr>
        <p:txBody>
          <a:bodyPr wrap="square">
            <a:spAutoFit/>
          </a:bodyPr>
          <a:lstStyle/>
          <a:p>
            <a:r>
              <a:rPr lang="en-US" sz="1000" dirty="0">
                <a:latin typeface="Calibri" pitchFamily="34" charset="0"/>
              </a:rPr>
              <a:t>Excerpt from Physical Review </a:t>
            </a:r>
            <a:r>
              <a:rPr lang="en-US" sz="1000" dirty="0" smtClean="0">
                <a:latin typeface="Calibri" pitchFamily="34" charset="0"/>
              </a:rPr>
              <a:t>Focus (focus.aps.org), The </a:t>
            </a:r>
            <a:r>
              <a:rPr lang="en-US" sz="1000" dirty="0" err="1" smtClean="0">
                <a:latin typeface="Calibri" pitchFamily="34" charset="0"/>
              </a:rPr>
              <a:t>Americal</a:t>
            </a:r>
            <a:r>
              <a:rPr lang="en-US" sz="1000" dirty="0" smtClean="0">
                <a:latin typeface="Calibri" pitchFamily="34" charset="0"/>
              </a:rPr>
              <a:t> Physical Society, 2 </a:t>
            </a:r>
            <a:r>
              <a:rPr lang="en-US" sz="1000" dirty="0">
                <a:latin typeface="Calibri" pitchFamily="34" charset="0"/>
              </a:rPr>
              <a:t>July 2010, </a:t>
            </a:r>
            <a:r>
              <a:rPr lang="en-US" sz="1000" i="1" dirty="0">
                <a:latin typeface="Calibri" pitchFamily="34" charset="0"/>
              </a:rPr>
              <a:t>The Coolest </a:t>
            </a:r>
            <a:r>
              <a:rPr lang="en-US" sz="1000" i="1" dirty="0" smtClean="0">
                <a:latin typeface="Calibri" pitchFamily="34" charset="0"/>
              </a:rPr>
              <a:t>Anti-Protons, </a:t>
            </a:r>
            <a:r>
              <a:rPr lang="en-US" sz="1000" dirty="0" smtClean="0">
                <a:latin typeface="Calibri" pitchFamily="34" charset="0"/>
              </a:rPr>
              <a:t>used with permission</a:t>
            </a:r>
            <a:endParaRPr lang="en-US" sz="1000" dirty="0">
              <a:latin typeface="Calibri" pitchFamily="34" charset="0"/>
            </a:endParaRPr>
          </a:p>
        </p:txBody>
      </p:sp>
      <p:sp>
        <p:nvSpPr>
          <p:cNvPr id="6" name="Rectangle 5"/>
          <p:cNvSpPr/>
          <p:nvPr/>
        </p:nvSpPr>
        <p:spPr>
          <a:xfrm>
            <a:off x="3124200" y="4800600"/>
            <a:ext cx="990600" cy="2286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371600" y="4953000"/>
            <a:ext cx="838200" cy="2286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096000" y="4724400"/>
            <a:ext cx="457200" cy="3048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371600" y="5486400"/>
            <a:ext cx="762000" cy="2286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1295400" y="5715000"/>
            <a:ext cx="685800" cy="1524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1600200" y="6019800"/>
            <a:ext cx="1447800" cy="228600"/>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20762"/>
          </a:xfrm>
        </p:spPr>
        <p:txBody>
          <a:bodyPr/>
          <a:lstStyle/>
          <a:p>
            <a:r>
              <a:rPr lang="en-US" dirty="0" smtClean="0"/>
              <a:t>Interpreting Data, Again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295400"/>
            <a:ext cx="5172417" cy="4733925"/>
          </a:xfrm>
          <a:prstGeom prst="rect">
            <a:avLst/>
          </a:prstGeom>
        </p:spPr>
      </p:pic>
      <p:sp>
        <p:nvSpPr>
          <p:cNvPr id="4" name="TextBox 3"/>
          <p:cNvSpPr txBox="1"/>
          <p:nvPr/>
        </p:nvSpPr>
        <p:spPr>
          <a:xfrm>
            <a:off x="228601" y="6052066"/>
            <a:ext cx="5172416" cy="400110"/>
          </a:xfrm>
          <a:prstGeom prst="rect">
            <a:avLst/>
          </a:prstGeom>
          <a:noFill/>
        </p:spPr>
        <p:txBody>
          <a:bodyPr wrap="square" rtlCol="0">
            <a:spAutoFit/>
          </a:bodyPr>
          <a:lstStyle/>
          <a:p>
            <a:r>
              <a:rPr lang="en-US" sz="1000" dirty="0" smtClean="0">
                <a:latin typeface="+mn-lt"/>
              </a:rPr>
              <a:t>Article from MIT News, Image by Jason </a:t>
            </a:r>
            <a:r>
              <a:rPr lang="en-US" sz="1000" dirty="0">
                <a:latin typeface="+mn-lt"/>
              </a:rPr>
              <a:t>Rowe, NASA/Ames; </a:t>
            </a:r>
            <a:r>
              <a:rPr lang="en-US" sz="1000" dirty="0" err="1">
                <a:latin typeface="+mn-lt"/>
              </a:rPr>
              <a:t>Jaymie</a:t>
            </a:r>
            <a:r>
              <a:rPr lang="en-US" sz="1000" dirty="0">
                <a:latin typeface="+mn-lt"/>
              </a:rPr>
              <a:t> Matthews, </a:t>
            </a:r>
            <a:r>
              <a:rPr lang="en-US" sz="1000" dirty="0" smtClean="0">
                <a:latin typeface="+mn-lt"/>
              </a:rPr>
              <a:t>UBC, used </a:t>
            </a:r>
            <a:r>
              <a:rPr lang="en-US" sz="1000" smtClean="0">
                <a:latin typeface="+mn-lt"/>
              </a:rPr>
              <a:t>with permission</a:t>
            </a:r>
            <a:endParaRPr lang="en-US" sz="1000" dirty="0">
              <a:latin typeface="+mn-lt"/>
            </a:endParaRPr>
          </a:p>
        </p:txBody>
      </p:sp>
      <p:sp>
        <p:nvSpPr>
          <p:cNvPr id="5" name="TextBox 4"/>
          <p:cNvSpPr txBox="1"/>
          <p:nvPr/>
        </p:nvSpPr>
        <p:spPr>
          <a:xfrm>
            <a:off x="5486400" y="1295400"/>
            <a:ext cx="3505200" cy="5262979"/>
          </a:xfrm>
          <a:prstGeom prst="rect">
            <a:avLst/>
          </a:prstGeom>
          <a:noFill/>
        </p:spPr>
        <p:txBody>
          <a:bodyPr wrap="square" rtlCol="0">
            <a:spAutoFit/>
          </a:bodyPr>
          <a:lstStyle/>
          <a:p>
            <a:r>
              <a:rPr lang="en-US" sz="2400" dirty="0" smtClean="0">
                <a:latin typeface="+mj-lt"/>
              </a:rPr>
              <a:t>This article about a recently discovered planet orbiting a “nearby” star identifies the distance to the star as 40 light years.</a:t>
            </a:r>
          </a:p>
          <a:p>
            <a:endParaRPr lang="en-US" sz="2400" dirty="0">
              <a:latin typeface="+mj-lt"/>
            </a:endParaRPr>
          </a:p>
          <a:p>
            <a:r>
              <a:rPr lang="en-US" sz="2400" dirty="0" smtClean="0">
                <a:latin typeface="+mj-lt"/>
              </a:rPr>
              <a:t>What is the implied uncertainty in this value?</a:t>
            </a:r>
          </a:p>
          <a:p>
            <a:endParaRPr lang="en-US" sz="2400" dirty="0" smtClean="0">
              <a:latin typeface="+mj-lt"/>
            </a:endParaRPr>
          </a:p>
          <a:p>
            <a:r>
              <a:rPr lang="en-US" sz="2400" dirty="0" smtClean="0">
                <a:latin typeface="+mj-lt"/>
              </a:rPr>
              <a:t>Does this accurately reflect the actual uncertainty in the scientific community in this value?  </a:t>
            </a:r>
          </a:p>
        </p:txBody>
      </p:sp>
    </p:spTree>
    <p:extLst>
      <p:ext uri="{BB962C8B-B14F-4D97-AF65-F5344CB8AC3E}">
        <p14:creationId xmlns:p14="http://schemas.microsoft.com/office/powerpoint/2010/main" val="9423830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1922</TotalTime>
  <Words>4307</Words>
  <Application>Microsoft Office PowerPoint</Application>
  <PresentationFormat>On-screen Show (4:3)</PresentationFormat>
  <Paragraphs>386</Paragraphs>
  <Slides>26</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Office Theme</vt:lpstr>
      <vt:lpstr>Equation</vt:lpstr>
      <vt:lpstr>Numbers, Measurement, and Uncertainty for Physics and MOSAIC</vt:lpstr>
      <vt:lpstr>Numbers in Science vs.  Numbers in Mathematics</vt:lpstr>
      <vt:lpstr>Making a Measurement</vt:lpstr>
      <vt:lpstr>Reporting a Measurement</vt:lpstr>
      <vt:lpstr>Significant Figures</vt:lpstr>
      <vt:lpstr>Sources of Uncertainty</vt:lpstr>
      <vt:lpstr>Error Bars</vt:lpstr>
      <vt:lpstr>Interpreting Data from Other Scientists</vt:lpstr>
      <vt:lpstr>Interpreting Data, Again</vt:lpstr>
      <vt:lpstr>More About Uncertainty</vt:lpstr>
      <vt:lpstr>Measurement Error: Random</vt:lpstr>
      <vt:lpstr>Measurement Error: Systematic</vt:lpstr>
      <vt:lpstr>Summary: Random vs. Systematic Error</vt:lpstr>
      <vt:lpstr>Another Possibility?</vt:lpstr>
      <vt:lpstr>Data Sets</vt:lpstr>
      <vt:lpstr>When to Average</vt:lpstr>
      <vt:lpstr>Distributions and Histograms</vt:lpstr>
      <vt:lpstr>Normal Distribution</vt:lpstr>
      <vt:lpstr>Normal Distribution: Graphical Depiction of Errors</vt:lpstr>
      <vt:lpstr>Large Data Sets: Standard Deviation</vt:lpstr>
      <vt:lpstr>Standard Deviation Math</vt:lpstr>
      <vt:lpstr>Standard Deviation Example</vt:lpstr>
      <vt:lpstr>Large Data Sets: MOSAIC Data</vt:lpstr>
      <vt:lpstr>Quantifying the Advantage of “Large”</vt:lpstr>
      <vt:lpstr>Placing Error Bars:  MOSAIC data</vt:lpstr>
      <vt:lpstr>Spectral View</vt:lpstr>
    </vt:vector>
  </TitlesOfParts>
  <Company>Massachusetts Institute of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Numbers in Science</dc:title>
  <dc:creator>Sara Kate May</dc:creator>
  <cp:lastModifiedBy>skmay</cp:lastModifiedBy>
  <cp:revision>184</cp:revision>
  <cp:lastPrinted>2011-08-03T19:47:27Z</cp:lastPrinted>
  <dcterms:created xsi:type="dcterms:W3CDTF">2010-07-06T13:11:30Z</dcterms:created>
  <dcterms:modified xsi:type="dcterms:W3CDTF">2011-08-03T19:58:37Z</dcterms:modified>
</cp:coreProperties>
</file>