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57" r:id="rId3"/>
    <p:sldId id="274" r:id="rId4"/>
    <p:sldId id="277" r:id="rId5"/>
    <p:sldId id="275" r:id="rId6"/>
    <p:sldId id="258" r:id="rId7"/>
    <p:sldId id="259" r:id="rId8"/>
    <p:sldId id="260" r:id="rId9"/>
    <p:sldId id="270" r:id="rId10"/>
    <p:sldId id="271" r:id="rId11"/>
    <p:sldId id="262" r:id="rId12"/>
    <p:sldId id="264" r:id="rId13"/>
    <p:sldId id="263" r:id="rId14"/>
    <p:sldId id="269" r:id="rId15"/>
    <p:sldId id="265" r:id="rId16"/>
    <p:sldId id="278" r:id="rId17"/>
    <p:sldId id="279" r:id="rId18"/>
    <p:sldId id="266" r:id="rId19"/>
    <p:sldId id="267" r:id="rId20"/>
    <p:sldId id="276" r:id="rId21"/>
    <p:sldId id="268" r:id="rId22"/>
    <p:sldId id="272" r:id="rId23"/>
    <p:sldId id="273" r:id="rId24"/>
    <p:sldId id="281" r:id="rId25"/>
    <p:sldId id="280" r:id="rId26"/>
    <p:sldId id="283" r:id="rId27"/>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15" autoAdjust="0"/>
    <p:restoredTop sz="86364" autoAdjust="0"/>
  </p:normalViewPr>
  <p:slideViewPr>
    <p:cSldViewPr>
      <p:cViewPr varScale="1">
        <p:scale>
          <a:sx n="64" d="100"/>
          <a:sy n="64" d="100"/>
        </p:scale>
        <p:origin x="-3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0375"/>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8758238"/>
            <a:ext cx="3005138" cy="4603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758238"/>
            <a:ext cx="3005138" cy="460375"/>
          </a:xfrm>
          <a:prstGeom prst="rect">
            <a:avLst/>
          </a:prstGeom>
        </p:spPr>
        <p:txBody>
          <a:bodyPr vert="horz" lIns="91440" tIns="45720" rIns="91440" bIns="45720" rtlCol="0" anchor="b"/>
          <a:lstStyle>
            <a:lvl1pPr algn="r">
              <a:defRPr sz="1200"/>
            </a:lvl1pPr>
          </a:lstStyle>
          <a:p>
            <a:fld id="{BEA920DE-6F5F-4F19-8680-2DB9E4B8D449}" type="slidenum">
              <a:rPr lang="en-US" smtClean="0"/>
              <a:pPr/>
              <a:t>‹#›</a:t>
            </a:fld>
            <a:endParaRPr lang="en-US"/>
          </a:p>
        </p:txBody>
      </p:sp>
    </p:spTree>
    <p:extLst>
      <p:ext uri="{BB962C8B-B14F-4D97-AF65-F5344CB8AC3E}">
        <p14:creationId xmlns:p14="http://schemas.microsoft.com/office/powerpoint/2010/main" val="3983596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vl1pPr>
          </a:lstStyle>
          <a:p>
            <a:fld id="{43714070-E8DF-425A-94F4-66CEE0C77D1F}" type="datetimeFigureOut">
              <a:rPr lang="en-US" smtClean="0"/>
              <a:pPr/>
              <a:t>7/29/2011</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vl1pPr>
          </a:lstStyle>
          <a:p>
            <a:fld id="{5A6464E1-E3B5-4AC9-A7A8-65D6C6A16AB7}" type="slidenum">
              <a:rPr lang="en-US" smtClean="0"/>
              <a:pPr/>
              <a:t>‹#›</a:t>
            </a:fld>
            <a:endParaRPr lang="en-US"/>
          </a:p>
        </p:txBody>
      </p:sp>
    </p:spTree>
    <p:extLst>
      <p:ext uri="{BB962C8B-B14F-4D97-AF65-F5344CB8AC3E}">
        <p14:creationId xmlns:p14="http://schemas.microsoft.com/office/powerpoint/2010/main" val="3475745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water falls, gravity does positive</a:t>
            </a:r>
            <a:r>
              <a:rPr lang="en-US" baseline="0" dirty="0" smtClean="0"/>
              <a:t> work while air resistance does negative work.  While hiking up a mountain, Marlene and Bob do positive work on their backpacks, while gravity does negative work on them.  A waiter carrying a level tray does no work, and gravity does no work, either.</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4</a:t>
            </a:fld>
            <a:endParaRPr lang="en-US"/>
          </a:p>
        </p:txBody>
      </p:sp>
    </p:spTree>
    <p:extLst>
      <p:ext uri="{BB962C8B-B14F-4D97-AF65-F5344CB8AC3E}">
        <p14:creationId xmlns:p14="http://schemas.microsoft.com/office/powerpoint/2010/main" val="18623838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more details on this, see</a:t>
            </a:r>
            <a:r>
              <a:rPr lang="en-US" baseline="0" dirty="0" smtClean="0"/>
              <a:t> the PowerPoint slides entitled </a:t>
            </a:r>
            <a:r>
              <a:rPr lang="en-US" i="1" baseline="0" dirty="0" smtClean="0"/>
              <a:t>Energy Levels and Atomic Spectra</a:t>
            </a:r>
            <a:r>
              <a:rPr lang="en-US" i="0" baseline="0" dirty="0" smtClean="0"/>
              <a:t>.</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24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who are familiar with calculus might notice that this area is the same as the integral of the force function over distance.  </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5</a:t>
            </a:fld>
            <a:endParaRPr lang="en-US"/>
          </a:p>
        </p:txBody>
      </p:sp>
    </p:spTree>
    <p:extLst>
      <p:ext uri="{BB962C8B-B14F-4D97-AF65-F5344CB8AC3E}">
        <p14:creationId xmlns:p14="http://schemas.microsoft.com/office/powerpoint/2010/main" val="4150952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Grendel is the cat shown at the higher height, on the left. </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10</a:t>
            </a:fld>
            <a:endParaRPr lang="en-US"/>
          </a:p>
        </p:txBody>
      </p:sp>
    </p:spTree>
    <p:extLst>
      <p:ext uri="{BB962C8B-B14F-4D97-AF65-F5344CB8AC3E}">
        <p14:creationId xmlns:p14="http://schemas.microsoft.com/office/powerpoint/2010/main" val="2242871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derivation of this equation is beyond</a:t>
            </a:r>
            <a:r>
              <a:rPr lang="en-US" baseline="0" dirty="0" smtClean="0"/>
              <a:t> the scope of many introductory physics and astronomy courses, but it is useful for students to see the form that it takes.  The minus sign is worth spending some discussing with students, as it indicates that gravitational systems have negative potential energy associated with them and are thus “bound.”  This should make sense, since planets do not spontaneously fly away from the Sun, nor does the Moon spontaneously leave Earth’s orbit.  </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12</a:t>
            </a:fld>
            <a:endParaRPr lang="en-US"/>
          </a:p>
        </p:txBody>
      </p:sp>
    </p:spTree>
    <p:extLst>
      <p:ext uri="{BB962C8B-B14F-4D97-AF65-F5344CB8AC3E}">
        <p14:creationId xmlns:p14="http://schemas.microsoft.com/office/powerpoint/2010/main" val="1507938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a:t>
            </a:r>
            <a:r>
              <a:rPr lang="en-US" baseline="0" dirty="0" smtClean="0"/>
              <a:t> lack of minus sign here, which is due to the fact that opposite charges have attractive forces (the q’s have opposite signs, resulting in a negative potential energy and the same kind of “bound” system as in gravitation) and like charges have repulsive forces (the q’s have the same sign, resulting in positive PE).</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13</a:t>
            </a:fld>
            <a:endParaRPr lang="en-US"/>
          </a:p>
        </p:txBody>
      </p:sp>
    </p:spTree>
    <p:extLst>
      <p:ext uri="{BB962C8B-B14F-4D97-AF65-F5344CB8AC3E}">
        <p14:creationId xmlns:p14="http://schemas.microsoft.com/office/powerpoint/2010/main" val="5689429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Good background reading on nuclear energy: http://www-istp.gsfc.nasa.gov/stargaze/SnucEnerA-2.htm</a:t>
            </a:r>
            <a:endParaRPr lang="en-US"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14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useful to use some examples</a:t>
            </a:r>
            <a:r>
              <a:rPr lang="en-US" baseline="0" dirty="0" smtClean="0"/>
              <a:t> here to illustrate the difference between temperature and total thermal energy.  Both the bread and cheese in a pizza, for example, are at the same temperature, but one is much more likely to get burned by the cheese.  While the average kinetic energy of the particles is the same, the total energy contained in the denser medium of the cheese is greater.</a:t>
            </a:r>
          </a:p>
          <a:p>
            <a:r>
              <a:rPr lang="en-US" baseline="0" dirty="0" smtClean="0"/>
              <a:t>Another example is outer space (or the sunlit surface of the moon), where the temperature is often quite high.  However, because the medium is very rarefied (almost a vacuum), there is very little total energy, and thus, it is “hot” in the sense we usually think of.</a:t>
            </a:r>
          </a:p>
        </p:txBody>
      </p:sp>
      <p:sp>
        <p:nvSpPr>
          <p:cNvPr id="4" name="Slide Number Placeholder 3"/>
          <p:cNvSpPr>
            <a:spLocks noGrp="1"/>
          </p:cNvSpPr>
          <p:nvPr>
            <p:ph type="sldNum" sz="quarter" idx="10"/>
          </p:nvPr>
        </p:nvSpPr>
        <p:spPr/>
        <p:txBody>
          <a:bodyPr/>
          <a:lstStyle/>
          <a:p>
            <a:fld id="{5A6464E1-E3B5-4AC9-A7A8-65D6C6A16AB7}" type="slidenum">
              <a:rPr lang="en-US" smtClean="0"/>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phenomena described</a:t>
            </a:r>
            <a:r>
              <a:rPr lang="en-US" baseline="0" dirty="0" smtClean="0"/>
              <a:t> in the first bullet point are all consequences of water’s high specific heat.  Because the oceans are so large and require so much energy to raise and lower their temperature, they rarely freeze.  Because they take a long time to change temperature, they tend to cause weather patterns to lag behind those created by purely differences in sunlight exposure and length of day.  Because there is more water in the Southern hemisphere, the seasons in that hemisphere tend to change less dramatically than those in the Northern hemisphere, where there is more land, which heats and cools more easily than the high-</a:t>
            </a:r>
            <a:r>
              <a:rPr lang="en-US" baseline="0" dirty="0" err="1" smtClean="0"/>
              <a:t>specfic</a:t>
            </a:r>
            <a:r>
              <a:rPr lang="en-US" baseline="0" dirty="0" smtClean="0"/>
              <a:t> heat water of the oceans.</a:t>
            </a:r>
          </a:p>
        </p:txBody>
      </p:sp>
      <p:sp>
        <p:nvSpPr>
          <p:cNvPr id="4" name="Slide Number Placeholder 3"/>
          <p:cNvSpPr>
            <a:spLocks noGrp="1"/>
          </p:cNvSpPr>
          <p:nvPr>
            <p:ph type="sldNum" sz="quarter" idx="10"/>
          </p:nvPr>
        </p:nvSpPr>
        <p:spPr/>
        <p:txBody>
          <a:bodyPr/>
          <a:lstStyle/>
          <a:p>
            <a:fld id="{5A6464E1-E3B5-4AC9-A7A8-65D6C6A16AB7}" type="slidenum">
              <a:rPr lang="en-US" smtClean="0"/>
              <a:pPr/>
              <a:t>17</a:t>
            </a:fld>
            <a:endParaRPr lang="en-US"/>
          </a:p>
        </p:txBody>
      </p:sp>
    </p:spTree>
    <p:extLst>
      <p:ext uri="{BB962C8B-B14F-4D97-AF65-F5344CB8AC3E}">
        <p14:creationId xmlns:p14="http://schemas.microsoft.com/office/powerpoint/2010/main" val="1410446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more details, see the PowerPoint</a:t>
            </a:r>
            <a:r>
              <a:rPr lang="en-US" baseline="0" dirty="0" smtClean="0"/>
              <a:t> slides </a:t>
            </a:r>
            <a:r>
              <a:rPr lang="en-US" dirty="0" smtClean="0"/>
              <a:t>entitled</a:t>
            </a:r>
            <a:r>
              <a:rPr lang="en-US" baseline="0" dirty="0" smtClean="0"/>
              <a:t> </a:t>
            </a:r>
            <a:r>
              <a:rPr lang="en-US" i="1" baseline="0" dirty="0" smtClean="0"/>
              <a:t>Energy Levels and Atomic Spectra</a:t>
            </a:r>
            <a:endParaRPr lang="en-US" i="1" dirty="0"/>
          </a:p>
        </p:txBody>
      </p:sp>
      <p:sp>
        <p:nvSpPr>
          <p:cNvPr id="4" name="Slide Number Placeholder 3"/>
          <p:cNvSpPr>
            <a:spLocks noGrp="1"/>
          </p:cNvSpPr>
          <p:nvPr>
            <p:ph type="sldNum" sz="quarter" idx="10"/>
          </p:nvPr>
        </p:nvSpPr>
        <p:spPr/>
        <p:txBody>
          <a:bodyPr/>
          <a:lstStyle/>
          <a:p>
            <a:fld id="{5A6464E1-E3B5-4AC9-A7A8-65D6C6A16AB7}"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344D7D-4076-4111-8434-8E9188676F57}"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44D7D-4076-4111-8434-8E9188676F57}"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44D7D-4076-4111-8434-8E9188676F57}"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44D7D-4076-4111-8434-8E9188676F57}"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44D7D-4076-4111-8434-8E9188676F57}"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344D7D-4076-4111-8434-8E9188676F57}"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344D7D-4076-4111-8434-8E9188676F57}" type="datetimeFigureOut">
              <a:rPr lang="en-US" smtClean="0"/>
              <a:pPr/>
              <a:t>7/29/2011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344D7D-4076-4111-8434-8E9188676F57}" type="datetimeFigureOut">
              <a:rPr lang="en-US" smtClean="0"/>
              <a:pPr/>
              <a:t>7/29/2011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44D7D-4076-4111-8434-8E9188676F57}" type="datetimeFigureOut">
              <a:rPr lang="en-US" smtClean="0"/>
              <a:pPr/>
              <a:t>7/29/2011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44D7D-4076-4111-8434-8E9188676F57}"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44D7D-4076-4111-8434-8E9188676F57}"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4BB44A-992F-4753-8B41-952829F7AAE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63000" contrast="-60000"/>
          </a:blip>
          <a:srcRect/>
          <a:stretch>
            <a:fillRect t="-50000" b="-5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44D7D-4076-4111-8434-8E9188676F57}" type="datetimeFigureOut">
              <a:rPr lang="en-US" smtClean="0"/>
              <a:pPr/>
              <a:t>7/29/2011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4BB44A-992F-4753-8B41-952829F7AAE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2.jpeg"/><Relationship Id="rId5" Type="http://schemas.openxmlformats.org/officeDocument/2006/relationships/image" Target="../media/image11.wmf"/><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13.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6.vml"/><Relationship Id="rId5" Type="http://schemas.openxmlformats.org/officeDocument/2006/relationships/image" Target="../media/image14.wmf"/><Relationship Id="rId4"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15.wmf"/><Relationship Id="rId4" Type="http://schemas.openxmlformats.org/officeDocument/2006/relationships/oleObject" Target="../embeddings/oleObject7.bin"/></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image" Target="../media/image17.wmf"/><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9.vml"/><Relationship Id="rId4" Type="http://schemas.openxmlformats.org/officeDocument/2006/relationships/image" Target="../media/image18.w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vmlDrawing" Target="../drawings/vmlDrawing11.vml"/><Relationship Id="rId4" Type="http://schemas.openxmlformats.org/officeDocument/2006/relationships/image" Target="../media/image20.w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23.png"/><Relationship Id="rId4" Type="http://schemas.openxmlformats.org/officeDocument/2006/relationships/image" Target="../media/image22.wmf"/></Relationships>
</file>

<file path=ppt/slides/_rels/slide2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9.wmf"/><Relationship Id="rId4" Type="http://schemas.openxmlformats.org/officeDocument/2006/relationships/image" Target="../media/image8.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Energy and Energy Conservation</a:t>
            </a:r>
            <a:endParaRPr lang="en-US" dirty="0"/>
          </a:p>
        </p:txBody>
      </p:sp>
      <p:sp>
        <p:nvSpPr>
          <p:cNvPr id="3" name="Subtitle 2"/>
          <p:cNvSpPr>
            <a:spLocks noGrp="1"/>
          </p:cNvSpPr>
          <p:nvPr>
            <p:ph type="subTitle" idx="1"/>
          </p:nvPr>
        </p:nvSpPr>
        <p:spPr/>
        <p:txBody>
          <a:bodyPr/>
          <a:lstStyle/>
          <a:p>
            <a:r>
              <a:rPr lang="en-US" dirty="0" smtClean="0"/>
              <a:t>A Physics MOSAIC</a:t>
            </a:r>
          </a:p>
          <a:p>
            <a:r>
              <a:rPr lang="en-US" dirty="0" smtClean="0"/>
              <a:t>MIT Haystack Observatory RET 2010</a:t>
            </a:r>
          </a:p>
          <a:p>
            <a:endParaRPr lang="en-US" dirty="0"/>
          </a:p>
        </p:txBody>
      </p:sp>
      <p:sp>
        <p:nvSpPr>
          <p:cNvPr id="4" name="TextBox 3"/>
          <p:cNvSpPr txBox="1"/>
          <p:nvPr/>
        </p:nvSpPr>
        <p:spPr>
          <a:xfrm>
            <a:off x="76200" y="6535579"/>
            <a:ext cx="4800600" cy="246221"/>
          </a:xfrm>
          <a:prstGeom prst="rect">
            <a:avLst/>
          </a:prstGeom>
          <a:noFill/>
        </p:spPr>
        <p:txBody>
          <a:bodyPr wrap="square" rtlCol="0">
            <a:spAutoFit/>
          </a:bodyPr>
          <a:lstStyle/>
          <a:p>
            <a:r>
              <a:rPr lang="en-US" sz="1000" dirty="0" smtClean="0"/>
              <a:t>Background image by </a:t>
            </a:r>
            <a:r>
              <a:rPr lang="en-US" sz="1000" dirty="0" err="1" smtClean="0"/>
              <a:t>SKMay</a:t>
            </a:r>
            <a:endParaRPr lang="en-US"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Gravitational</a:t>
            </a:r>
            <a:r>
              <a:rPr lang="en-US" baseline="0" dirty="0" smtClean="0"/>
              <a:t> Potential Energy </a:t>
            </a:r>
            <a:br>
              <a:rPr lang="en-US" baseline="0" dirty="0" smtClean="0"/>
            </a:br>
            <a:r>
              <a:rPr lang="en-US" baseline="0" dirty="0" smtClean="0"/>
              <a:t>(Near Earth)</a:t>
            </a:r>
            <a:endParaRPr lang="en-US" dirty="0"/>
          </a:p>
        </p:txBody>
      </p:sp>
      <p:sp>
        <p:nvSpPr>
          <p:cNvPr id="3" name="Text Placeholder 2"/>
          <p:cNvSpPr>
            <a:spLocks noGrp="1"/>
          </p:cNvSpPr>
          <p:nvPr>
            <p:ph type="body" idx="4294967295"/>
          </p:nvPr>
        </p:nvSpPr>
        <p:spPr>
          <a:xfrm>
            <a:off x="152400" y="1600200"/>
            <a:ext cx="5105400" cy="4525963"/>
          </a:xfrm>
        </p:spPr>
        <p:txBody>
          <a:bodyPr>
            <a:normAutofit/>
          </a:bodyPr>
          <a:lstStyle/>
          <a:p>
            <a:r>
              <a:rPr lang="en-US" sz="2600" dirty="0" smtClean="0"/>
              <a:t>In order to lift something near</a:t>
            </a:r>
            <a:r>
              <a:rPr lang="en-US" sz="2600" baseline="0" dirty="0" smtClean="0"/>
              <a:t> Earth, you must apply a force equal to the weight of the object.</a:t>
            </a:r>
          </a:p>
          <a:p>
            <a:r>
              <a:rPr lang="en-US" sz="2600" baseline="0" dirty="0" smtClean="0"/>
              <a:t>That is, </a:t>
            </a:r>
            <a:r>
              <a:rPr lang="en-US" sz="2600" baseline="0" dirty="0" err="1" smtClean="0"/>
              <a:t>F</a:t>
            </a:r>
            <a:r>
              <a:rPr lang="en-US" sz="2600" baseline="-25000" dirty="0" err="1" smtClean="0"/>
              <a:t>app</a:t>
            </a:r>
            <a:r>
              <a:rPr lang="en-US" sz="2600" baseline="0" dirty="0" smtClean="0"/>
              <a:t> = mg.</a:t>
            </a:r>
          </a:p>
          <a:p>
            <a:r>
              <a:rPr lang="en-US" sz="2600" dirty="0" smtClean="0"/>
              <a:t>The work done lifting an object to a height </a:t>
            </a:r>
            <a:r>
              <a:rPr lang="en-US" sz="2600" i="1" dirty="0" smtClean="0"/>
              <a:t>h</a:t>
            </a:r>
            <a:r>
              <a:rPr lang="en-US" sz="2600" dirty="0" smtClean="0"/>
              <a:t>, is </a:t>
            </a:r>
            <a:r>
              <a:rPr lang="en-US" sz="2600" dirty="0" err="1" smtClean="0"/>
              <a:t>W</a:t>
            </a:r>
            <a:r>
              <a:rPr lang="en-US" sz="2600" baseline="-25000" dirty="0" err="1" smtClean="0"/>
              <a:t>agent</a:t>
            </a:r>
            <a:r>
              <a:rPr lang="en-US" sz="2600" baseline="-25000" dirty="0" smtClean="0"/>
              <a:t> </a:t>
            </a:r>
            <a:r>
              <a:rPr lang="en-US" sz="2600" dirty="0" smtClean="0"/>
              <a:t>= </a:t>
            </a:r>
            <a:r>
              <a:rPr lang="en-US" sz="2600" dirty="0" err="1" smtClean="0"/>
              <a:t>F</a:t>
            </a:r>
            <a:r>
              <a:rPr lang="en-US" sz="2600" baseline="-25000" dirty="0" err="1" smtClean="0"/>
              <a:t>app</a:t>
            </a:r>
            <a:r>
              <a:rPr lang="en-US" sz="2600" dirty="0" err="1" smtClean="0"/>
              <a:t>·d</a:t>
            </a:r>
            <a:r>
              <a:rPr lang="en-US" sz="2600" dirty="0" smtClean="0"/>
              <a:t> = </a:t>
            </a:r>
            <a:r>
              <a:rPr lang="en-US" sz="2600" dirty="0" err="1" smtClean="0"/>
              <a:t>mgh</a:t>
            </a:r>
            <a:r>
              <a:rPr lang="en-US" sz="2600" dirty="0" smtClean="0"/>
              <a:t>.</a:t>
            </a:r>
          </a:p>
          <a:p>
            <a:r>
              <a:rPr lang="en-US" sz="2600" dirty="0" smtClean="0"/>
              <a:t>And, since the </a:t>
            </a:r>
            <a:r>
              <a:rPr lang="en-US" sz="2600" dirty="0" smtClean="0"/>
              <a:t>work </a:t>
            </a:r>
            <a:r>
              <a:rPr lang="en-US" sz="2600" dirty="0" smtClean="0"/>
              <a:t>done bringing the object to this height is equal to the potential energy of the object</a:t>
            </a:r>
            <a:r>
              <a:rPr lang="en-US" sz="2600" dirty="0" smtClean="0"/>
              <a:t>, we find that:</a:t>
            </a:r>
            <a:endParaRPr lang="en-US" sz="2600" dirty="0"/>
          </a:p>
        </p:txBody>
      </p:sp>
      <p:graphicFrame>
        <p:nvGraphicFramePr>
          <p:cNvPr id="4" name="Object 3"/>
          <p:cNvGraphicFramePr>
            <a:graphicFrameLocks noChangeAspect="1"/>
          </p:cNvGraphicFramePr>
          <p:nvPr/>
        </p:nvGraphicFramePr>
        <p:xfrm>
          <a:off x="1295400" y="5791200"/>
          <a:ext cx="2514600" cy="838200"/>
        </p:xfrm>
        <a:graphic>
          <a:graphicData uri="http://schemas.openxmlformats.org/presentationml/2006/ole">
            <mc:AlternateContent xmlns:mc="http://schemas.openxmlformats.org/markup-compatibility/2006">
              <mc:Choice xmlns:v="urn:schemas-microsoft-com:vml" Requires="v">
                <p:oleObj spid="_x0000_s3082" name="Equation" r:id="rId4" imgW="723600" imgH="241200" progId="Equation.3">
                  <p:embed/>
                </p:oleObj>
              </mc:Choice>
              <mc:Fallback>
                <p:oleObj name="Equation" r:id="rId4" imgW="723600" imgH="2412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5791200"/>
                        <a:ext cx="251460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descr="cats up high.JPG"/>
          <p:cNvPicPr>
            <a:picLocks noChangeAspect="1"/>
          </p:cNvPicPr>
          <p:nvPr/>
        </p:nvPicPr>
        <p:blipFill>
          <a:blip r:embed="rId6" cstate="print"/>
          <a:srcRect l="18000" t="21333" r="19000"/>
          <a:stretch>
            <a:fillRect/>
          </a:stretch>
        </p:blipFill>
        <p:spPr>
          <a:xfrm>
            <a:off x="5638800" y="1828800"/>
            <a:ext cx="3173278" cy="2971800"/>
          </a:xfrm>
          <a:prstGeom prst="rect">
            <a:avLst/>
          </a:prstGeom>
        </p:spPr>
      </p:pic>
      <p:sp>
        <p:nvSpPr>
          <p:cNvPr id="6" name="TextBox 5"/>
          <p:cNvSpPr txBox="1"/>
          <p:nvPr/>
        </p:nvSpPr>
        <p:spPr>
          <a:xfrm>
            <a:off x="5562600" y="5105400"/>
            <a:ext cx="3352800" cy="1200329"/>
          </a:xfrm>
          <a:prstGeom prst="rect">
            <a:avLst/>
          </a:prstGeom>
          <a:noFill/>
        </p:spPr>
        <p:txBody>
          <a:bodyPr wrap="square" rtlCol="0">
            <a:spAutoFit/>
          </a:bodyPr>
          <a:lstStyle/>
          <a:p>
            <a:r>
              <a:rPr lang="en-US" dirty="0" smtClean="0"/>
              <a:t>Grendel has more potential energy than </a:t>
            </a:r>
            <a:r>
              <a:rPr lang="en-US" dirty="0" smtClean="0"/>
              <a:t>Kea, </a:t>
            </a:r>
            <a:r>
              <a:rPr lang="en-US" dirty="0" smtClean="0"/>
              <a:t>but both cats have approximately the same mass.  </a:t>
            </a:r>
            <a:r>
              <a:rPr lang="en-US" dirty="0" smtClean="0"/>
              <a:t>Which </a:t>
            </a:r>
            <a:r>
              <a:rPr lang="en-US" dirty="0" smtClean="0"/>
              <a:t>cat is which?</a:t>
            </a:r>
            <a:endParaRPr lang="en-US" dirty="0"/>
          </a:p>
        </p:txBody>
      </p:sp>
      <p:sp>
        <p:nvSpPr>
          <p:cNvPr id="7" name="TextBox 6"/>
          <p:cNvSpPr txBox="1"/>
          <p:nvPr/>
        </p:nvSpPr>
        <p:spPr>
          <a:xfrm>
            <a:off x="5562600" y="4800601"/>
            <a:ext cx="2819400" cy="246221"/>
          </a:xfrm>
          <a:prstGeom prst="rect">
            <a:avLst/>
          </a:prstGeom>
          <a:noFill/>
        </p:spPr>
        <p:txBody>
          <a:bodyPr wrap="square" rtlCol="0">
            <a:spAutoFit/>
          </a:bodyPr>
          <a:lstStyle/>
          <a:p>
            <a:r>
              <a:rPr lang="en-US" sz="1000" dirty="0" smtClean="0"/>
              <a:t>Photo by </a:t>
            </a:r>
            <a:r>
              <a:rPr lang="en-US" sz="1000" dirty="0" err="1" smtClean="0"/>
              <a:t>SKMay</a:t>
            </a:r>
            <a:endParaRPr lang="en-US"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Elastic</a:t>
            </a:r>
            <a:r>
              <a:rPr lang="en-US" baseline="0" dirty="0" smtClean="0"/>
              <a:t> Potential Energy</a:t>
            </a:r>
            <a:endParaRPr lang="en-US" dirty="0"/>
          </a:p>
        </p:txBody>
      </p:sp>
      <p:sp>
        <p:nvSpPr>
          <p:cNvPr id="3" name="Text Placeholder 2"/>
          <p:cNvSpPr>
            <a:spLocks noGrp="1"/>
          </p:cNvSpPr>
          <p:nvPr>
            <p:ph type="body" idx="4294967295"/>
          </p:nvPr>
        </p:nvSpPr>
        <p:spPr>
          <a:xfrm>
            <a:off x="228600" y="1600201"/>
            <a:ext cx="8686800" cy="4114800"/>
          </a:xfrm>
        </p:spPr>
        <p:txBody>
          <a:bodyPr>
            <a:normAutofit fontScale="92500" lnSpcReduction="20000"/>
          </a:bodyPr>
          <a:lstStyle/>
          <a:p>
            <a:r>
              <a:rPr lang="en-US" dirty="0" smtClean="0"/>
              <a:t>Just as with gravitation, the force necessary to extend an elastic material (such a spring or rubber band) changes as the material extends.</a:t>
            </a:r>
          </a:p>
          <a:p>
            <a:r>
              <a:rPr lang="en-US" dirty="0" smtClean="0"/>
              <a:t>Specifically, </a:t>
            </a:r>
            <a:r>
              <a:rPr lang="en-US" b="1" i="1" dirty="0" smtClean="0"/>
              <a:t>Hooke’s Law </a:t>
            </a:r>
            <a:r>
              <a:rPr lang="en-US" dirty="0" smtClean="0"/>
              <a:t>describes </a:t>
            </a:r>
            <a:r>
              <a:rPr lang="en-US" dirty="0" smtClean="0"/>
              <a:t>that many materials have a region of linearity, when the force is proportional to the displacement. </a:t>
            </a:r>
            <a:endParaRPr lang="en-US" dirty="0" smtClean="0"/>
          </a:p>
          <a:p>
            <a:r>
              <a:rPr lang="en-US" dirty="0" smtClean="0"/>
              <a:t>Thus</a:t>
            </a:r>
            <a:r>
              <a:rPr lang="en-US" dirty="0" smtClean="0"/>
              <a:t>, the work done extending an elastic material (characterized by a spring constant, k) from its equilibrium position (where we choose PE = 0) to an extension or compression </a:t>
            </a:r>
            <a:r>
              <a:rPr lang="en-US" i="1" dirty="0" smtClean="0"/>
              <a:t>x</a:t>
            </a:r>
            <a:r>
              <a:rPr lang="en-US" dirty="0" smtClean="0"/>
              <a:t> </a:t>
            </a:r>
            <a:r>
              <a:rPr lang="en-US" dirty="0" smtClean="0"/>
              <a:t>is:</a:t>
            </a:r>
            <a:endParaRPr lang="en-US" dirty="0"/>
          </a:p>
        </p:txBody>
      </p:sp>
      <p:graphicFrame>
        <p:nvGraphicFramePr>
          <p:cNvPr id="4" name="Object 3"/>
          <p:cNvGraphicFramePr>
            <a:graphicFrameLocks noChangeAspect="1"/>
          </p:cNvGraphicFramePr>
          <p:nvPr/>
        </p:nvGraphicFramePr>
        <p:xfrm>
          <a:off x="3505200" y="5562600"/>
          <a:ext cx="2064774" cy="1066800"/>
        </p:xfrm>
        <a:graphic>
          <a:graphicData uri="http://schemas.openxmlformats.org/presentationml/2006/ole">
            <mc:AlternateContent xmlns:mc="http://schemas.openxmlformats.org/markup-compatibility/2006">
              <mc:Choice xmlns:v="urn:schemas-microsoft-com:vml" Requires="v">
                <p:oleObj spid="_x0000_s7177" name="Equation" r:id="rId3" imgW="761760" imgH="393480" progId="Equation.3">
                  <p:embed/>
                </p:oleObj>
              </mc:Choice>
              <mc:Fallback>
                <p:oleObj name="Equation" r:id="rId3" imgW="761760" imgH="39348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5562600"/>
                        <a:ext cx="2064774"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Gravitational Potential Energy </a:t>
            </a:r>
            <a:br>
              <a:rPr lang="en-US" dirty="0" smtClean="0"/>
            </a:br>
            <a:r>
              <a:rPr lang="en-US" dirty="0" smtClean="0"/>
              <a:t>(Not Necessarily Near Earth)</a:t>
            </a:r>
            <a:endParaRPr lang="en-US" dirty="0"/>
          </a:p>
        </p:txBody>
      </p:sp>
      <p:sp>
        <p:nvSpPr>
          <p:cNvPr id="3" name="Text Placeholder 2"/>
          <p:cNvSpPr>
            <a:spLocks noGrp="1"/>
          </p:cNvSpPr>
          <p:nvPr>
            <p:ph type="body" idx="4294967295"/>
          </p:nvPr>
        </p:nvSpPr>
        <p:spPr>
          <a:xfrm>
            <a:off x="152400" y="1600201"/>
            <a:ext cx="8839200" cy="4343400"/>
          </a:xfrm>
        </p:spPr>
        <p:txBody>
          <a:bodyPr>
            <a:normAutofit/>
          </a:bodyPr>
          <a:lstStyle/>
          <a:p>
            <a:r>
              <a:rPr lang="en-US" sz="2800" dirty="0" smtClean="0"/>
              <a:t>The force of gravity depends on the distance between the two objects being attracted.</a:t>
            </a:r>
          </a:p>
          <a:p>
            <a:r>
              <a:rPr lang="en-US" sz="2800" dirty="0" smtClean="0"/>
              <a:t>Specifically, the force of attraction due to gravity between two masses is proportional to </a:t>
            </a:r>
            <a:r>
              <a:rPr lang="en-US" sz="2800" dirty="0" smtClean="0"/>
              <a:t>1/d</a:t>
            </a:r>
            <a:r>
              <a:rPr lang="en-US" sz="2800" baseline="30000" dirty="0" smtClean="0"/>
              <a:t>2</a:t>
            </a:r>
            <a:r>
              <a:rPr lang="en-US" sz="2800" dirty="0" smtClean="0"/>
              <a:t>.</a:t>
            </a:r>
            <a:endParaRPr lang="en-US" sz="2800" dirty="0" smtClean="0"/>
          </a:p>
          <a:p>
            <a:r>
              <a:rPr lang="en-US" sz="2800" dirty="0" smtClean="0"/>
              <a:t>It is conventional to choose our reference level where PE = 0 when the two masses are infinitely far apart.</a:t>
            </a:r>
          </a:p>
          <a:p>
            <a:r>
              <a:rPr lang="en-US" sz="2800" dirty="0" smtClean="0"/>
              <a:t>With that choice, we could (with some calculus) prove that at any distance apart, the potential energy of a pair of masses </a:t>
            </a:r>
            <a:r>
              <a:rPr lang="en-US" sz="2800" dirty="0" smtClean="0"/>
              <a:t>is:</a:t>
            </a:r>
            <a:endParaRPr lang="en-US" sz="2800" dirty="0"/>
          </a:p>
        </p:txBody>
      </p:sp>
      <p:graphicFrame>
        <p:nvGraphicFramePr>
          <p:cNvPr id="4" name="Object 3"/>
          <p:cNvGraphicFramePr>
            <a:graphicFrameLocks noChangeAspect="1"/>
          </p:cNvGraphicFramePr>
          <p:nvPr/>
        </p:nvGraphicFramePr>
        <p:xfrm>
          <a:off x="3200400" y="5410200"/>
          <a:ext cx="2713703" cy="1219200"/>
        </p:xfrm>
        <a:graphic>
          <a:graphicData uri="http://schemas.openxmlformats.org/presentationml/2006/ole">
            <mc:AlternateContent xmlns:mc="http://schemas.openxmlformats.org/markup-compatibility/2006">
              <mc:Choice xmlns:v="urn:schemas-microsoft-com:vml" Requires="v">
                <p:oleObj spid="_x0000_s6154" name="Equation" r:id="rId4" imgW="876240" imgH="393480" progId="Equation.3">
                  <p:embed/>
                </p:oleObj>
              </mc:Choice>
              <mc:Fallback>
                <p:oleObj name="Equation" r:id="rId4" imgW="87624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5410200"/>
                        <a:ext cx="2713703"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172200" y="6324600"/>
            <a:ext cx="2819400" cy="369332"/>
          </a:xfrm>
          <a:prstGeom prst="rect">
            <a:avLst/>
          </a:prstGeom>
          <a:noFill/>
        </p:spPr>
        <p:txBody>
          <a:bodyPr wrap="square" rtlCol="0">
            <a:spAutoFit/>
          </a:bodyPr>
          <a:lstStyle/>
          <a:p>
            <a:r>
              <a:rPr lang="en-US" dirty="0" smtClean="0"/>
              <a:t>G = 6.67 x 10</a:t>
            </a:r>
            <a:r>
              <a:rPr lang="en-US" baseline="30000" dirty="0" smtClean="0"/>
              <a:t>-11</a:t>
            </a:r>
            <a:r>
              <a:rPr lang="en-US" dirty="0" smtClean="0"/>
              <a:t> N m / kg</a:t>
            </a:r>
            <a:r>
              <a:rPr lang="en-US" baseline="30000" dirty="0" smtClean="0"/>
              <a:t>2</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Electrostatic Potential Energy</a:t>
            </a:r>
            <a:endParaRPr lang="en-US" dirty="0"/>
          </a:p>
        </p:txBody>
      </p:sp>
      <p:sp>
        <p:nvSpPr>
          <p:cNvPr id="3" name="Text Placeholder 2"/>
          <p:cNvSpPr>
            <a:spLocks noGrp="1"/>
          </p:cNvSpPr>
          <p:nvPr>
            <p:ph type="body" idx="4294967295"/>
          </p:nvPr>
        </p:nvSpPr>
        <p:spPr>
          <a:xfrm>
            <a:off x="152400" y="1447800"/>
            <a:ext cx="8839200" cy="4114800"/>
          </a:xfrm>
        </p:spPr>
        <p:txBody>
          <a:bodyPr>
            <a:normAutofit fontScale="92500" lnSpcReduction="20000"/>
          </a:bodyPr>
          <a:lstStyle/>
          <a:p>
            <a:r>
              <a:rPr lang="en-US" dirty="0" smtClean="0"/>
              <a:t>The electrostatic force between two charges is very similar in form to the force of gravity between two masses, except</a:t>
            </a:r>
          </a:p>
          <a:p>
            <a:pPr lvl="1"/>
            <a:r>
              <a:rPr lang="en-US" dirty="0" smtClean="0"/>
              <a:t>The electrostatic force can be attractive or repulsive, while gravity is always attractive (so far</a:t>
            </a:r>
            <a:r>
              <a:rPr lang="en-US" dirty="0" smtClean="0"/>
              <a:t>).</a:t>
            </a:r>
            <a:endParaRPr lang="en-US" dirty="0" smtClean="0"/>
          </a:p>
          <a:p>
            <a:pPr lvl="1"/>
            <a:r>
              <a:rPr lang="en-US" dirty="0" smtClean="0"/>
              <a:t>Charges come in two flavors, while mass only comes in one (so far</a:t>
            </a:r>
            <a:r>
              <a:rPr lang="en-US" dirty="0" smtClean="0"/>
              <a:t>).</a:t>
            </a:r>
            <a:endParaRPr lang="en-US" dirty="0" smtClean="0"/>
          </a:p>
          <a:p>
            <a:r>
              <a:rPr lang="en-US" dirty="0" smtClean="0"/>
              <a:t>It is again customary to choose our reference level for PE = 0 when two charges are infinitely far apart,</a:t>
            </a:r>
            <a:r>
              <a:rPr lang="en-US" baseline="0" dirty="0" smtClean="0"/>
              <a:t> which gives (with some calculus</a:t>
            </a:r>
            <a:r>
              <a:rPr lang="en-US" baseline="0" dirty="0" smtClean="0"/>
              <a:t>):</a:t>
            </a:r>
            <a:endParaRPr lang="en-US" dirty="0"/>
          </a:p>
        </p:txBody>
      </p:sp>
      <p:graphicFrame>
        <p:nvGraphicFramePr>
          <p:cNvPr id="4" name="Object 3"/>
          <p:cNvGraphicFramePr>
            <a:graphicFrameLocks noChangeAspect="1"/>
          </p:cNvGraphicFramePr>
          <p:nvPr/>
        </p:nvGraphicFramePr>
        <p:xfrm>
          <a:off x="3695700" y="5486400"/>
          <a:ext cx="1752600" cy="1006122"/>
        </p:xfrm>
        <a:graphic>
          <a:graphicData uri="http://schemas.openxmlformats.org/presentationml/2006/ole">
            <mc:AlternateContent xmlns:mc="http://schemas.openxmlformats.org/markup-compatibility/2006">
              <mc:Choice xmlns:v="urn:schemas-microsoft-com:vml" Requires="v">
                <p:oleObj spid="_x0000_s8202" name="Equation" r:id="rId4" imgW="685800" imgH="393480" progId="Equation.3">
                  <p:embed/>
                </p:oleObj>
              </mc:Choice>
              <mc:Fallback>
                <p:oleObj name="Equation" r:id="rId4" imgW="68580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5700" y="5486400"/>
                        <a:ext cx="1752600" cy="100612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6553200" y="5943600"/>
            <a:ext cx="2438400" cy="369332"/>
          </a:xfrm>
          <a:prstGeom prst="rect">
            <a:avLst/>
          </a:prstGeom>
          <a:noFill/>
        </p:spPr>
        <p:txBody>
          <a:bodyPr wrap="square" rtlCol="0">
            <a:spAutoFit/>
          </a:bodyPr>
          <a:lstStyle/>
          <a:p>
            <a:r>
              <a:rPr lang="en-US" dirty="0" smtClean="0"/>
              <a:t>k = 9.0 x 10</a:t>
            </a:r>
            <a:r>
              <a:rPr lang="en-US" baseline="30000" dirty="0" smtClean="0"/>
              <a:t>9</a:t>
            </a:r>
            <a:r>
              <a:rPr lang="en-US" dirty="0" smtClean="0"/>
              <a:t> N m / C</a:t>
            </a:r>
            <a:r>
              <a:rPr lang="en-US" baseline="30000" dirty="0" smtClean="0"/>
              <a:t>2</a:t>
            </a:r>
            <a:r>
              <a:rPr lang="en-US" dirty="0" smtClean="0"/>
              <a:t>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Potential Energy</a:t>
            </a:r>
            <a:endParaRPr lang="en-US" dirty="0"/>
          </a:p>
        </p:txBody>
      </p:sp>
      <p:sp>
        <p:nvSpPr>
          <p:cNvPr id="3" name="Text Placeholder 2"/>
          <p:cNvSpPr>
            <a:spLocks noGrp="1"/>
          </p:cNvSpPr>
          <p:nvPr>
            <p:ph type="body" idx="4294967295"/>
          </p:nvPr>
        </p:nvSpPr>
        <p:spPr>
          <a:xfrm>
            <a:off x="152400" y="1600200"/>
            <a:ext cx="3886200" cy="5105400"/>
          </a:xfrm>
        </p:spPr>
        <p:txBody>
          <a:bodyPr>
            <a:normAutofit fontScale="77500" lnSpcReduction="20000"/>
          </a:bodyPr>
          <a:lstStyle/>
          <a:p>
            <a:r>
              <a:rPr lang="en-US" dirty="0" smtClean="0"/>
              <a:t>The nucleus of an atom is held together by the strong nuclear force (one of the fundamental forces of nature).</a:t>
            </a:r>
          </a:p>
          <a:p>
            <a:r>
              <a:rPr lang="en-US" dirty="0" smtClean="0"/>
              <a:t>This force acts on the quarks that comprise protons and neutrons.</a:t>
            </a:r>
          </a:p>
          <a:p>
            <a:r>
              <a:rPr lang="en-US" dirty="0" smtClean="0"/>
              <a:t>The nucleus is also affected by the electrostatic repulsion of like charges (protons).</a:t>
            </a:r>
          </a:p>
          <a:p>
            <a:r>
              <a:rPr lang="en-US" dirty="0" smtClean="0"/>
              <a:t>The result is binding energy that varies with size of nucleus, as shown</a:t>
            </a:r>
            <a:endParaRPr lang="en-US" dirty="0"/>
          </a:p>
        </p:txBody>
      </p:sp>
      <p:sp>
        <p:nvSpPr>
          <p:cNvPr id="5" name="TextBox 4"/>
          <p:cNvSpPr txBox="1"/>
          <p:nvPr/>
        </p:nvSpPr>
        <p:spPr>
          <a:xfrm>
            <a:off x="3828511" y="5882557"/>
            <a:ext cx="2590800" cy="246221"/>
          </a:xfrm>
          <a:prstGeom prst="rect">
            <a:avLst/>
          </a:prstGeom>
          <a:noFill/>
        </p:spPr>
        <p:txBody>
          <a:bodyPr wrap="square" rtlCol="0">
            <a:spAutoFit/>
          </a:bodyPr>
          <a:lstStyle/>
          <a:p>
            <a:r>
              <a:rPr lang="en-US" sz="1000" dirty="0" smtClean="0"/>
              <a:t>Wikipedia, Public Domain</a:t>
            </a:r>
            <a:endParaRPr lang="en-US" sz="1000"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5628"/>
          <a:stretch/>
        </p:blipFill>
        <p:spPr>
          <a:xfrm>
            <a:off x="3832258" y="2286000"/>
            <a:ext cx="5181601" cy="359655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Thermal</a:t>
            </a:r>
            <a:r>
              <a:rPr lang="en-US" baseline="0" dirty="0" smtClean="0"/>
              <a:t> Kinetic Energy</a:t>
            </a:r>
            <a:endParaRPr lang="en-US" dirty="0"/>
          </a:p>
        </p:txBody>
      </p:sp>
      <p:sp>
        <p:nvSpPr>
          <p:cNvPr id="3" name="Text Placeholder 2"/>
          <p:cNvSpPr>
            <a:spLocks noGrp="1"/>
          </p:cNvSpPr>
          <p:nvPr>
            <p:ph type="body" idx="4294967295"/>
          </p:nvPr>
        </p:nvSpPr>
        <p:spPr>
          <a:xfrm>
            <a:off x="152400" y="1371600"/>
            <a:ext cx="8763000" cy="4724400"/>
          </a:xfrm>
        </p:spPr>
        <p:txBody>
          <a:bodyPr>
            <a:noAutofit/>
          </a:bodyPr>
          <a:lstStyle/>
          <a:p>
            <a:r>
              <a:rPr lang="en-US" sz="2000" dirty="0" smtClean="0"/>
              <a:t>The kinetic</a:t>
            </a:r>
            <a:r>
              <a:rPr lang="en-US" sz="2000" baseline="0" dirty="0" smtClean="0"/>
              <a:t> theory of matter tells us that </a:t>
            </a:r>
          </a:p>
          <a:p>
            <a:pPr lvl="1"/>
            <a:r>
              <a:rPr lang="en-US" sz="2000" dirty="0" smtClean="0"/>
              <a:t>Matter</a:t>
            </a:r>
            <a:r>
              <a:rPr lang="en-US" sz="2000" baseline="0" dirty="0" smtClean="0"/>
              <a:t> is made of small </a:t>
            </a:r>
            <a:r>
              <a:rPr lang="en-US" sz="2000" baseline="0" dirty="0" smtClean="0"/>
              <a:t>particles.</a:t>
            </a:r>
            <a:endParaRPr lang="en-US" sz="2000" baseline="0" dirty="0" smtClean="0"/>
          </a:p>
          <a:p>
            <a:pPr lvl="1"/>
            <a:r>
              <a:rPr lang="en-US" sz="2000" baseline="0" dirty="0" smtClean="0"/>
              <a:t>Those particles are in constant, random </a:t>
            </a:r>
            <a:r>
              <a:rPr lang="en-US" sz="2000" baseline="0" dirty="0" smtClean="0"/>
              <a:t>motion.</a:t>
            </a:r>
            <a:endParaRPr lang="en-US" sz="2000" baseline="0" dirty="0" smtClean="0"/>
          </a:p>
          <a:p>
            <a:r>
              <a:rPr lang="en-US" sz="2000" dirty="0" smtClean="0"/>
              <a:t>We know those “small particles” are really atoms and molecules, and that the “constant, random motion” gives the object an internal thermal energy.</a:t>
            </a:r>
          </a:p>
          <a:p>
            <a:r>
              <a:rPr lang="en-US" sz="2000" dirty="0" smtClean="0"/>
              <a:t>We measure the average kinetic energy of the particles (due to constant, random motion) that make up an object as </a:t>
            </a:r>
            <a:r>
              <a:rPr lang="en-US" sz="2000" b="1" i="1" dirty="0" smtClean="0"/>
              <a:t>temperature</a:t>
            </a:r>
            <a:r>
              <a:rPr lang="en-US" sz="2000" dirty="0" smtClean="0"/>
              <a:t>. </a:t>
            </a:r>
          </a:p>
          <a:p>
            <a:pPr lvl="1"/>
            <a:r>
              <a:rPr lang="en-US" sz="2000" dirty="0" smtClean="0"/>
              <a:t>The faster those particles move, the more thermal energy the object will have.  </a:t>
            </a:r>
          </a:p>
          <a:p>
            <a:pPr lvl="1"/>
            <a:r>
              <a:rPr lang="en-US" sz="2000" dirty="0" smtClean="0"/>
              <a:t>The more particles that are present, the more thermal energy the object will have.</a:t>
            </a:r>
          </a:p>
          <a:p>
            <a:r>
              <a:rPr lang="en-US" sz="2000" dirty="0" smtClean="0"/>
              <a:t>For an </a:t>
            </a:r>
            <a:r>
              <a:rPr lang="en-US" sz="2000" i="1" dirty="0" smtClean="0"/>
              <a:t>ideal gas, </a:t>
            </a:r>
            <a:r>
              <a:rPr lang="en-US" sz="2000" dirty="0" smtClean="0"/>
              <a:t>the total kinetic energy contained in the gas is related to temperature </a:t>
            </a:r>
            <a:r>
              <a:rPr lang="en-US" sz="2000" dirty="0" smtClean="0"/>
              <a:t>by:</a:t>
            </a:r>
            <a:endParaRPr lang="en-US" sz="20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2820948482"/>
              </p:ext>
            </p:extLst>
          </p:nvPr>
        </p:nvGraphicFramePr>
        <p:xfrm>
          <a:off x="2654124" y="5715000"/>
          <a:ext cx="3835753" cy="990600"/>
        </p:xfrm>
        <a:graphic>
          <a:graphicData uri="http://schemas.openxmlformats.org/presentationml/2006/ole">
            <mc:AlternateContent xmlns:mc="http://schemas.openxmlformats.org/markup-compatibility/2006">
              <mc:Choice xmlns:v="urn:schemas-microsoft-com:vml" Requires="v">
                <p:oleObj spid="_x0000_s27659" name="Equation" r:id="rId4" imgW="1523880" imgH="393480" progId="Equation.3">
                  <p:embed/>
                </p:oleObj>
              </mc:Choice>
              <mc:Fallback>
                <p:oleObj name="Equation" r:id="rId4" imgW="152388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4124" y="5715000"/>
                        <a:ext cx="383575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a:t>
            </a:r>
            <a:endParaRPr lang="en-US" dirty="0"/>
          </a:p>
        </p:txBody>
      </p:sp>
      <p:sp>
        <p:nvSpPr>
          <p:cNvPr id="3" name="Text Placeholder 2"/>
          <p:cNvSpPr>
            <a:spLocks noGrp="1"/>
          </p:cNvSpPr>
          <p:nvPr>
            <p:ph type="body" idx="4294967295"/>
          </p:nvPr>
        </p:nvSpPr>
        <p:spPr>
          <a:xfrm>
            <a:off x="228600" y="1371600"/>
            <a:ext cx="8763000" cy="4876800"/>
          </a:xfrm>
        </p:spPr>
        <p:txBody>
          <a:bodyPr>
            <a:normAutofit fontScale="92500" lnSpcReduction="20000"/>
          </a:bodyPr>
          <a:lstStyle/>
          <a:p>
            <a:r>
              <a:rPr lang="en-US" dirty="0" smtClean="0"/>
              <a:t>Heat is the exchange of thermal energy due to a difference in temperature.  </a:t>
            </a:r>
          </a:p>
          <a:p>
            <a:pPr lvl="1"/>
            <a:r>
              <a:rPr lang="en-US" dirty="0" smtClean="0"/>
              <a:t>If two objects at different temperatures are brought into thermal contact, energy spontaneously flows from the hot object to the colder </a:t>
            </a:r>
            <a:r>
              <a:rPr lang="en-US" dirty="0" smtClean="0"/>
              <a:t>object.</a:t>
            </a:r>
            <a:endParaRPr lang="en-US" dirty="0" smtClean="0"/>
          </a:p>
          <a:p>
            <a:pPr lvl="1"/>
            <a:r>
              <a:rPr lang="en-US" dirty="0" smtClean="0"/>
              <a:t>The process will continue until the objects become the same temperature, provided enough time is </a:t>
            </a:r>
            <a:r>
              <a:rPr lang="en-US" dirty="0" smtClean="0"/>
              <a:t>provided.</a:t>
            </a:r>
            <a:endParaRPr lang="en-US" dirty="0" smtClean="0"/>
          </a:p>
          <a:p>
            <a:r>
              <a:rPr lang="en-US" dirty="0" smtClean="0"/>
              <a:t>The amount of energy (heat, Q) gained or lost during a change of temperature depends on</a:t>
            </a:r>
          </a:p>
          <a:p>
            <a:pPr lvl="1"/>
            <a:r>
              <a:rPr lang="en-US" dirty="0" smtClean="0"/>
              <a:t>The mass of the </a:t>
            </a:r>
            <a:r>
              <a:rPr lang="en-US" dirty="0" smtClean="0"/>
              <a:t>objects. </a:t>
            </a:r>
            <a:endParaRPr lang="en-US" dirty="0" smtClean="0"/>
          </a:p>
          <a:p>
            <a:pPr lvl="1"/>
            <a:r>
              <a:rPr lang="en-US" dirty="0" smtClean="0"/>
              <a:t>The temperature </a:t>
            </a:r>
            <a:r>
              <a:rPr lang="en-US" dirty="0" smtClean="0"/>
              <a:t>difference.</a:t>
            </a:r>
            <a:endParaRPr lang="en-US" dirty="0" smtClean="0"/>
          </a:p>
          <a:p>
            <a:pPr lvl="1"/>
            <a:r>
              <a:rPr lang="en-US" dirty="0" smtClean="0"/>
              <a:t>The objects’ </a:t>
            </a:r>
            <a:r>
              <a:rPr lang="en-US" b="1" i="1" dirty="0" smtClean="0"/>
              <a:t>specific heat capacities </a:t>
            </a:r>
            <a:r>
              <a:rPr lang="en-US" dirty="0" smtClean="0"/>
              <a:t>(C).  </a:t>
            </a:r>
          </a:p>
        </p:txBody>
      </p:sp>
      <p:graphicFrame>
        <p:nvGraphicFramePr>
          <p:cNvPr id="4" name="Object 3"/>
          <p:cNvGraphicFramePr>
            <a:graphicFrameLocks noChangeAspect="1"/>
          </p:cNvGraphicFramePr>
          <p:nvPr/>
        </p:nvGraphicFramePr>
        <p:xfrm>
          <a:off x="3115236" y="5943600"/>
          <a:ext cx="2913529" cy="762000"/>
        </p:xfrm>
        <a:graphic>
          <a:graphicData uri="http://schemas.openxmlformats.org/presentationml/2006/ole">
            <mc:AlternateContent xmlns:mc="http://schemas.openxmlformats.org/markup-compatibility/2006">
              <mc:Choice xmlns:v="urn:schemas-microsoft-com:vml" Requires="v">
                <p:oleObj spid="_x0000_s28681" name="Equation" r:id="rId3" imgW="825480" imgH="215640" progId="Equation.3">
                  <p:embed/>
                </p:oleObj>
              </mc:Choice>
              <mc:Fallback>
                <p:oleObj name="Equation" r:id="rId3" imgW="825480" imgH="2156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236" y="5943600"/>
                        <a:ext cx="2913529"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Heat of Water</a:t>
            </a:r>
            <a:endParaRPr lang="en-US" dirty="0"/>
          </a:p>
        </p:txBody>
      </p:sp>
      <p:sp>
        <p:nvSpPr>
          <p:cNvPr id="3" name="Text Placeholder 2"/>
          <p:cNvSpPr>
            <a:spLocks noGrp="1"/>
          </p:cNvSpPr>
          <p:nvPr>
            <p:ph type="body" idx="4294967295"/>
          </p:nvPr>
        </p:nvSpPr>
        <p:spPr>
          <a:xfrm>
            <a:off x="190500" y="1447800"/>
            <a:ext cx="8763000" cy="5181600"/>
          </a:xfrm>
        </p:spPr>
        <p:txBody>
          <a:bodyPr>
            <a:normAutofit fontScale="92500" lnSpcReduction="10000"/>
          </a:bodyPr>
          <a:lstStyle/>
          <a:p>
            <a:pPr lvl="0"/>
            <a:r>
              <a:rPr lang="en-US" dirty="0" smtClean="0"/>
              <a:t>The specific heat of water is one of the highest for any </a:t>
            </a:r>
            <a:r>
              <a:rPr lang="en-US" dirty="0" smtClean="0"/>
              <a:t>common substance </a:t>
            </a:r>
            <a:r>
              <a:rPr lang="en-US" dirty="0" smtClean="0"/>
              <a:t>(only ammonia is higher</a:t>
            </a:r>
            <a:r>
              <a:rPr lang="en-US" dirty="0" smtClean="0"/>
              <a:t>).</a:t>
            </a:r>
            <a:endParaRPr lang="en-US" dirty="0" smtClean="0"/>
          </a:p>
          <a:p>
            <a:pPr lvl="1"/>
            <a:r>
              <a:rPr lang="en-US" dirty="0" smtClean="0"/>
              <a:t>Oceans rarely </a:t>
            </a:r>
            <a:r>
              <a:rPr lang="en-US" dirty="0" smtClean="0"/>
              <a:t>freeze.</a:t>
            </a:r>
            <a:endParaRPr lang="en-US" dirty="0" smtClean="0"/>
          </a:p>
          <a:p>
            <a:pPr lvl="1"/>
            <a:r>
              <a:rPr lang="en-US" dirty="0" smtClean="0"/>
              <a:t>December isn’t the coldest month, and June isn’t the </a:t>
            </a:r>
            <a:r>
              <a:rPr lang="en-US" dirty="0" smtClean="0"/>
              <a:t>hottest.</a:t>
            </a:r>
            <a:endParaRPr lang="en-US" dirty="0" smtClean="0"/>
          </a:p>
          <a:p>
            <a:pPr lvl="1"/>
            <a:r>
              <a:rPr lang="en-US" dirty="0" smtClean="0"/>
              <a:t>The Southern hemisphere has a milder climate than the Northern </a:t>
            </a:r>
            <a:r>
              <a:rPr lang="en-US" dirty="0" smtClean="0"/>
              <a:t>hemisphere.</a:t>
            </a:r>
            <a:endParaRPr lang="en-US" dirty="0" smtClean="0"/>
          </a:p>
          <a:p>
            <a:r>
              <a:rPr lang="en-US" dirty="0" smtClean="0"/>
              <a:t>Specific Heat of water is 4186 J/kg.</a:t>
            </a:r>
          </a:p>
          <a:p>
            <a:r>
              <a:rPr lang="en-US" dirty="0" smtClean="0"/>
              <a:t>Definition of Calorie</a:t>
            </a:r>
          </a:p>
          <a:p>
            <a:pPr lvl="1"/>
            <a:r>
              <a:rPr lang="en-US" dirty="0" smtClean="0"/>
              <a:t>Amount of energy necessary to raise 1 kg of water 1 °C.</a:t>
            </a:r>
          </a:p>
          <a:p>
            <a:pPr lvl="1"/>
            <a:r>
              <a:rPr lang="en-US" dirty="0" smtClean="0"/>
              <a:t>1 Calorie = 4186 J.</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in Mechanical Waves</a:t>
            </a:r>
            <a:endParaRPr lang="en-US" dirty="0"/>
          </a:p>
        </p:txBody>
      </p:sp>
      <p:sp>
        <p:nvSpPr>
          <p:cNvPr id="3" name="Text Placeholder 2"/>
          <p:cNvSpPr>
            <a:spLocks noGrp="1"/>
          </p:cNvSpPr>
          <p:nvPr>
            <p:ph type="body" idx="4294967295"/>
          </p:nvPr>
        </p:nvSpPr>
        <p:spPr>
          <a:xfrm>
            <a:off x="304800" y="1600200"/>
            <a:ext cx="8534400" cy="4953000"/>
          </a:xfrm>
        </p:spPr>
        <p:txBody>
          <a:bodyPr>
            <a:normAutofit fontScale="92500" lnSpcReduction="10000"/>
          </a:bodyPr>
          <a:lstStyle/>
          <a:p>
            <a:r>
              <a:rPr lang="en-US" dirty="0" smtClean="0"/>
              <a:t>Mechanical</a:t>
            </a:r>
            <a:r>
              <a:rPr lang="en-US" baseline="0" dirty="0" smtClean="0"/>
              <a:t> waves transport energy by sending oscillations through a medium.</a:t>
            </a:r>
          </a:p>
          <a:p>
            <a:pPr lvl="1"/>
            <a:r>
              <a:rPr lang="en-US" dirty="0" smtClean="0"/>
              <a:t>Sound, water waves, waves on strings, and</a:t>
            </a:r>
            <a:r>
              <a:rPr lang="en-US" baseline="0" dirty="0" smtClean="0"/>
              <a:t> stadium waves are all mechanical waves.</a:t>
            </a:r>
          </a:p>
          <a:p>
            <a:pPr lvl="0"/>
            <a:r>
              <a:rPr lang="en-US" dirty="0" smtClean="0"/>
              <a:t>Because</a:t>
            </a:r>
            <a:r>
              <a:rPr lang="en-US" baseline="0" dirty="0" smtClean="0"/>
              <a:t> the particles in the medium act like individual oscillators, the energy is similar to that of a mass on a spring, or ½ kx</a:t>
            </a:r>
            <a:r>
              <a:rPr lang="en-US" baseline="30000" dirty="0" smtClean="0"/>
              <a:t>2</a:t>
            </a:r>
            <a:r>
              <a:rPr lang="en-US" dirty="0" smtClean="0"/>
              <a:t>, where x is the displacement of the particle from </a:t>
            </a:r>
            <a:r>
              <a:rPr lang="en-US" dirty="0" smtClean="0"/>
              <a:t>equilibrium.</a:t>
            </a:r>
            <a:endParaRPr lang="en-US" dirty="0" smtClean="0"/>
          </a:p>
          <a:p>
            <a:pPr lvl="0"/>
            <a:r>
              <a:rPr lang="en-US" dirty="0" smtClean="0"/>
              <a:t>Thus, the total energy transferred in a mechanical wave is proportional to the amplitude of the wave squared, </a:t>
            </a:r>
            <a:r>
              <a:rPr lang="en-US" dirty="0" smtClean="0"/>
              <a:t>or:</a:t>
            </a:r>
            <a:endParaRPr lang="en-US" dirty="0"/>
          </a:p>
        </p:txBody>
      </p:sp>
      <p:graphicFrame>
        <p:nvGraphicFramePr>
          <p:cNvPr id="4" name="Object 3"/>
          <p:cNvGraphicFramePr>
            <a:graphicFrameLocks noChangeAspect="1"/>
          </p:cNvGraphicFramePr>
          <p:nvPr/>
        </p:nvGraphicFramePr>
        <p:xfrm>
          <a:off x="3629660" y="5961648"/>
          <a:ext cx="1884680" cy="743952"/>
        </p:xfrm>
        <a:graphic>
          <a:graphicData uri="http://schemas.openxmlformats.org/presentationml/2006/ole">
            <mc:AlternateContent xmlns:mc="http://schemas.openxmlformats.org/markup-compatibility/2006">
              <mc:Choice xmlns:v="urn:schemas-microsoft-com:vml" Requires="v">
                <p:oleObj spid="_x0000_s29705" name="Equation" r:id="rId3" imgW="482400" imgH="190440" progId="Equation.3">
                  <p:embed/>
                </p:oleObj>
              </mc:Choice>
              <mc:Fallback>
                <p:oleObj name="Equation" r:id="rId3" imgW="482400" imgH="1904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660" y="5961648"/>
                        <a:ext cx="1884680" cy="7439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in Electromagnetic Waves</a:t>
            </a:r>
            <a:endParaRPr lang="en-US" dirty="0"/>
          </a:p>
        </p:txBody>
      </p:sp>
      <p:sp>
        <p:nvSpPr>
          <p:cNvPr id="3" name="Text Placeholder 2"/>
          <p:cNvSpPr>
            <a:spLocks noGrp="1"/>
          </p:cNvSpPr>
          <p:nvPr>
            <p:ph type="body" idx="4294967295"/>
          </p:nvPr>
        </p:nvSpPr>
        <p:spPr>
          <a:xfrm>
            <a:off x="228600" y="1447800"/>
            <a:ext cx="8763000" cy="4724400"/>
          </a:xfrm>
        </p:spPr>
        <p:txBody>
          <a:bodyPr>
            <a:normAutofit lnSpcReduction="10000"/>
          </a:bodyPr>
          <a:lstStyle/>
          <a:p>
            <a:r>
              <a:rPr lang="en-US" dirty="0" smtClean="0"/>
              <a:t>Unlike</a:t>
            </a:r>
            <a:r>
              <a:rPr lang="en-US" baseline="0" dirty="0" smtClean="0"/>
              <a:t> mechanical waves, electromagnetic waves (light,</a:t>
            </a:r>
            <a:r>
              <a:rPr lang="en-US" dirty="0" smtClean="0"/>
              <a:t> radio, microwave, x-rays, etc) </a:t>
            </a:r>
            <a:r>
              <a:rPr lang="en-US" baseline="0" dirty="0" smtClean="0"/>
              <a:t>can travel in a vacuum.</a:t>
            </a:r>
          </a:p>
          <a:p>
            <a:r>
              <a:rPr lang="en-US" baseline="0" dirty="0" smtClean="0"/>
              <a:t>It was discovered in the early 1900’s (by Einstein, and others) that the energy of an electromagnetic wave is not dependent on amplitude as for mechanical waves, but is instead proportional to frequency.  </a:t>
            </a:r>
          </a:p>
          <a:p>
            <a:r>
              <a:rPr lang="en-US" dirty="0" smtClean="0"/>
              <a:t>Energy in these waves is </a:t>
            </a:r>
            <a:r>
              <a:rPr lang="en-US" b="1" i="1" dirty="0" smtClean="0"/>
              <a:t>quantized </a:t>
            </a:r>
            <a:r>
              <a:rPr lang="en-US" dirty="0" smtClean="0"/>
              <a:t>(comes in discrete packets), and is equal </a:t>
            </a:r>
            <a:r>
              <a:rPr lang="en-US" dirty="0" smtClean="0"/>
              <a:t>to:</a:t>
            </a:r>
            <a:endParaRPr lang="en-US" dirty="0" smtClean="0"/>
          </a:p>
        </p:txBody>
      </p:sp>
      <p:graphicFrame>
        <p:nvGraphicFramePr>
          <p:cNvPr id="4" name="Object 3"/>
          <p:cNvGraphicFramePr>
            <a:graphicFrameLocks noChangeAspect="1"/>
          </p:cNvGraphicFramePr>
          <p:nvPr/>
        </p:nvGraphicFramePr>
        <p:xfrm>
          <a:off x="3771900" y="5943600"/>
          <a:ext cx="1600200" cy="711200"/>
        </p:xfrm>
        <a:graphic>
          <a:graphicData uri="http://schemas.openxmlformats.org/presentationml/2006/ole">
            <mc:AlternateContent xmlns:mc="http://schemas.openxmlformats.org/markup-compatibility/2006">
              <mc:Choice xmlns:v="urn:schemas-microsoft-com:vml" Requires="v">
                <p:oleObj spid="_x0000_s30729" name="Equation" r:id="rId3" imgW="457200" imgH="203040" progId="Equation.3">
                  <p:embed/>
                </p:oleObj>
              </mc:Choice>
              <mc:Fallback>
                <p:oleObj name="Equation" r:id="rId3" imgW="457200" imgH="203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1900" y="5943600"/>
                        <a:ext cx="1600200" cy="711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p:cNvSpPr/>
          <p:nvPr/>
        </p:nvSpPr>
        <p:spPr>
          <a:xfrm>
            <a:off x="2286000" y="6477000"/>
            <a:ext cx="4572000" cy="307777"/>
          </a:xfrm>
          <a:prstGeom prst="rect">
            <a:avLst/>
          </a:prstGeom>
        </p:spPr>
        <p:txBody>
          <a:bodyPr>
            <a:spAutoFit/>
          </a:bodyPr>
          <a:lstStyle/>
          <a:p>
            <a:pPr algn="ctr">
              <a:buNone/>
            </a:pPr>
            <a:r>
              <a:rPr lang="en-US" sz="1400" dirty="0" smtClean="0"/>
              <a:t>(h = 6.626 x 10</a:t>
            </a:r>
            <a:r>
              <a:rPr lang="en-US" sz="1400" baseline="30000" dirty="0" smtClean="0"/>
              <a:t>-34</a:t>
            </a:r>
            <a:r>
              <a:rPr lang="en-US" sz="1400" dirty="0" smtClean="0"/>
              <a:t> Js)</a:t>
            </a:r>
            <a:endParaRPr lang="en-US" sz="14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lstStyle/>
          <a:p>
            <a:r>
              <a:rPr lang="en-US" dirty="0" smtClean="0"/>
              <a:t>What is Energy?</a:t>
            </a:r>
            <a:endParaRPr lang="en-US" dirty="0"/>
          </a:p>
        </p:txBody>
      </p:sp>
      <p:sp>
        <p:nvSpPr>
          <p:cNvPr id="3" name="Text Placeholder 2"/>
          <p:cNvSpPr>
            <a:spLocks noGrp="1"/>
          </p:cNvSpPr>
          <p:nvPr>
            <p:ph type="body" idx="4294967295"/>
          </p:nvPr>
        </p:nvSpPr>
        <p:spPr>
          <a:xfrm>
            <a:off x="76200" y="990600"/>
            <a:ext cx="8991600" cy="1219200"/>
          </a:xfrm>
        </p:spPr>
        <p:txBody>
          <a:bodyPr>
            <a:normAutofit/>
          </a:bodyPr>
          <a:lstStyle/>
          <a:p>
            <a:r>
              <a:rPr lang="en-US" dirty="0" smtClean="0"/>
              <a:t>Energy is the ability</a:t>
            </a:r>
            <a:r>
              <a:rPr lang="en-US" baseline="0" dirty="0" smtClean="0"/>
              <a:t> for an object to do work.</a:t>
            </a:r>
          </a:p>
          <a:p>
            <a:r>
              <a:rPr lang="en-US" baseline="0" dirty="0" smtClean="0"/>
              <a:t>Energy comes in many forms.</a:t>
            </a:r>
          </a:p>
        </p:txBody>
      </p:sp>
      <p:sp>
        <p:nvSpPr>
          <p:cNvPr id="5" name="TextBox 4"/>
          <p:cNvSpPr txBox="1"/>
          <p:nvPr/>
        </p:nvSpPr>
        <p:spPr>
          <a:xfrm>
            <a:off x="138658" y="4343400"/>
            <a:ext cx="3466885" cy="246221"/>
          </a:xfrm>
          <a:prstGeom prst="rect">
            <a:avLst/>
          </a:prstGeom>
          <a:noFill/>
        </p:spPr>
        <p:txBody>
          <a:bodyPr wrap="square" rtlCol="0">
            <a:spAutoFit/>
          </a:bodyPr>
          <a:lstStyle/>
          <a:p>
            <a:r>
              <a:rPr lang="en-US" sz="1000" dirty="0" smtClean="0"/>
              <a:t>Image from Wikipedia, Fanny </a:t>
            </a:r>
            <a:r>
              <a:rPr lang="en-US" sz="1000" dirty="0" err="1" smtClean="0"/>
              <a:t>Schertzer</a:t>
            </a:r>
            <a:r>
              <a:rPr lang="en-US" sz="1000" dirty="0" smtClean="0"/>
              <a:t>, Creative Commons</a:t>
            </a:r>
            <a:endParaRPr lang="en-US" sz="1000" dirty="0"/>
          </a:p>
        </p:txBody>
      </p:sp>
      <p:sp>
        <p:nvSpPr>
          <p:cNvPr id="7" name="TextBox 6"/>
          <p:cNvSpPr txBox="1"/>
          <p:nvPr/>
        </p:nvSpPr>
        <p:spPr>
          <a:xfrm>
            <a:off x="3352801" y="6457890"/>
            <a:ext cx="2773602" cy="400110"/>
          </a:xfrm>
          <a:prstGeom prst="rect">
            <a:avLst/>
          </a:prstGeom>
          <a:noFill/>
        </p:spPr>
        <p:txBody>
          <a:bodyPr wrap="square" rtlCol="0">
            <a:spAutoFit/>
          </a:bodyPr>
          <a:lstStyle/>
          <a:p>
            <a:r>
              <a:rPr lang="en-US" sz="1000" dirty="0" smtClean="0"/>
              <a:t>Wayne National Forest Solar Panel Construction, found on Flickr, Creative Commons</a:t>
            </a:r>
            <a:endParaRPr lang="en-US" sz="1000" dirty="0"/>
          </a:p>
        </p:txBody>
      </p:sp>
      <p:sp>
        <p:nvSpPr>
          <p:cNvPr id="9" name="TextBox 8"/>
          <p:cNvSpPr txBox="1"/>
          <p:nvPr/>
        </p:nvSpPr>
        <p:spPr>
          <a:xfrm>
            <a:off x="6248400" y="6487472"/>
            <a:ext cx="3048000" cy="246221"/>
          </a:xfrm>
          <a:prstGeom prst="rect">
            <a:avLst/>
          </a:prstGeom>
          <a:noFill/>
        </p:spPr>
        <p:txBody>
          <a:bodyPr wrap="square" rtlCol="0">
            <a:spAutoFit/>
          </a:bodyPr>
          <a:lstStyle/>
          <a:p>
            <a:r>
              <a:rPr lang="en-US" sz="1000" dirty="0" err="1" smtClean="0"/>
              <a:t>Thomasbrightbill</a:t>
            </a:r>
            <a:r>
              <a:rPr lang="en-US" sz="1000" dirty="0" smtClean="0"/>
              <a:t>, from </a:t>
            </a:r>
            <a:r>
              <a:rPr lang="en-US" sz="1000" dirty="0" err="1" smtClean="0"/>
              <a:t>flickr</a:t>
            </a:r>
            <a:r>
              <a:rPr lang="en-US" sz="1000" dirty="0" smtClean="0"/>
              <a:t>, Creative Commons</a:t>
            </a:r>
            <a:endParaRPr lang="en-US" sz="1000" dirty="0"/>
          </a:p>
        </p:txBody>
      </p:sp>
      <p:pic>
        <p:nvPicPr>
          <p:cNvPr id="337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413" y="2209800"/>
            <a:ext cx="3220388" cy="2145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1" y="4516642"/>
            <a:ext cx="2773602" cy="1985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16006" t="7587" r="23560" b="10730"/>
          <a:stretch/>
        </p:blipFill>
        <p:spPr bwMode="auto">
          <a:xfrm>
            <a:off x="6248400" y="2111848"/>
            <a:ext cx="2438400" cy="4394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a:t>
            </a:r>
            <a:endParaRPr lang="en-US" dirty="0"/>
          </a:p>
        </p:txBody>
      </p:sp>
      <p:sp>
        <p:nvSpPr>
          <p:cNvPr id="3" name="Text Placeholder 2"/>
          <p:cNvSpPr>
            <a:spLocks noGrp="1"/>
          </p:cNvSpPr>
          <p:nvPr>
            <p:ph type="body" idx="4294967295"/>
          </p:nvPr>
        </p:nvSpPr>
        <p:spPr>
          <a:xfrm>
            <a:off x="228600" y="1371600"/>
            <a:ext cx="8686800" cy="5181600"/>
          </a:xfrm>
        </p:spPr>
        <p:txBody>
          <a:bodyPr>
            <a:normAutofit fontScale="92500" lnSpcReduction="20000"/>
          </a:bodyPr>
          <a:lstStyle/>
          <a:p>
            <a:r>
              <a:rPr lang="en-US" dirty="0" smtClean="0"/>
              <a:t>Like mass, momentum, charge, and angular momentum, energy is a physical quantity with an associated conversation law.</a:t>
            </a:r>
          </a:p>
          <a:p>
            <a:r>
              <a:rPr lang="en-US" dirty="0" smtClean="0"/>
              <a:t>Energy conservation means that while energy can change forms, the total amount of energy in a system stays constant.</a:t>
            </a:r>
          </a:p>
          <a:p>
            <a:r>
              <a:rPr lang="en-US" dirty="0" smtClean="0"/>
              <a:t>Like all conserved quantities, energy often provides a powerful and efficient means for problem solving and </a:t>
            </a:r>
            <a:r>
              <a:rPr lang="en-US" dirty="0" smtClean="0"/>
              <a:t>analysis.</a:t>
            </a:r>
            <a:endParaRPr lang="en-US" dirty="0" smtClean="0"/>
          </a:p>
          <a:p>
            <a:pPr lvl="1"/>
            <a:r>
              <a:rPr lang="en-US" dirty="0" smtClean="0"/>
              <a:t>Energy is a </a:t>
            </a:r>
            <a:r>
              <a:rPr lang="en-US" dirty="0" smtClean="0"/>
              <a:t>scalar (no direction associated with it).</a:t>
            </a:r>
            <a:endParaRPr lang="en-US" dirty="0" smtClean="0"/>
          </a:p>
          <a:p>
            <a:pPr lvl="1"/>
            <a:r>
              <a:rPr lang="en-US" dirty="0" smtClean="0"/>
              <a:t>The total amount of energy is constant; if you can calculate what you start with, you know what you end with.</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Conservation: Mechanical</a:t>
            </a:r>
            <a:endParaRPr lang="en-US" dirty="0"/>
          </a:p>
        </p:txBody>
      </p:sp>
      <p:sp>
        <p:nvSpPr>
          <p:cNvPr id="3" name="Text Placeholder 2"/>
          <p:cNvSpPr>
            <a:spLocks noGrp="1"/>
          </p:cNvSpPr>
          <p:nvPr>
            <p:ph type="body" idx="4294967295"/>
          </p:nvPr>
        </p:nvSpPr>
        <p:spPr>
          <a:xfrm>
            <a:off x="76200" y="1798637"/>
            <a:ext cx="4343400" cy="4525963"/>
          </a:xfrm>
        </p:spPr>
        <p:txBody>
          <a:bodyPr>
            <a:normAutofit fontScale="85000" lnSpcReduction="10000"/>
          </a:bodyPr>
          <a:lstStyle/>
          <a:p>
            <a:r>
              <a:rPr lang="en-US" dirty="0" smtClean="0"/>
              <a:t>If no friction or air resistance are present, the mechanical energy of a system will remain </a:t>
            </a:r>
            <a:r>
              <a:rPr lang="en-US" dirty="0" smtClean="0"/>
              <a:t>constant.</a:t>
            </a:r>
            <a:endParaRPr lang="en-US" dirty="0" smtClean="0"/>
          </a:p>
          <a:p>
            <a:r>
              <a:rPr lang="en-US" dirty="0" smtClean="0"/>
              <a:t>That is, </a:t>
            </a:r>
            <a:r>
              <a:rPr lang="en-US" dirty="0" err="1" smtClean="0"/>
              <a:t>E</a:t>
            </a:r>
            <a:r>
              <a:rPr lang="en-US" baseline="-25000" dirty="0" err="1" smtClean="0"/>
              <a:t>i</a:t>
            </a:r>
            <a:r>
              <a:rPr lang="en-US" dirty="0" smtClean="0"/>
              <a:t> = </a:t>
            </a:r>
            <a:r>
              <a:rPr lang="en-US" dirty="0" err="1" smtClean="0"/>
              <a:t>E</a:t>
            </a:r>
            <a:r>
              <a:rPr lang="en-US" baseline="-25000" dirty="0" err="1" smtClean="0"/>
              <a:t>f</a:t>
            </a:r>
            <a:r>
              <a:rPr lang="en-US" dirty="0" smtClean="0"/>
              <a:t>, with the initial and final energies equal to the total energy, coming from both kinetic and potential (gravitational and/or elastic).</a:t>
            </a:r>
          </a:p>
        </p:txBody>
      </p:sp>
      <p:sp>
        <p:nvSpPr>
          <p:cNvPr id="5" name="TextBox 4"/>
          <p:cNvSpPr txBox="1"/>
          <p:nvPr/>
        </p:nvSpPr>
        <p:spPr>
          <a:xfrm>
            <a:off x="4706272" y="6611779"/>
            <a:ext cx="3358111" cy="246221"/>
          </a:xfrm>
          <a:prstGeom prst="rect">
            <a:avLst/>
          </a:prstGeom>
          <a:noFill/>
        </p:spPr>
        <p:txBody>
          <a:bodyPr wrap="square" rtlCol="0">
            <a:spAutoFit/>
          </a:bodyPr>
          <a:lstStyle/>
          <a:p>
            <a:r>
              <a:rPr lang="en-US" sz="1000" dirty="0" smtClean="0"/>
              <a:t>From Wikipedia, user </a:t>
            </a:r>
            <a:r>
              <a:rPr lang="en-US" sz="1000" dirty="0" err="1" smtClean="0"/>
              <a:t>Stevage</a:t>
            </a:r>
            <a:r>
              <a:rPr lang="en-US" sz="1000" dirty="0" smtClean="0"/>
              <a:t>, Creative Commons, </a:t>
            </a:r>
            <a:endParaRPr lang="en-US" sz="1000" dirty="0"/>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6272" y="1270206"/>
            <a:ext cx="3828127" cy="5341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Energy Conservation:</a:t>
            </a:r>
            <a:br>
              <a:rPr lang="en-US" dirty="0" smtClean="0"/>
            </a:br>
            <a:r>
              <a:rPr lang="en-US" dirty="0" smtClean="0"/>
              <a:t>Mechanical</a:t>
            </a:r>
            <a:r>
              <a:rPr lang="en-US" baseline="0" dirty="0" smtClean="0"/>
              <a:t> and </a:t>
            </a:r>
            <a:r>
              <a:rPr lang="en-US" dirty="0" smtClean="0"/>
              <a:t>Thermal</a:t>
            </a:r>
            <a:endParaRPr lang="en-US" dirty="0"/>
          </a:p>
        </p:txBody>
      </p:sp>
      <p:sp>
        <p:nvSpPr>
          <p:cNvPr id="3" name="Text Placeholder 2"/>
          <p:cNvSpPr>
            <a:spLocks noGrp="1"/>
          </p:cNvSpPr>
          <p:nvPr>
            <p:ph type="body" idx="4294967295"/>
          </p:nvPr>
        </p:nvSpPr>
        <p:spPr>
          <a:xfrm>
            <a:off x="152400" y="1676400"/>
            <a:ext cx="6172200" cy="4525963"/>
          </a:xfrm>
        </p:spPr>
        <p:txBody>
          <a:bodyPr>
            <a:normAutofit fontScale="92500" lnSpcReduction="10000"/>
          </a:bodyPr>
          <a:lstStyle/>
          <a:p>
            <a:r>
              <a:rPr lang="en-US" dirty="0" smtClean="0"/>
              <a:t>If friction and air resistance</a:t>
            </a:r>
            <a:r>
              <a:rPr lang="en-US" baseline="0" dirty="0" smtClean="0"/>
              <a:t> are present, some mechanical energy may be converted to thermal energy of the surroundings.</a:t>
            </a:r>
          </a:p>
          <a:p>
            <a:r>
              <a:rPr lang="en-US" baseline="0" dirty="0" smtClean="0"/>
              <a:t>This will result in an increase in the temperature of the surroundings.</a:t>
            </a:r>
          </a:p>
          <a:p>
            <a:r>
              <a:rPr lang="en-US" dirty="0" smtClean="0"/>
              <a:t>If the surrounds are </a:t>
            </a:r>
            <a:r>
              <a:rPr lang="en-US" dirty="0" smtClean="0"/>
              <a:t>well-defined </a:t>
            </a:r>
            <a:r>
              <a:rPr lang="en-US" dirty="0" smtClean="0"/>
              <a:t>in material and mass, you may be able to compute the change in temperature:</a:t>
            </a:r>
            <a:endParaRPr lang="en-US" dirty="0"/>
          </a:p>
        </p:txBody>
      </p:sp>
      <p:sp>
        <p:nvSpPr>
          <p:cNvPr id="5" name="TextBox 4"/>
          <p:cNvSpPr txBox="1"/>
          <p:nvPr/>
        </p:nvSpPr>
        <p:spPr>
          <a:xfrm>
            <a:off x="6324600" y="6151602"/>
            <a:ext cx="2743200" cy="553998"/>
          </a:xfrm>
          <a:prstGeom prst="rect">
            <a:avLst/>
          </a:prstGeom>
          <a:noFill/>
        </p:spPr>
        <p:txBody>
          <a:bodyPr wrap="square" rtlCol="0">
            <a:spAutoFit/>
          </a:bodyPr>
          <a:lstStyle/>
          <a:p>
            <a:r>
              <a:rPr lang="en-US" sz="1000" dirty="0" smtClean="0"/>
              <a:t>Wikipedia, Image by Cody Hough, a photographer and student in the Michigan area, Creative  Commons</a:t>
            </a:r>
            <a:endParaRPr lang="en-US" sz="1000" dirty="0"/>
          </a:p>
        </p:txBody>
      </p:sp>
      <p:graphicFrame>
        <p:nvGraphicFramePr>
          <p:cNvPr id="6" name="Object 5"/>
          <p:cNvGraphicFramePr>
            <a:graphicFrameLocks noChangeAspect="1"/>
          </p:cNvGraphicFramePr>
          <p:nvPr/>
        </p:nvGraphicFramePr>
        <p:xfrm>
          <a:off x="1143000" y="6019800"/>
          <a:ext cx="4006516" cy="685800"/>
        </p:xfrm>
        <a:graphic>
          <a:graphicData uri="http://schemas.openxmlformats.org/presentationml/2006/ole">
            <mc:AlternateContent xmlns:mc="http://schemas.openxmlformats.org/markup-compatibility/2006">
              <mc:Choice xmlns:v="urn:schemas-microsoft-com:vml" Requires="v">
                <p:oleObj spid="_x0000_s32779" name="Equation" r:id="rId3" imgW="1409400" imgH="241200" progId="Equation.3">
                  <p:embed/>
                </p:oleObj>
              </mc:Choice>
              <mc:Fallback>
                <p:oleObj name="Equation" r:id="rId3" imgW="1409400" imgH="241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6019800"/>
                        <a:ext cx="4006516"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277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7396" y="1828800"/>
            <a:ext cx="2750404" cy="422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458200" cy="1371600"/>
          </a:xfrm>
        </p:spPr>
        <p:txBody>
          <a:bodyPr>
            <a:noAutofit/>
          </a:bodyPr>
          <a:lstStyle/>
          <a:p>
            <a:r>
              <a:rPr lang="en-US" dirty="0" smtClean="0"/>
              <a:t>Energy Conservation:</a:t>
            </a:r>
            <a:br>
              <a:rPr lang="en-US" dirty="0" smtClean="0"/>
            </a:br>
            <a:r>
              <a:rPr lang="en-US" dirty="0" smtClean="0"/>
              <a:t>Electrostatic</a:t>
            </a:r>
            <a:r>
              <a:rPr lang="en-US" baseline="0" dirty="0" smtClean="0"/>
              <a:t> and Light</a:t>
            </a:r>
            <a:endParaRPr lang="en-US" dirty="0"/>
          </a:p>
        </p:txBody>
      </p:sp>
      <p:sp>
        <p:nvSpPr>
          <p:cNvPr id="5" name="Text Placeholder 4"/>
          <p:cNvSpPr>
            <a:spLocks noGrp="1"/>
          </p:cNvSpPr>
          <p:nvPr>
            <p:ph type="body" idx="4294967295"/>
          </p:nvPr>
        </p:nvSpPr>
        <p:spPr>
          <a:xfrm>
            <a:off x="152400" y="1600200"/>
            <a:ext cx="5181600" cy="4724400"/>
          </a:xfrm>
        </p:spPr>
        <p:txBody>
          <a:bodyPr>
            <a:normAutofit fontScale="85000" lnSpcReduction="20000"/>
          </a:bodyPr>
          <a:lstStyle/>
          <a:p>
            <a:r>
              <a:rPr lang="en-US" dirty="0" smtClean="0"/>
              <a:t>When an electron gains or loses electrostatic</a:t>
            </a:r>
            <a:r>
              <a:rPr lang="en-US" baseline="0" dirty="0" smtClean="0"/>
              <a:t> potential energy by moving closer or further from the nucleus it orbits, energy is emitted or absorbed in the form of a photon.</a:t>
            </a:r>
          </a:p>
          <a:p>
            <a:r>
              <a:rPr lang="en-US" dirty="0" smtClean="0"/>
              <a:t>The energy of the photon will exactly equal the difference in the energy levels of the electron.</a:t>
            </a:r>
          </a:p>
          <a:p>
            <a:r>
              <a:rPr lang="en-US" dirty="0" smtClean="0"/>
              <a:t>Like photon energies, the energy levels of electrons are quantized.</a:t>
            </a:r>
          </a:p>
          <a:p>
            <a:r>
              <a:rPr lang="en-US" dirty="0" smtClean="0"/>
              <a:t>This forms the basis for spectroscopy.</a:t>
            </a:r>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564" y="2362200"/>
            <a:ext cx="3394364" cy="3087055"/>
          </a:xfrm>
          <a:prstGeom prst="rect">
            <a:avLst/>
          </a:prstGeom>
        </p:spPr>
      </p:pic>
      <p:sp>
        <p:nvSpPr>
          <p:cNvPr id="7" name="TextBox 6"/>
          <p:cNvSpPr txBox="1"/>
          <p:nvPr/>
        </p:nvSpPr>
        <p:spPr>
          <a:xfrm>
            <a:off x="5375564" y="5449255"/>
            <a:ext cx="3009900" cy="246221"/>
          </a:xfrm>
          <a:prstGeom prst="rect">
            <a:avLst/>
          </a:prstGeom>
          <a:noFill/>
        </p:spPr>
        <p:txBody>
          <a:bodyPr wrap="square" rtlCol="0">
            <a:spAutoFit/>
          </a:bodyPr>
          <a:lstStyle/>
          <a:p>
            <a:r>
              <a:rPr lang="en-US" sz="1000" dirty="0" smtClean="0"/>
              <a:t>From Wikipedia, GNU Free Documentation</a:t>
            </a:r>
            <a:endParaRPr lang="en-US" sz="1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a:t>
            </a:r>
            <a:r>
              <a:rPr lang="en-US" baseline="0" dirty="0" smtClean="0"/>
              <a:t> and Thermal Energy</a:t>
            </a:r>
            <a:endParaRPr lang="en-US" dirty="0"/>
          </a:p>
        </p:txBody>
      </p:sp>
      <p:sp>
        <p:nvSpPr>
          <p:cNvPr id="3" name="Text Placeholder 2"/>
          <p:cNvSpPr>
            <a:spLocks noGrp="1"/>
          </p:cNvSpPr>
          <p:nvPr>
            <p:ph type="body" idx="4294967295"/>
          </p:nvPr>
        </p:nvSpPr>
        <p:spPr>
          <a:xfrm>
            <a:off x="228600" y="1600200"/>
            <a:ext cx="8915400" cy="4724400"/>
          </a:xfrm>
        </p:spPr>
        <p:txBody>
          <a:bodyPr>
            <a:normAutofit fontScale="85000" lnSpcReduction="20000"/>
          </a:bodyPr>
          <a:lstStyle/>
          <a:p>
            <a:r>
              <a:rPr lang="en-US" dirty="0" smtClean="0"/>
              <a:t>As an object becomes warmer, it emits energy in the form of </a:t>
            </a:r>
            <a:r>
              <a:rPr lang="en-US" dirty="0" smtClean="0"/>
              <a:t>light.</a:t>
            </a:r>
            <a:endParaRPr lang="en-US" dirty="0" smtClean="0"/>
          </a:p>
          <a:p>
            <a:r>
              <a:rPr lang="en-US" dirty="0" smtClean="0"/>
              <a:t>This type of radiation is often called </a:t>
            </a:r>
            <a:r>
              <a:rPr lang="en-US" b="1" i="1" dirty="0" smtClean="0"/>
              <a:t>blackbody radiation</a:t>
            </a:r>
            <a:r>
              <a:rPr lang="en-US" dirty="0" smtClean="0"/>
              <a:t>, since the model used to theorize it is that of a perfect absorber (a </a:t>
            </a:r>
            <a:r>
              <a:rPr lang="en-US" i="1" dirty="0" smtClean="0"/>
              <a:t>blackbody</a:t>
            </a:r>
            <a:r>
              <a:rPr lang="en-US" dirty="0" smtClean="0"/>
              <a:t>).  </a:t>
            </a:r>
            <a:endParaRPr lang="en-US" dirty="0" smtClean="0"/>
          </a:p>
          <a:p>
            <a:r>
              <a:rPr lang="en-US" dirty="0" smtClean="0"/>
              <a:t>The wavelength of electromagnetic radiation emitted gets shorter as the temperature gets </a:t>
            </a:r>
            <a:r>
              <a:rPr lang="en-US" dirty="0" smtClean="0"/>
              <a:t>higher.</a:t>
            </a:r>
            <a:endParaRPr lang="en-US" dirty="0" smtClean="0"/>
          </a:p>
          <a:p>
            <a:pPr lvl="1"/>
            <a:r>
              <a:rPr lang="en-US" dirty="0" smtClean="0"/>
              <a:t>Humans (average healthy temp = 37 °C = 98.6 °F) emit most of their thermal radiation in the infrared.</a:t>
            </a:r>
          </a:p>
          <a:p>
            <a:pPr lvl="1"/>
            <a:r>
              <a:rPr lang="en-US" dirty="0" smtClean="0"/>
              <a:t>The sun and other stars emit most of the their radiation in the visible.</a:t>
            </a:r>
          </a:p>
          <a:p>
            <a:r>
              <a:rPr lang="en-US" dirty="0" smtClean="0"/>
              <a:t>By studying the blackbody radiation of an object, it’s temperature can be </a:t>
            </a:r>
            <a:r>
              <a:rPr lang="en-US" dirty="0" smtClean="0"/>
              <a:t>determined.</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a:t>
            </a:r>
            <a:r>
              <a:rPr lang="en-US" baseline="0" dirty="0" smtClean="0"/>
              <a:t>’s Photons</a:t>
            </a:r>
            <a:endParaRPr lang="en-US" dirty="0"/>
          </a:p>
        </p:txBody>
      </p:sp>
      <p:sp>
        <p:nvSpPr>
          <p:cNvPr id="3" name="Text Placeholder 2"/>
          <p:cNvSpPr>
            <a:spLocks noGrp="1"/>
          </p:cNvSpPr>
          <p:nvPr>
            <p:ph type="body" idx="4294967295"/>
          </p:nvPr>
        </p:nvSpPr>
        <p:spPr>
          <a:xfrm>
            <a:off x="228600" y="1447800"/>
            <a:ext cx="4343400" cy="5181600"/>
          </a:xfrm>
        </p:spPr>
        <p:txBody>
          <a:bodyPr>
            <a:normAutofit lnSpcReduction="10000"/>
          </a:bodyPr>
          <a:lstStyle/>
          <a:p>
            <a:r>
              <a:rPr lang="en-US" dirty="0" smtClean="0"/>
              <a:t>The</a:t>
            </a:r>
            <a:r>
              <a:rPr lang="en-US" baseline="0" dirty="0" smtClean="0"/>
              <a:t> MOSAIC spectrometer receives photons emitted by ozone in Earth’s </a:t>
            </a:r>
            <a:r>
              <a:rPr lang="en-US" baseline="0" dirty="0" smtClean="0"/>
              <a:t>mesosphere.</a:t>
            </a:r>
            <a:endParaRPr lang="en-US" baseline="0" dirty="0" smtClean="0"/>
          </a:p>
          <a:p>
            <a:r>
              <a:rPr lang="en-US" baseline="0" dirty="0" smtClean="0"/>
              <a:t>These photons arise due to a transition of the ozone molecule from one (quantized) rotational kinetic energy to another.</a:t>
            </a:r>
          </a:p>
        </p:txBody>
      </p:sp>
      <p:pic>
        <p:nvPicPr>
          <p:cNvPr id="33794" name="Picture 2"/>
          <p:cNvPicPr>
            <a:picLocks noChangeAspect="1" noChangeArrowheads="1"/>
          </p:cNvPicPr>
          <p:nvPr/>
        </p:nvPicPr>
        <p:blipFill>
          <a:blip r:embed="rId3" cstate="print"/>
          <a:srcRect/>
          <a:stretch>
            <a:fillRect/>
          </a:stretch>
        </p:blipFill>
        <p:spPr bwMode="auto">
          <a:xfrm>
            <a:off x="4648200" y="1676400"/>
            <a:ext cx="4247635" cy="4191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Antenna</a:t>
            </a:r>
            <a:r>
              <a:rPr lang="en-US" baseline="0" dirty="0" smtClean="0"/>
              <a:t> Temperature</a:t>
            </a:r>
            <a:endParaRPr lang="en-US" dirty="0"/>
          </a:p>
        </p:txBody>
      </p:sp>
      <p:sp>
        <p:nvSpPr>
          <p:cNvPr id="3" name="Text Placeholder 2"/>
          <p:cNvSpPr>
            <a:spLocks noGrp="1"/>
          </p:cNvSpPr>
          <p:nvPr>
            <p:ph type="body" idx="4294967295"/>
          </p:nvPr>
        </p:nvSpPr>
        <p:spPr>
          <a:xfrm>
            <a:off x="152400" y="1828800"/>
            <a:ext cx="4724400" cy="4525963"/>
          </a:xfrm>
        </p:spPr>
        <p:txBody>
          <a:bodyPr>
            <a:normAutofit fontScale="85000" lnSpcReduction="10000"/>
          </a:bodyPr>
          <a:lstStyle/>
          <a:p>
            <a:pPr lvl="0"/>
            <a:r>
              <a:rPr lang="en-US" dirty="0" smtClean="0"/>
              <a:t>Radio astronomers often report the intensity of their source in terms of antenna </a:t>
            </a:r>
            <a:r>
              <a:rPr lang="en-US" dirty="0" smtClean="0"/>
              <a:t>temperature.</a:t>
            </a:r>
            <a:endParaRPr lang="en-US" dirty="0" smtClean="0"/>
          </a:p>
          <a:p>
            <a:pPr lvl="1"/>
            <a:r>
              <a:rPr lang="en-US" dirty="0" smtClean="0"/>
              <a:t>Antenna temperature is the temperature a blackbody would have to be in order to emit the detected radiation at the frequency being </a:t>
            </a:r>
            <a:r>
              <a:rPr lang="en-US" dirty="0" smtClean="0"/>
              <a:t>observed.</a:t>
            </a:r>
            <a:endParaRPr lang="en-US" dirty="0" smtClean="0"/>
          </a:p>
          <a:p>
            <a:pPr lvl="1"/>
            <a:r>
              <a:rPr lang="en-US" baseline="0" dirty="0" smtClean="0"/>
              <a:t>Most</a:t>
            </a:r>
            <a:r>
              <a:rPr lang="en-US" dirty="0" smtClean="0"/>
              <a:t> radio astronomy targets, including mesospheric ozone, are not </a:t>
            </a:r>
            <a:r>
              <a:rPr lang="en-US" dirty="0" smtClean="0"/>
              <a:t>blackbodies.</a:t>
            </a:r>
            <a:endParaRPr lang="en-US" baseline="0" dirty="0" smtClean="0"/>
          </a:p>
          <a:p>
            <a:endParaRPr lang="en-US" dirty="0"/>
          </a:p>
        </p:txBody>
      </p:sp>
      <p:pic>
        <p:nvPicPr>
          <p:cNvPr id="34818" name="Picture 2"/>
          <p:cNvPicPr>
            <a:picLocks noChangeAspect="1" noChangeArrowheads="1"/>
          </p:cNvPicPr>
          <p:nvPr/>
        </p:nvPicPr>
        <p:blipFill>
          <a:blip r:embed="rId2" cstate="print"/>
          <a:srcRect l="5382" r="8509"/>
          <a:stretch>
            <a:fillRect/>
          </a:stretch>
        </p:blipFill>
        <p:spPr bwMode="auto">
          <a:xfrm>
            <a:off x="4876800" y="1676400"/>
            <a:ext cx="4152207" cy="475773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Work?</a:t>
            </a:r>
            <a:endParaRPr lang="en-US" dirty="0"/>
          </a:p>
        </p:txBody>
      </p:sp>
      <p:sp>
        <p:nvSpPr>
          <p:cNvPr id="3" name="Text Placeholder 2"/>
          <p:cNvSpPr>
            <a:spLocks noGrp="1"/>
          </p:cNvSpPr>
          <p:nvPr>
            <p:ph type="body" idx="4294967295"/>
          </p:nvPr>
        </p:nvSpPr>
        <p:spPr>
          <a:xfrm>
            <a:off x="190500" y="1371600"/>
            <a:ext cx="8763000" cy="4724400"/>
          </a:xfrm>
        </p:spPr>
        <p:txBody>
          <a:bodyPr>
            <a:normAutofit fontScale="92500" lnSpcReduction="20000"/>
          </a:bodyPr>
          <a:lstStyle/>
          <a:p>
            <a:r>
              <a:rPr lang="en-US" baseline="0" dirty="0" smtClean="0"/>
              <a:t>In physics, work has a specific </a:t>
            </a:r>
            <a:r>
              <a:rPr lang="en-US" baseline="0" dirty="0" smtClean="0"/>
              <a:t>meaning.</a:t>
            </a:r>
            <a:endParaRPr lang="en-US" baseline="0" dirty="0" smtClean="0"/>
          </a:p>
          <a:p>
            <a:pPr lvl="1"/>
            <a:r>
              <a:rPr lang="en-US" baseline="0" dirty="0" smtClean="0"/>
              <a:t>Work is done if a force is applied</a:t>
            </a:r>
            <a:r>
              <a:rPr lang="en-US" dirty="0" smtClean="0"/>
              <a:t> over a </a:t>
            </a:r>
            <a:r>
              <a:rPr lang="en-US" dirty="0" smtClean="0"/>
              <a:t>distance.</a:t>
            </a:r>
            <a:endParaRPr lang="en-US" dirty="0" smtClean="0"/>
          </a:p>
          <a:p>
            <a:pPr lvl="1"/>
            <a:r>
              <a:rPr lang="en-US" baseline="0" dirty="0" smtClean="0"/>
              <a:t>Work increases</a:t>
            </a:r>
            <a:r>
              <a:rPr lang="en-US" dirty="0" smtClean="0"/>
              <a:t> with</a:t>
            </a:r>
          </a:p>
          <a:p>
            <a:pPr lvl="2"/>
            <a:r>
              <a:rPr lang="en-US" baseline="0" dirty="0" smtClean="0"/>
              <a:t>Greater</a:t>
            </a:r>
            <a:r>
              <a:rPr lang="en-US" dirty="0" smtClean="0"/>
              <a:t> </a:t>
            </a:r>
            <a:r>
              <a:rPr lang="en-US" dirty="0" smtClean="0"/>
              <a:t>force.</a:t>
            </a:r>
            <a:endParaRPr lang="en-US" dirty="0" smtClean="0"/>
          </a:p>
          <a:p>
            <a:pPr lvl="2"/>
            <a:r>
              <a:rPr lang="en-US" baseline="0" dirty="0" smtClean="0"/>
              <a:t>Greater</a:t>
            </a:r>
            <a:r>
              <a:rPr lang="en-US" dirty="0" smtClean="0"/>
              <a:t> </a:t>
            </a:r>
            <a:r>
              <a:rPr lang="en-US" dirty="0" smtClean="0"/>
              <a:t>displacement.</a:t>
            </a:r>
            <a:endParaRPr lang="en-US" dirty="0" smtClean="0"/>
          </a:p>
          <a:p>
            <a:pPr lvl="2"/>
            <a:r>
              <a:rPr lang="en-US" dirty="0" smtClean="0"/>
              <a:t>Angle between force and displacement </a:t>
            </a:r>
            <a:r>
              <a:rPr lang="en-US" dirty="0" smtClean="0"/>
              <a:t>close to zero.</a:t>
            </a:r>
            <a:endParaRPr lang="en-US" dirty="0" smtClean="0"/>
          </a:p>
          <a:p>
            <a:pPr lvl="1"/>
            <a:r>
              <a:rPr lang="en-US" baseline="0" dirty="0" smtClean="0"/>
              <a:t>Work</a:t>
            </a:r>
            <a:r>
              <a:rPr lang="en-US" dirty="0" smtClean="0"/>
              <a:t> can be positive, negative, or </a:t>
            </a:r>
            <a:r>
              <a:rPr lang="en-US" dirty="0" smtClean="0"/>
              <a:t>zero.</a:t>
            </a:r>
            <a:endParaRPr lang="en-US" baseline="0" dirty="0" smtClean="0"/>
          </a:p>
          <a:p>
            <a:pPr lvl="2"/>
            <a:r>
              <a:rPr lang="en-US" dirty="0" smtClean="0"/>
              <a:t>Work is positive if force and displacement are same direction.</a:t>
            </a:r>
          </a:p>
          <a:p>
            <a:pPr lvl="2"/>
            <a:r>
              <a:rPr lang="en-US" baseline="0" dirty="0" smtClean="0"/>
              <a:t>Work</a:t>
            </a:r>
            <a:r>
              <a:rPr lang="en-US" dirty="0" smtClean="0"/>
              <a:t> is negative if force and displacement are opposite directions.</a:t>
            </a:r>
          </a:p>
          <a:p>
            <a:pPr lvl="2"/>
            <a:r>
              <a:rPr lang="en-US" baseline="0" dirty="0" smtClean="0"/>
              <a:t>Work</a:t>
            </a:r>
            <a:r>
              <a:rPr lang="en-US" dirty="0" smtClean="0"/>
              <a:t> is zero if force and displacement are perpendicular.</a:t>
            </a:r>
          </a:p>
          <a:p>
            <a:pPr lvl="1"/>
            <a:r>
              <a:rPr lang="en-US" baseline="0" dirty="0" smtClean="0"/>
              <a:t>Units of work are </a:t>
            </a:r>
            <a:r>
              <a:rPr lang="en-US" baseline="0" dirty="0" err="1" smtClean="0"/>
              <a:t>Newtons</a:t>
            </a:r>
            <a:r>
              <a:rPr lang="en-US" baseline="0" dirty="0" smtClean="0"/>
              <a:t> * meters (</a:t>
            </a:r>
            <a:r>
              <a:rPr lang="en-US" baseline="0" dirty="0" err="1" smtClean="0"/>
              <a:t>N·</a:t>
            </a:r>
            <a:r>
              <a:rPr lang="en-US" dirty="0" err="1" smtClean="0"/>
              <a:t>m</a:t>
            </a:r>
            <a:r>
              <a:rPr lang="en-US" dirty="0" smtClean="0"/>
              <a:t>) </a:t>
            </a:r>
            <a:r>
              <a:rPr lang="en-US" baseline="0" dirty="0" smtClean="0"/>
              <a:t>= Joules</a:t>
            </a:r>
            <a:r>
              <a:rPr lang="en-US" dirty="0" smtClean="0"/>
              <a:t> (J</a:t>
            </a:r>
            <a:r>
              <a:rPr lang="en-US" dirty="0" smtClean="0"/>
              <a:t>).</a:t>
            </a:r>
            <a:endParaRPr 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054795406"/>
              </p:ext>
            </p:extLst>
          </p:nvPr>
        </p:nvGraphicFramePr>
        <p:xfrm>
          <a:off x="1937657" y="5791200"/>
          <a:ext cx="5268686" cy="838200"/>
        </p:xfrm>
        <a:graphic>
          <a:graphicData uri="http://schemas.openxmlformats.org/presentationml/2006/ole">
            <mc:AlternateContent xmlns:mc="http://schemas.openxmlformats.org/markup-compatibility/2006">
              <mc:Choice xmlns:v="urn:schemas-microsoft-com:vml" Requires="v">
                <p:oleObj spid="_x0000_s5129" name="Equation" r:id="rId3" imgW="1676160" imgH="266400" progId="Equation.3">
                  <p:embed/>
                </p:oleObj>
              </mc:Choice>
              <mc:Fallback>
                <p:oleObj name="Equation" r:id="rId3" imgW="1676160" imgH="2664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7657" y="5791200"/>
                        <a:ext cx="5268686"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What Work ?</a:t>
            </a:r>
            <a:endParaRPr lang="en-US" dirty="0"/>
          </a:p>
        </p:txBody>
      </p:sp>
      <p:sp>
        <p:nvSpPr>
          <p:cNvPr id="3" name="Text Placeholder 2"/>
          <p:cNvSpPr>
            <a:spLocks noGrp="1"/>
          </p:cNvSpPr>
          <p:nvPr>
            <p:ph type="body" idx="4294967295"/>
          </p:nvPr>
        </p:nvSpPr>
        <p:spPr>
          <a:xfrm>
            <a:off x="152400" y="1219200"/>
            <a:ext cx="8991600" cy="990600"/>
          </a:xfrm>
        </p:spPr>
        <p:txBody>
          <a:bodyPr>
            <a:normAutofit/>
          </a:bodyPr>
          <a:lstStyle/>
          <a:p>
            <a:pPr>
              <a:buNone/>
            </a:pPr>
            <a:r>
              <a:rPr lang="en-US" sz="2400" dirty="0" smtClean="0"/>
              <a:t>In each of the following cases, determine whether</a:t>
            </a:r>
            <a:r>
              <a:rPr lang="en-US" sz="2400" baseline="0" dirty="0" smtClean="0"/>
              <a:t> the work done is positive, negative, or zero</a:t>
            </a:r>
            <a:r>
              <a:rPr lang="en-US" sz="2400" baseline="0" dirty="0" smtClean="0"/>
              <a:t>.</a:t>
            </a:r>
            <a:endParaRPr lang="en-US" sz="2400" dirty="0"/>
          </a:p>
        </p:txBody>
      </p:sp>
      <p:pic>
        <p:nvPicPr>
          <p:cNvPr id="4" name="Picture 3" descr="gull foss.jpg"/>
          <p:cNvPicPr>
            <a:picLocks noChangeAspect="1"/>
          </p:cNvPicPr>
          <p:nvPr/>
        </p:nvPicPr>
        <p:blipFill>
          <a:blip r:embed="rId3" cstate="print"/>
          <a:stretch>
            <a:fillRect/>
          </a:stretch>
        </p:blipFill>
        <p:spPr>
          <a:xfrm>
            <a:off x="152400" y="2286000"/>
            <a:ext cx="2209800" cy="3314700"/>
          </a:xfrm>
          <a:prstGeom prst="rect">
            <a:avLst/>
          </a:prstGeom>
        </p:spPr>
      </p:pic>
      <p:sp>
        <p:nvSpPr>
          <p:cNvPr id="5" name="TextBox 4"/>
          <p:cNvSpPr txBox="1"/>
          <p:nvPr/>
        </p:nvSpPr>
        <p:spPr>
          <a:xfrm>
            <a:off x="152400" y="5562600"/>
            <a:ext cx="2362200" cy="246221"/>
          </a:xfrm>
          <a:prstGeom prst="rect">
            <a:avLst/>
          </a:prstGeom>
          <a:noFill/>
        </p:spPr>
        <p:txBody>
          <a:bodyPr wrap="square" rtlCol="0">
            <a:spAutoFit/>
          </a:bodyPr>
          <a:lstStyle/>
          <a:p>
            <a:r>
              <a:rPr lang="en-US" sz="1000" dirty="0" smtClean="0"/>
              <a:t>Photo of </a:t>
            </a:r>
            <a:r>
              <a:rPr lang="en-US" sz="1000" dirty="0" err="1" smtClean="0"/>
              <a:t>Gullfoss</a:t>
            </a:r>
            <a:r>
              <a:rPr lang="en-US" sz="1000" dirty="0" smtClean="0"/>
              <a:t>, Iceland by </a:t>
            </a:r>
            <a:r>
              <a:rPr lang="en-US" sz="1000" dirty="0" err="1" smtClean="0"/>
              <a:t>SKMay</a:t>
            </a:r>
            <a:endParaRPr lang="en-US" sz="1000" dirty="0"/>
          </a:p>
        </p:txBody>
      </p:sp>
      <p:sp>
        <p:nvSpPr>
          <p:cNvPr id="6" name="TextBox 5"/>
          <p:cNvSpPr txBox="1"/>
          <p:nvPr/>
        </p:nvSpPr>
        <p:spPr>
          <a:xfrm>
            <a:off x="152400" y="5791200"/>
            <a:ext cx="2438400" cy="923330"/>
          </a:xfrm>
          <a:prstGeom prst="rect">
            <a:avLst/>
          </a:prstGeom>
          <a:noFill/>
        </p:spPr>
        <p:txBody>
          <a:bodyPr wrap="square" rtlCol="0">
            <a:spAutoFit/>
          </a:bodyPr>
          <a:lstStyle/>
          <a:p>
            <a:r>
              <a:rPr lang="en-US" dirty="0" smtClean="0"/>
              <a:t>Water falls.  What work does gravity do?  Air resistance?</a:t>
            </a:r>
            <a:endParaRPr lang="en-US" dirty="0"/>
          </a:p>
        </p:txBody>
      </p:sp>
      <p:pic>
        <p:nvPicPr>
          <p:cNvPr id="7" name="Picture 6" descr="Camel's Hump.jpg"/>
          <p:cNvPicPr>
            <a:picLocks noChangeAspect="1"/>
          </p:cNvPicPr>
          <p:nvPr/>
        </p:nvPicPr>
        <p:blipFill>
          <a:blip r:embed="rId4" cstate="print"/>
          <a:stretch>
            <a:fillRect/>
          </a:stretch>
        </p:blipFill>
        <p:spPr>
          <a:xfrm>
            <a:off x="2743200" y="2514600"/>
            <a:ext cx="3695628" cy="2462212"/>
          </a:xfrm>
          <a:prstGeom prst="rect">
            <a:avLst/>
          </a:prstGeom>
        </p:spPr>
      </p:pic>
      <p:sp>
        <p:nvSpPr>
          <p:cNvPr id="8" name="TextBox 7"/>
          <p:cNvSpPr txBox="1"/>
          <p:nvPr/>
        </p:nvSpPr>
        <p:spPr>
          <a:xfrm>
            <a:off x="2743200" y="4953000"/>
            <a:ext cx="3810000" cy="246221"/>
          </a:xfrm>
          <a:prstGeom prst="rect">
            <a:avLst/>
          </a:prstGeom>
          <a:noFill/>
        </p:spPr>
        <p:txBody>
          <a:bodyPr wrap="square" rtlCol="0">
            <a:spAutoFit/>
          </a:bodyPr>
          <a:lstStyle/>
          <a:p>
            <a:r>
              <a:rPr lang="en-US" sz="1000" dirty="0" smtClean="0"/>
              <a:t>Photo by </a:t>
            </a:r>
            <a:r>
              <a:rPr lang="en-US" sz="1000" dirty="0" err="1" smtClean="0"/>
              <a:t>SKMay</a:t>
            </a:r>
            <a:endParaRPr lang="en-US" sz="1000" dirty="0"/>
          </a:p>
        </p:txBody>
      </p:sp>
      <p:sp>
        <p:nvSpPr>
          <p:cNvPr id="9" name="TextBox 8"/>
          <p:cNvSpPr txBox="1"/>
          <p:nvPr/>
        </p:nvSpPr>
        <p:spPr>
          <a:xfrm>
            <a:off x="2667000" y="5257800"/>
            <a:ext cx="3810000" cy="1200329"/>
          </a:xfrm>
          <a:prstGeom prst="rect">
            <a:avLst/>
          </a:prstGeom>
          <a:noFill/>
        </p:spPr>
        <p:txBody>
          <a:bodyPr wrap="square" rtlCol="0">
            <a:spAutoFit/>
          </a:bodyPr>
          <a:lstStyle/>
          <a:p>
            <a:r>
              <a:rPr lang="en-US" dirty="0" smtClean="0"/>
              <a:t>Marlene and Bob climb Camel’s Hump.</a:t>
            </a:r>
          </a:p>
          <a:p>
            <a:r>
              <a:rPr lang="en-US" dirty="0" smtClean="0"/>
              <a:t>What work do they do on their backpacks?  What work does gravity do on them?</a:t>
            </a:r>
            <a:endParaRPr lang="en-US" dirty="0"/>
          </a:p>
        </p:txBody>
      </p:sp>
      <p:sp>
        <p:nvSpPr>
          <p:cNvPr id="11" name="TextBox 10"/>
          <p:cNvSpPr txBox="1"/>
          <p:nvPr/>
        </p:nvSpPr>
        <p:spPr>
          <a:xfrm>
            <a:off x="6477000" y="4953000"/>
            <a:ext cx="2667000" cy="400110"/>
          </a:xfrm>
          <a:prstGeom prst="rect">
            <a:avLst/>
          </a:prstGeom>
          <a:noFill/>
        </p:spPr>
        <p:txBody>
          <a:bodyPr wrap="square" rtlCol="0">
            <a:spAutoFit/>
          </a:bodyPr>
          <a:lstStyle/>
          <a:p>
            <a:r>
              <a:rPr lang="en-US" sz="1000" dirty="0" smtClean="0"/>
              <a:t>Image from Briar Press, free for non-commercial use</a:t>
            </a:r>
            <a:endParaRPr lang="en-US" sz="1000" dirty="0"/>
          </a:p>
        </p:txBody>
      </p:sp>
      <p:sp>
        <p:nvSpPr>
          <p:cNvPr id="12" name="TextBox 11"/>
          <p:cNvSpPr txBox="1"/>
          <p:nvPr/>
        </p:nvSpPr>
        <p:spPr>
          <a:xfrm>
            <a:off x="6553200" y="5410200"/>
            <a:ext cx="2438400" cy="1200329"/>
          </a:xfrm>
          <a:prstGeom prst="rect">
            <a:avLst/>
          </a:prstGeom>
          <a:noFill/>
        </p:spPr>
        <p:txBody>
          <a:bodyPr wrap="square" rtlCol="0">
            <a:spAutoFit/>
          </a:bodyPr>
          <a:lstStyle/>
          <a:p>
            <a:r>
              <a:rPr lang="en-US" dirty="0" smtClean="0"/>
              <a:t>A waiter carries a tray across a level room.  What work does gravity do?  The waiter?</a:t>
            </a:r>
            <a:endParaRPr lang="en-US" dirty="0"/>
          </a:p>
        </p:txBody>
      </p:sp>
      <p:pic>
        <p:nvPicPr>
          <p:cNvPr id="348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9912" y="2470801"/>
            <a:ext cx="2421175" cy="246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a:t>
            </a:r>
            <a:r>
              <a:rPr lang="en-US" baseline="0" dirty="0" smtClean="0"/>
              <a:t> on Work</a:t>
            </a:r>
            <a:endParaRPr lang="en-US" dirty="0"/>
          </a:p>
        </p:txBody>
      </p:sp>
      <p:sp>
        <p:nvSpPr>
          <p:cNvPr id="3" name="Text Placeholder 2"/>
          <p:cNvSpPr>
            <a:spLocks noGrp="1"/>
          </p:cNvSpPr>
          <p:nvPr>
            <p:ph type="body" idx="4294967295"/>
          </p:nvPr>
        </p:nvSpPr>
        <p:spPr>
          <a:xfrm>
            <a:off x="228600" y="1600200"/>
            <a:ext cx="8686800" cy="4525963"/>
          </a:xfrm>
        </p:spPr>
        <p:txBody>
          <a:bodyPr/>
          <a:lstStyle/>
          <a:p>
            <a:pPr marL="342900" marR="0" lvl="1"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aseline="0" dirty="0" smtClean="0"/>
              <a:t>If the force is not constant</a:t>
            </a:r>
            <a:r>
              <a:rPr lang="en-US" dirty="0" smtClean="0"/>
              <a:t> over the distance, work is equal to the area under the force-displacement curve.</a:t>
            </a:r>
          </a:p>
        </p:txBody>
      </p:sp>
      <p:cxnSp>
        <p:nvCxnSpPr>
          <p:cNvPr id="5" name="Straight Arrow Connector 4"/>
          <p:cNvCxnSpPr/>
          <p:nvPr/>
        </p:nvCxnSpPr>
        <p:spPr>
          <a:xfrm rot="5400000" flipH="1" flipV="1">
            <a:off x="152400" y="4343400"/>
            <a:ext cx="30480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676400" y="5867400"/>
            <a:ext cx="3581400"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219200" y="2895600"/>
            <a:ext cx="381000" cy="381000"/>
          </a:xfrm>
          <a:prstGeom prst="rect">
            <a:avLst/>
          </a:prstGeom>
          <a:noFill/>
        </p:spPr>
        <p:txBody>
          <a:bodyPr wrap="square" rtlCol="0">
            <a:spAutoFit/>
          </a:bodyPr>
          <a:lstStyle/>
          <a:p>
            <a:r>
              <a:rPr lang="en-US" b="1" dirty="0" smtClean="0"/>
              <a:t>F</a:t>
            </a:r>
            <a:endParaRPr lang="en-US" b="1" dirty="0"/>
          </a:p>
        </p:txBody>
      </p:sp>
      <p:sp>
        <p:nvSpPr>
          <p:cNvPr id="9" name="TextBox 8"/>
          <p:cNvSpPr txBox="1"/>
          <p:nvPr/>
        </p:nvSpPr>
        <p:spPr>
          <a:xfrm>
            <a:off x="4800600" y="5867400"/>
            <a:ext cx="762000" cy="369332"/>
          </a:xfrm>
          <a:prstGeom prst="rect">
            <a:avLst/>
          </a:prstGeom>
          <a:noFill/>
        </p:spPr>
        <p:txBody>
          <a:bodyPr wrap="square" rtlCol="0">
            <a:spAutoFit/>
          </a:bodyPr>
          <a:lstStyle/>
          <a:p>
            <a:r>
              <a:rPr lang="en-US" b="1" dirty="0" smtClean="0"/>
              <a:t>d</a:t>
            </a:r>
            <a:endParaRPr lang="en-US" b="1" dirty="0"/>
          </a:p>
        </p:txBody>
      </p:sp>
      <p:cxnSp>
        <p:nvCxnSpPr>
          <p:cNvPr id="11" name="Straight Connector 10"/>
          <p:cNvCxnSpPr/>
          <p:nvPr/>
        </p:nvCxnSpPr>
        <p:spPr>
          <a:xfrm flipV="1">
            <a:off x="1676400" y="3124200"/>
            <a:ext cx="3124200" cy="2743200"/>
          </a:xfrm>
          <a:prstGeom prst="line">
            <a:avLst/>
          </a:prstGeom>
        </p:spPr>
        <p:style>
          <a:lnRef idx="1">
            <a:schemeClr val="accent1"/>
          </a:lnRef>
          <a:fillRef idx="0">
            <a:schemeClr val="accent1"/>
          </a:fillRef>
          <a:effectRef idx="0">
            <a:schemeClr val="accent1"/>
          </a:effectRef>
          <a:fontRef idx="minor">
            <a:schemeClr val="tx1"/>
          </a:fontRef>
        </p:style>
      </p:cxnSp>
      <p:sp>
        <p:nvSpPr>
          <p:cNvPr id="13" name="Isosceles Triangle 12"/>
          <p:cNvSpPr/>
          <p:nvPr/>
        </p:nvSpPr>
        <p:spPr>
          <a:xfrm>
            <a:off x="1676400" y="3048000"/>
            <a:ext cx="3124200" cy="2819400"/>
          </a:xfrm>
          <a:prstGeom prst="triangle">
            <a:avLst>
              <a:gd name="adj" fmla="val 100000"/>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rot="10800000" flipV="1">
            <a:off x="4267200" y="4343400"/>
            <a:ext cx="1143000" cy="228600"/>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562600" y="3733800"/>
            <a:ext cx="2667000" cy="923330"/>
          </a:xfrm>
          <a:prstGeom prst="rect">
            <a:avLst/>
          </a:prstGeom>
          <a:noFill/>
        </p:spPr>
        <p:txBody>
          <a:bodyPr wrap="square" rtlCol="0">
            <a:spAutoFit/>
          </a:bodyPr>
          <a:lstStyle/>
          <a:p>
            <a:r>
              <a:rPr lang="en-US" dirty="0" smtClean="0"/>
              <a:t>Area = Work</a:t>
            </a:r>
          </a:p>
          <a:p>
            <a:r>
              <a:rPr lang="en-US" dirty="0" smtClean="0"/>
              <a:t>Area = ½ base * height</a:t>
            </a:r>
          </a:p>
          <a:p>
            <a:r>
              <a:rPr lang="en-US" dirty="0" smtClean="0"/>
              <a:t>Work = ½ </a:t>
            </a:r>
            <a:r>
              <a:rPr lang="en-US" dirty="0" err="1" smtClean="0"/>
              <a:t>F</a:t>
            </a:r>
            <a:r>
              <a:rPr lang="en-US" baseline="-25000" dirty="0" err="1" smtClean="0"/>
              <a:t>max</a:t>
            </a:r>
            <a:r>
              <a:rPr lang="en-US" dirty="0" err="1"/>
              <a:t>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lstStyle/>
          <a:p>
            <a:r>
              <a:rPr lang="en-US" dirty="0" smtClean="0"/>
              <a:t>Types of Energy</a:t>
            </a:r>
            <a:endParaRPr lang="en-US" dirty="0"/>
          </a:p>
        </p:txBody>
      </p:sp>
      <p:sp>
        <p:nvSpPr>
          <p:cNvPr id="3" name="Text Placeholder 2"/>
          <p:cNvSpPr>
            <a:spLocks noGrp="1"/>
          </p:cNvSpPr>
          <p:nvPr>
            <p:ph type="body" idx="4294967295"/>
          </p:nvPr>
        </p:nvSpPr>
        <p:spPr>
          <a:xfrm>
            <a:off x="152400" y="990600"/>
            <a:ext cx="8839200" cy="5638800"/>
          </a:xfrm>
        </p:spPr>
        <p:txBody>
          <a:bodyPr>
            <a:normAutofit fontScale="85000" lnSpcReduction="20000"/>
          </a:bodyPr>
          <a:lstStyle/>
          <a:p>
            <a:r>
              <a:rPr lang="en-US" baseline="0" dirty="0" smtClean="0"/>
              <a:t>Every force or interaction can be thought of having energy associated with </a:t>
            </a:r>
            <a:r>
              <a:rPr lang="en-US" baseline="0" dirty="0" smtClean="0"/>
              <a:t>it.</a:t>
            </a:r>
            <a:endParaRPr lang="en-US" baseline="0" dirty="0" smtClean="0"/>
          </a:p>
          <a:p>
            <a:r>
              <a:rPr lang="en-US" dirty="0" smtClean="0"/>
              <a:t>Sometimes it is useful to think of energy in categories, as below.</a:t>
            </a:r>
            <a:endParaRPr lang="en-US" baseline="0" dirty="0" smtClean="0"/>
          </a:p>
          <a:p>
            <a:pPr lvl="1"/>
            <a:r>
              <a:rPr lang="en-US" dirty="0" smtClean="0"/>
              <a:t>Mechanical</a:t>
            </a:r>
            <a:r>
              <a:rPr lang="en-US" baseline="0" dirty="0" smtClean="0"/>
              <a:t> Energy</a:t>
            </a:r>
          </a:p>
          <a:p>
            <a:pPr lvl="2"/>
            <a:r>
              <a:rPr lang="en-US" dirty="0" smtClean="0"/>
              <a:t>Kinetic</a:t>
            </a:r>
            <a:r>
              <a:rPr lang="en-US" baseline="0" dirty="0" smtClean="0"/>
              <a:t> Energy</a:t>
            </a:r>
          </a:p>
          <a:p>
            <a:pPr lvl="2"/>
            <a:r>
              <a:rPr lang="en-US" baseline="0" dirty="0" smtClean="0"/>
              <a:t>Gravitational Potential Energy</a:t>
            </a:r>
          </a:p>
          <a:p>
            <a:pPr lvl="2"/>
            <a:r>
              <a:rPr lang="en-US" baseline="0" dirty="0" smtClean="0"/>
              <a:t>Elastic Potential Energy</a:t>
            </a:r>
          </a:p>
          <a:p>
            <a:pPr lvl="1"/>
            <a:r>
              <a:rPr lang="en-US" dirty="0" smtClean="0"/>
              <a:t>Electrostatic Energy</a:t>
            </a:r>
          </a:p>
          <a:p>
            <a:pPr lvl="2"/>
            <a:r>
              <a:rPr lang="en-US" dirty="0" smtClean="0"/>
              <a:t>Electrostatic Potential Energy</a:t>
            </a:r>
          </a:p>
          <a:p>
            <a:pPr lvl="1"/>
            <a:r>
              <a:rPr lang="en-US" dirty="0" smtClean="0"/>
              <a:t>Nuclear Energy</a:t>
            </a:r>
          </a:p>
          <a:p>
            <a:pPr lvl="2"/>
            <a:r>
              <a:rPr lang="en-US" dirty="0" smtClean="0"/>
              <a:t>Nuclear Binding Energy</a:t>
            </a:r>
          </a:p>
          <a:p>
            <a:pPr lvl="1"/>
            <a:r>
              <a:rPr lang="en-US" dirty="0" smtClean="0"/>
              <a:t>Energy from Waves</a:t>
            </a:r>
          </a:p>
          <a:p>
            <a:pPr lvl="1"/>
            <a:r>
              <a:rPr lang="en-US" dirty="0" smtClean="0"/>
              <a:t>Thermal Energy</a:t>
            </a:r>
          </a:p>
          <a:p>
            <a:pPr lvl="2"/>
            <a:r>
              <a:rPr lang="en-US" dirty="0" smtClean="0"/>
              <a:t>Kinetic Energy of small particles in motion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Kinetic Energy</a:t>
            </a:r>
            <a:endParaRPr lang="en-US" dirty="0"/>
          </a:p>
        </p:txBody>
      </p:sp>
      <p:sp>
        <p:nvSpPr>
          <p:cNvPr id="3" name="Text Placeholder 2"/>
          <p:cNvSpPr>
            <a:spLocks noGrp="1"/>
          </p:cNvSpPr>
          <p:nvPr>
            <p:ph type="body" idx="4294967295"/>
          </p:nvPr>
        </p:nvSpPr>
        <p:spPr>
          <a:xfrm>
            <a:off x="4267200" y="1447800"/>
            <a:ext cx="4724400" cy="5257800"/>
          </a:xfrm>
        </p:spPr>
        <p:txBody>
          <a:bodyPr>
            <a:normAutofit fontScale="70000" lnSpcReduction="20000"/>
          </a:bodyPr>
          <a:lstStyle/>
          <a:p>
            <a:r>
              <a:rPr lang="en-US" dirty="0" smtClean="0"/>
              <a:t>Kinetic Energy is the energy of motion.</a:t>
            </a:r>
          </a:p>
          <a:p>
            <a:r>
              <a:rPr lang="en-US" dirty="0" smtClean="0"/>
              <a:t>Moving</a:t>
            </a:r>
            <a:r>
              <a:rPr lang="en-US" baseline="0" dirty="0" smtClean="0"/>
              <a:t> objects have the ability to do work when they come to </a:t>
            </a:r>
            <a:r>
              <a:rPr lang="en-US" baseline="0" dirty="0" smtClean="0"/>
              <a:t>rest.</a:t>
            </a:r>
            <a:endParaRPr lang="en-US" baseline="0" dirty="0" smtClean="0"/>
          </a:p>
          <a:p>
            <a:r>
              <a:rPr lang="en-US" dirty="0" smtClean="0"/>
              <a:t>The amount of energy contained in a moving object is</a:t>
            </a:r>
          </a:p>
          <a:p>
            <a:pPr lvl="1"/>
            <a:r>
              <a:rPr lang="en-US" dirty="0" smtClean="0"/>
              <a:t>Proportional to the mass of the </a:t>
            </a:r>
            <a:r>
              <a:rPr lang="en-US" dirty="0" smtClean="0"/>
              <a:t>object.</a:t>
            </a:r>
            <a:endParaRPr lang="en-US" dirty="0" smtClean="0"/>
          </a:p>
          <a:p>
            <a:pPr lvl="1"/>
            <a:r>
              <a:rPr lang="en-US" dirty="0" smtClean="0"/>
              <a:t>Proportional the square of the object’s </a:t>
            </a:r>
            <a:r>
              <a:rPr lang="en-US" dirty="0" smtClean="0"/>
              <a:t>speed.</a:t>
            </a:r>
            <a:endParaRPr lang="en-US" dirty="0" smtClean="0"/>
          </a:p>
          <a:p>
            <a:r>
              <a:rPr lang="en-US" dirty="0" smtClean="0"/>
              <a:t>Because speed is always measured relative to some reference frame, the kinetic energy of any object is arbitrary based on the choice of reference.</a:t>
            </a:r>
            <a:endParaRPr lang="en-US" dirty="0"/>
          </a:p>
        </p:txBody>
      </p:sp>
      <p:graphicFrame>
        <p:nvGraphicFramePr>
          <p:cNvPr id="6" name="Object 5"/>
          <p:cNvGraphicFramePr>
            <a:graphicFrameLocks noChangeAspect="1"/>
          </p:cNvGraphicFramePr>
          <p:nvPr/>
        </p:nvGraphicFramePr>
        <p:xfrm>
          <a:off x="5707626" y="5715000"/>
          <a:ext cx="2064774" cy="1066800"/>
        </p:xfrm>
        <a:graphic>
          <a:graphicData uri="http://schemas.openxmlformats.org/presentationml/2006/ole">
            <mc:AlternateContent xmlns:mc="http://schemas.openxmlformats.org/markup-compatibility/2006">
              <mc:Choice xmlns:v="urn:schemas-microsoft-com:vml" Requires="v">
                <p:oleObj spid="_x0000_s1036" name="Equation" r:id="rId3" imgW="761760" imgH="393480" progId="Equation.3">
                  <p:embed/>
                </p:oleObj>
              </mc:Choice>
              <mc:Fallback>
                <p:oleObj name="Equation" r:id="rId3" imgW="761760" imgH="39348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7626" y="5715000"/>
                        <a:ext cx="2064774"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30" name="Picture 6" descr="C:\Documents and Settings\smay\Local Settings\Temporary Internet Files\Content.IE5\70943KA4\MC90029248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2400" y="2133600"/>
            <a:ext cx="4227739" cy="3429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Energy</a:t>
            </a:r>
            <a:endParaRPr lang="en-US" dirty="0"/>
          </a:p>
        </p:txBody>
      </p:sp>
      <p:sp>
        <p:nvSpPr>
          <p:cNvPr id="3" name="Text Placeholder 2"/>
          <p:cNvSpPr>
            <a:spLocks noGrp="1"/>
          </p:cNvSpPr>
          <p:nvPr>
            <p:ph type="body" idx="4294967295"/>
          </p:nvPr>
        </p:nvSpPr>
        <p:spPr>
          <a:xfrm>
            <a:off x="228600" y="1600200"/>
            <a:ext cx="8763000" cy="4525963"/>
          </a:xfrm>
        </p:spPr>
        <p:txBody>
          <a:bodyPr>
            <a:normAutofit lnSpcReduction="10000"/>
          </a:bodyPr>
          <a:lstStyle/>
          <a:p>
            <a:r>
              <a:rPr lang="en-US" dirty="0" smtClean="0"/>
              <a:t>Potential Energy is stored</a:t>
            </a:r>
            <a:r>
              <a:rPr lang="en-US" baseline="0" dirty="0" smtClean="0"/>
              <a:t> energy, associated with the state</a:t>
            </a:r>
            <a:r>
              <a:rPr lang="en-US" dirty="0" smtClean="0"/>
              <a:t> or position of an </a:t>
            </a:r>
            <a:r>
              <a:rPr lang="en-US" dirty="0" smtClean="0"/>
              <a:t>object.</a:t>
            </a:r>
            <a:endParaRPr lang="en-US" baseline="0" dirty="0" smtClean="0"/>
          </a:p>
          <a:p>
            <a:r>
              <a:rPr lang="en-US" baseline="0" dirty="0" smtClean="0"/>
              <a:t>Potential Energy can only be calculated relative to a chosen reference </a:t>
            </a:r>
            <a:r>
              <a:rPr lang="en-US" baseline="0" dirty="0" smtClean="0"/>
              <a:t>level.</a:t>
            </a:r>
            <a:endParaRPr lang="en-US" baseline="0" dirty="0" smtClean="0"/>
          </a:p>
          <a:p>
            <a:pPr lvl="1"/>
            <a:r>
              <a:rPr lang="en-US" dirty="0" smtClean="0"/>
              <a:t>This reference level is arbitrary and should be chosen for maximum convenience and/or </a:t>
            </a:r>
            <a:r>
              <a:rPr lang="en-US" dirty="0" smtClean="0"/>
              <a:t>consistency.</a:t>
            </a:r>
            <a:endParaRPr lang="en-US" dirty="0"/>
          </a:p>
          <a:p>
            <a:r>
              <a:rPr lang="en-US" dirty="0" smtClean="0"/>
              <a:t>Potential Energy is equal to the amount of work done by an external agent bringing an object to its state or position from the reference </a:t>
            </a:r>
            <a:r>
              <a:rPr lang="en-US" dirty="0" smtClean="0"/>
              <a:t>level.</a:t>
            </a:r>
            <a:endParaRPr lang="en-US" dirty="0" smtClean="0"/>
          </a:p>
        </p:txBody>
      </p:sp>
      <p:graphicFrame>
        <p:nvGraphicFramePr>
          <p:cNvPr id="4" name="Object 3"/>
          <p:cNvGraphicFramePr>
            <a:graphicFrameLocks noChangeAspect="1"/>
          </p:cNvGraphicFramePr>
          <p:nvPr/>
        </p:nvGraphicFramePr>
        <p:xfrm>
          <a:off x="3308685" y="5867400"/>
          <a:ext cx="2526631" cy="762000"/>
        </p:xfrm>
        <a:graphic>
          <a:graphicData uri="http://schemas.openxmlformats.org/presentationml/2006/ole">
            <mc:AlternateContent xmlns:mc="http://schemas.openxmlformats.org/markup-compatibility/2006">
              <mc:Choice xmlns:v="urn:schemas-microsoft-com:vml" Requires="v">
                <p:oleObj spid="_x0000_s2057" name="Equation" r:id="rId3" imgW="799920" imgH="241200" progId="Equation.3">
                  <p:embed/>
                </p:oleObj>
              </mc:Choice>
              <mc:Fallback>
                <p:oleObj name="Equation" r:id="rId3" imgW="799920" imgH="241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8685" y="5867400"/>
                        <a:ext cx="2526631"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Positive</a:t>
            </a:r>
            <a:r>
              <a:rPr lang="en-US" baseline="0" dirty="0" smtClean="0"/>
              <a:t> and Negative Potential Energy</a:t>
            </a:r>
            <a:endParaRPr lang="en-US" dirty="0"/>
          </a:p>
        </p:txBody>
      </p:sp>
      <p:sp>
        <p:nvSpPr>
          <p:cNvPr id="3" name="Text Placeholder 2"/>
          <p:cNvSpPr>
            <a:spLocks noGrp="1"/>
          </p:cNvSpPr>
          <p:nvPr>
            <p:ph type="body" idx="4294967295"/>
          </p:nvPr>
        </p:nvSpPr>
        <p:spPr>
          <a:xfrm>
            <a:off x="152400" y="1371600"/>
            <a:ext cx="8763000" cy="5257799"/>
          </a:xfrm>
        </p:spPr>
        <p:txBody>
          <a:bodyPr>
            <a:normAutofit fontScale="85000" lnSpcReduction="10000"/>
          </a:bodyPr>
          <a:lstStyle/>
          <a:p>
            <a:pPr lvl="0"/>
            <a:r>
              <a:rPr lang="en-US" baseline="0" dirty="0" smtClean="0"/>
              <a:t>Positive</a:t>
            </a:r>
            <a:r>
              <a:rPr lang="en-US" dirty="0" smtClean="0"/>
              <a:t> Potential Energy relative to “zero” indicates that an agent would have to do work on the system to bring it from the reference level to its current state.</a:t>
            </a:r>
          </a:p>
          <a:p>
            <a:pPr lvl="1"/>
            <a:r>
              <a:rPr lang="en-US" dirty="0" smtClean="0"/>
              <a:t>Objects with positive potential energy have the ability to release energy (and do work) in returning to the reference level</a:t>
            </a:r>
            <a:r>
              <a:rPr lang="en-US" dirty="0" smtClean="0"/>
              <a:t>.</a:t>
            </a:r>
          </a:p>
          <a:p>
            <a:pPr lvl="1"/>
            <a:r>
              <a:rPr lang="en-US" dirty="0" smtClean="0"/>
              <a:t>These objects may spontaneously return to the reference level (releasing energy) if they are allowed to do so.</a:t>
            </a:r>
            <a:endParaRPr lang="en-US" dirty="0" smtClean="0"/>
          </a:p>
          <a:p>
            <a:pPr lvl="0"/>
            <a:r>
              <a:rPr lang="en-US" baseline="0" dirty="0" smtClean="0"/>
              <a:t>Negative </a:t>
            </a:r>
            <a:r>
              <a:rPr lang="en-US" dirty="0" smtClean="0"/>
              <a:t>Potential Energy relative to “zero” indicates that an agent would have to do work on the system to bring it from its current state to the reference level. </a:t>
            </a:r>
          </a:p>
          <a:p>
            <a:pPr lvl="1"/>
            <a:r>
              <a:rPr lang="en-US" baseline="0" dirty="0" smtClean="0"/>
              <a:t>This</a:t>
            </a:r>
            <a:r>
              <a:rPr lang="en-US" dirty="0" smtClean="0"/>
              <a:t> is sometimes called a “bound” state, since it will generally not spontaneously end up at the reference </a:t>
            </a:r>
            <a:r>
              <a:rPr lang="en-US" dirty="0" smtClean="0"/>
              <a:t>level.</a:t>
            </a: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840</TotalTime>
  <Words>2662</Words>
  <Application>Microsoft Office PowerPoint</Application>
  <PresentationFormat>On-screen Show (4:3)</PresentationFormat>
  <Paragraphs>192</Paragraphs>
  <Slides>26</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Equation</vt:lpstr>
      <vt:lpstr>Energy and Energy Conservation</vt:lpstr>
      <vt:lpstr>What is Energy?</vt:lpstr>
      <vt:lpstr>What is Work?</vt:lpstr>
      <vt:lpstr>What Work ?</vt:lpstr>
      <vt:lpstr>More on Work</vt:lpstr>
      <vt:lpstr>Types of Energy</vt:lpstr>
      <vt:lpstr>Kinetic Energy</vt:lpstr>
      <vt:lpstr>Potential Energy</vt:lpstr>
      <vt:lpstr>Positive and Negative Potential Energy</vt:lpstr>
      <vt:lpstr>Gravitational Potential Energy  (Near Earth)</vt:lpstr>
      <vt:lpstr>Elastic Potential Energy</vt:lpstr>
      <vt:lpstr>Gravitational Potential Energy  (Not Necessarily Near Earth)</vt:lpstr>
      <vt:lpstr>Electrostatic Potential Energy</vt:lpstr>
      <vt:lpstr>Nuclear Potential Energy</vt:lpstr>
      <vt:lpstr>Thermal Kinetic Energy</vt:lpstr>
      <vt:lpstr>Heat</vt:lpstr>
      <vt:lpstr>Specific Heat of Water</vt:lpstr>
      <vt:lpstr>Energy in Mechanical Waves</vt:lpstr>
      <vt:lpstr>Energy in Electromagnetic Waves</vt:lpstr>
      <vt:lpstr>Energy Conservation</vt:lpstr>
      <vt:lpstr>Energy Conservation: Mechanical</vt:lpstr>
      <vt:lpstr>Energy Conservation: Mechanical and Thermal</vt:lpstr>
      <vt:lpstr>Energy Conservation: Electrostatic and Light</vt:lpstr>
      <vt:lpstr>Light and Thermal Energy</vt:lpstr>
      <vt:lpstr>MOSAIC’s Photons</vt:lpstr>
      <vt:lpstr>Antenna Temperature</vt:lpstr>
    </vt:vector>
  </TitlesOfParts>
  <Company>Massachusetts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dc:title>
  <dc:creator>Sara Kate May</dc:creator>
  <cp:lastModifiedBy>skmay</cp:lastModifiedBy>
  <cp:revision>65</cp:revision>
  <dcterms:created xsi:type="dcterms:W3CDTF">2010-08-11T16:20:30Z</dcterms:created>
  <dcterms:modified xsi:type="dcterms:W3CDTF">2011-07-29T15:53:42Z</dcterms:modified>
</cp:coreProperties>
</file>