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271" r:id="rId3"/>
    <p:sldId id="257" r:id="rId4"/>
    <p:sldId id="282" r:id="rId5"/>
    <p:sldId id="258" r:id="rId6"/>
    <p:sldId id="269" r:id="rId7"/>
    <p:sldId id="292" r:id="rId8"/>
    <p:sldId id="259" r:id="rId9"/>
    <p:sldId id="295" r:id="rId10"/>
    <p:sldId id="263" r:id="rId11"/>
    <p:sldId id="261" r:id="rId12"/>
    <p:sldId id="260" r:id="rId13"/>
    <p:sldId id="262" r:id="rId14"/>
    <p:sldId id="272" r:id="rId15"/>
    <p:sldId id="273" r:id="rId16"/>
    <p:sldId id="268" r:id="rId17"/>
    <p:sldId id="280" r:id="rId18"/>
    <p:sldId id="264" r:id="rId19"/>
    <p:sldId id="266" r:id="rId20"/>
    <p:sldId id="278" r:id="rId21"/>
    <p:sldId id="275" r:id="rId22"/>
    <p:sldId id="267" r:id="rId23"/>
    <p:sldId id="274" r:id="rId24"/>
    <p:sldId id="281" r:id="rId25"/>
    <p:sldId id="283" r:id="rId26"/>
    <p:sldId id="293" r:id="rId27"/>
    <p:sldId id="294" r:id="rId28"/>
    <p:sldId id="284" r:id="rId29"/>
    <p:sldId id="286" r:id="rId30"/>
    <p:sldId id="285" r:id="rId31"/>
    <p:sldId id="287" r:id="rId32"/>
    <p:sldId id="288" r:id="rId33"/>
    <p:sldId id="276" r:id="rId34"/>
    <p:sldId id="291" r:id="rId35"/>
    <p:sldId id="289" r:id="rId36"/>
    <p:sldId id="290" r:id="rId37"/>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97" autoAdjust="0"/>
    <p:restoredTop sz="86364" autoAdjust="0"/>
  </p:normalViewPr>
  <p:slideViewPr>
    <p:cSldViewPr>
      <p:cViewPr varScale="1">
        <p:scale>
          <a:sx n="64" d="100"/>
          <a:sy n="64" d="100"/>
        </p:scale>
        <p:origin x="-4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64" y="-10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endParaRPr lang="en-US" dirty="0"/>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64AA3DC5-486F-4B78-A975-9401DF8ADC5B}" type="slidenum">
              <a:rPr lang="en-US" smtClean="0"/>
              <a:pPr/>
              <a:t>‹#›</a:t>
            </a:fld>
            <a:endParaRPr lang="en-US"/>
          </a:p>
        </p:txBody>
      </p:sp>
    </p:spTree>
    <p:extLst>
      <p:ext uri="{BB962C8B-B14F-4D97-AF65-F5344CB8AC3E}">
        <p14:creationId xmlns:p14="http://schemas.microsoft.com/office/powerpoint/2010/main" val="1976366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27775" y="0"/>
            <a:ext cx="3004820" cy="461010"/>
          </a:xfrm>
          <a:prstGeom prst="rect">
            <a:avLst/>
          </a:prstGeom>
        </p:spPr>
        <p:txBody>
          <a:bodyPr vert="horz" lIns="92309" tIns="46154" rIns="92309" bIns="46154" rtlCol="0"/>
          <a:lstStyle>
            <a:lvl1pPr algn="r">
              <a:defRPr sz="1200"/>
            </a:lvl1pPr>
          </a:lstStyle>
          <a:p>
            <a:fld id="{5511EAC5-9105-4FCF-9292-D0B7E212B7AD}" type="datetimeFigureOut">
              <a:rPr lang="en-US" smtClean="0"/>
              <a:pPr/>
              <a:t>7/29/2011</a:t>
            </a:fld>
            <a:endParaRPr lang="en-US"/>
          </a:p>
        </p:txBody>
      </p:sp>
      <p:sp>
        <p:nvSpPr>
          <p:cNvPr id="4" name="Slide Image Placeholder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309" tIns="46154" rIns="92309" bIns="461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57590"/>
            <a:ext cx="3004820" cy="461010"/>
          </a:xfrm>
          <a:prstGeom prst="rect">
            <a:avLst/>
          </a:prstGeom>
        </p:spPr>
        <p:txBody>
          <a:bodyPr vert="horz" lIns="92309" tIns="46154" rIns="92309" bIns="46154" rtlCol="0" anchor="b"/>
          <a:lstStyle>
            <a:lvl1pPr algn="r">
              <a:defRPr sz="1200"/>
            </a:lvl1pPr>
          </a:lstStyle>
          <a:p>
            <a:fld id="{5A050533-03EA-4E39-B836-264F0BAF07EA}" type="slidenum">
              <a:rPr lang="en-US" smtClean="0"/>
              <a:pPr/>
              <a:t>‹#›</a:t>
            </a:fld>
            <a:endParaRPr lang="en-US"/>
          </a:p>
        </p:txBody>
      </p:sp>
    </p:spTree>
    <p:extLst>
      <p:ext uri="{BB962C8B-B14F-4D97-AF65-F5344CB8AC3E}">
        <p14:creationId xmlns:p14="http://schemas.microsoft.com/office/powerpoint/2010/main" val="60715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intended to provide a basic</a:t>
            </a:r>
            <a:r>
              <a:rPr lang="en-US" baseline="0" dirty="0" smtClean="0"/>
              <a:t> introduction to topics of quantized energy and spectroscopy.  For more lessons, see the RET 2004 project </a:t>
            </a:r>
            <a:r>
              <a:rPr lang="en-US" i="1" baseline="0" dirty="0" smtClean="0"/>
              <a:t>Outer Space is not Empty Space</a:t>
            </a:r>
            <a:r>
              <a:rPr lang="en-US" i="0" baseline="0" dirty="0" smtClean="0"/>
              <a:t>, available online at http://www.haystack.mit.edu/edu/pcr/resources/lessonplans.html</a:t>
            </a:r>
            <a:endParaRPr lang="en-US" i="1"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students have already studied</a:t>
            </a:r>
            <a:r>
              <a:rPr lang="en-US" baseline="0" dirty="0" smtClean="0"/>
              <a:t> rotational energy and angular momentum, this would be a good opportunity to remind them that there is energy associated with different types of rotations, and changing from one rotational mode to another corresponds to a change in energy state.</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more information on dispersion, see the “Optics Basics” lesson.</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16</a:t>
            </a:fld>
            <a:endParaRPr lang="en-US"/>
          </a:p>
        </p:txBody>
      </p:sp>
    </p:spTree>
    <p:extLst>
      <p:ext uri="{BB962C8B-B14F-4D97-AF65-F5344CB8AC3E}">
        <p14:creationId xmlns:p14="http://schemas.microsoft.com/office/powerpoint/2010/main" val="28594009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From here on,</a:t>
            </a:r>
            <a:r>
              <a:rPr lang="en-US" baseline="0" dirty="0" smtClean="0"/>
              <a:t> this PowerPoint consists of a number of slides useful for teachers and students studying the details of spectra and spectral analysis.  Astronomy students may be interested in it, and teachers may find it useful for students interested in self-study.  Physics classes wishing to go into some depth on the practicalities of spectra may also find its contents useful.</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Ask students to explain</a:t>
            </a:r>
            <a:r>
              <a:rPr lang="en-US" baseline="0" dirty="0" smtClean="0"/>
              <a:t> how a solid or dense gas will act approximately like a blackbody and will therefore produce a nearly continuous spectrum.  A rarefied gas will emit only the wavelengths corresponding to transitions of the atoms in the gas.  A cool gas will absorb the wavelengths corresponding the transitions of the atoms in the gas, leaving behind “dark lines” in the continuous spectrum.</a:t>
            </a:r>
          </a:p>
          <a:p>
            <a:r>
              <a:rPr lang="en-US" baseline="0" dirty="0" smtClean="0"/>
              <a:t>Stars produce absorption spectra, since the core of the star acts like a blackbody, but the cooler gas in the outer atmosphere of the star absorbs certain wavelengths.</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graph</a:t>
            </a:r>
            <a:r>
              <a:rPr lang="en-US" baseline="0" dirty="0" smtClean="0"/>
              <a:t> </a:t>
            </a:r>
            <a:r>
              <a:rPr lang="en-US" dirty="0" smtClean="0"/>
              <a:t>on the left</a:t>
            </a:r>
            <a:r>
              <a:rPr lang="en-US" baseline="0" dirty="0" smtClean="0"/>
              <a:t> shows a stellar absorption spectra for one star.  Point out to students that the x-axis is in wavelength, and, instead of visual spectrum with the colors, a graph has been made with intensity on the y-axis. </a:t>
            </a:r>
          </a:p>
          <a:p>
            <a:r>
              <a:rPr lang="en-US" baseline="0" dirty="0" smtClean="0"/>
              <a:t>On the right, there is a supernova remnant, which has energy on the x-axis (which could be converted to wavelengths if necessary).</a:t>
            </a:r>
          </a:p>
          <a:p>
            <a:r>
              <a:rPr lang="en-US" baseline="0" dirty="0" smtClean="0"/>
              <a:t>Students may notice that the intensity graphs are not always level.  This is because of the blackbody spectrum of the object upon which the absorption or emission lines are superimposed.</a:t>
            </a:r>
          </a:p>
          <a:p>
            <a:r>
              <a:rPr lang="en-US" baseline="0" dirty="0" smtClean="0"/>
              <a:t>Ask students the question in the text box.  In stars, light is formed in the stellar core and passes through a less dense layer of stellar atmosphere, producing absorption lines.  The SNR,  however, is much less dense, and emits only the light corresponding to the atoms within the SNR.</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shown as</a:t>
            </a:r>
            <a:r>
              <a:rPr lang="en-US" baseline="0" dirty="0" smtClean="0"/>
              <a:t> emission spectra, but you could remind students that they could just as easily see these as absorption spectra, with the continuum present and only the wavelengths corresponding to the element missing.</a:t>
            </a:r>
          </a:p>
          <a:p>
            <a:r>
              <a:rPr lang="en-US" dirty="0" smtClean="0"/>
              <a:t>http://</a:t>
            </a:r>
            <a:r>
              <a:rPr lang="en-US" dirty="0" smtClean="0"/>
              <a:t>www.colorado.edu/physics/2000/applets/a2.html links</a:t>
            </a:r>
            <a:r>
              <a:rPr lang="en-US" baseline="0" dirty="0" smtClean="0"/>
              <a:t> to</a:t>
            </a:r>
            <a:r>
              <a:rPr lang="en-US" dirty="0" smtClean="0"/>
              <a:t> </a:t>
            </a:r>
            <a:r>
              <a:rPr lang="en-US" dirty="0" smtClean="0"/>
              <a:t>an applet showing the electron</a:t>
            </a:r>
            <a:r>
              <a:rPr lang="en-US" baseline="0" dirty="0" smtClean="0"/>
              <a:t> structure and accompanying spectrum for the first 36 elements.</a:t>
            </a:r>
            <a:endParaRPr lang="en-US"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solar spectrum is probably the most well studied spectrum in science.  From it, we can conclude almost everything we are interested in about the sun, including composition, density, magnetic field, etc.  Helium was discovered (and got its name) through the solar spectrum, and only later was concluded to be the same element as the noble gas on Earth.</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very hot stars, there is too much energy available to individual atoms to remain bonded to each other.  Instead, each atom becomes independent.  </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Hot</a:t>
            </a:r>
            <a:r>
              <a:rPr lang="en-US" baseline="0" dirty="0" smtClean="0"/>
              <a:t> stars have nearly all their hydrogen ionized and thus it does not emit </a:t>
            </a:r>
            <a:r>
              <a:rPr lang="en-US" baseline="0" dirty="0" err="1" smtClean="0"/>
              <a:t>Balmer</a:t>
            </a:r>
            <a:r>
              <a:rPr lang="en-US" baseline="0" dirty="0" smtClean="0"/>
              <a:t> lines.  Cool stars do not provide enough energy to get the electrons in hydrogen into the n=2 energy state, from which the </a:t>
            </a:r>
            <a:r>
              <a:rPr lang="en-US" baseline="0" dirty="0" err="1" smtClean="0"/>
              <a:t>Balmer</a:t>
            </a:r>
            <a:r>
              <a:rPr lang="en-US" baseline="0" dirty="0" smtClean="0"/>
              <a:t> lines are formed.  </a:t>
            </a:r>
          </a:p>
          <a:p>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26</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Doppler</a:t>
            </a:r>
            <a:r>
              <a:rPr lang="en-US" baseline="0" dirty="0" smtClean="0"/>
              <a:t> effect is also discussed in the lesson “Wave Properties.”</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28</a:t>
            </a:fld>
            <a:endParaRPr lang="en-US"/>
          </a:p>
        </p:txBody>
      </p:sp>
    </p:spTree>
    <p:extLst>
      <p:ext uri="{BB962C8B-B14F-4D97-AF65-F5344CB8AC3E}">
        <p14:creationId xmlns:p14="http://schemas.microsoft.com/office/powerpoint/2010/main" val="2593628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that the hottest part of the iron is white, while the cooler parts are red.  In</a:t>
            </a:r>
            <a:r>
              <a:rPr lang="en-US" baseline="0" dirty="0" smtClean="0"/>
              <a:t> the Hubble image, you can point out the different colors of stars, and explain that they correspond to different temperatures.</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very similar to the discussion of pressure broadening</a:t>
            </a:r>
            <a:r>
              <a:rPr lang="en-US" baseline="0" dirty="0" smtClean="0"/>
              <a:t> in the “Wave Properties” lesson.</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31</a:t>
            </a:fld>
            <a:endParaRPr lang="en-US"/>
          </a:p>
        </p:txBody>
      </p:sp>
    </p:spTree>
    <p:extLst>
      <p:ext uri="{BB962C8B-B14F-4D97-AF65-F5344CB8AC3E}">
        <p14:creationId xmlns:p14="http://schemas.microsoft.com/office/powerpoint/2010/main" val="1164261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32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Point out to students the differences in the labeling</a:t>
            </a:r>
            <a:r>
              <a:rPr lang="en-US" baseline="0" dirty="0" smtClean="0"/>
              <a:t> on the y-axis for these two graphs.  The dotted line in each case corresponds to the contribution to the spectrum from the ozone in the lower atmosphere.</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34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an image of</a:t>
            </a:r>
            <a:r>
              <a:rPr lang="en-US" baseline="0" dirty="0" smtClean="0"/>
              <a:t> a sunspot.  On the right, students should be able to see that the spectral line has split into two or possibly three parts due to the slight changes in energy due to electron spin in the presence on a magnetic field.</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to students that the perfect blackbody does not exist in real life, but, like many scientific models, it is still useful since it allows us to conceptualize what happens in an ideal case.  </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a:t>
            </a:r>
            <a:r>
              <a:rPr lang="en-US" baseline="0" dirty="0" smtClean="0"/>
              <a:t> the temperatures shown in this curve.  These are the temperatures of stars, incandescent </a:t>
            </a:r>
            <a:r>
              <a:rPr lang="en-US" baseline="0" dirty="0" smtClean="0"/>
              <a:t>light bulbs</a:t>
            </a:r>
            <a:r>
              <a:rPr lang="en-US" baseline="0" dirty="0" smtClean="0"/>
              <a:t>, very hot fires, etc.  Humans, at approximately 310 K, have a peak wavelength well to the infrared.</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basics of photons</a:t>
            </a:r>
            <a:r>
              <a:rPr lang="en-US" baseline="0" dirty="0" smtClean="0"/>
              <a:t> and their energy is also included in the lesson “Electromagnetic Waves.”</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of the similarity with the letter v (used often for velocity or speed), I will use f for frequency through most of this presentation.  Students should be familiar with nu, though, as it does come up, especially in diagrams from other sources.</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really is just a statement of energy conservation, and it</a:t>
            </a:r>
            <a:r>
              <a:rPr lang="en-US" baseline="0" dirty="0" smtClean="0"/>
              <a:t> is often helpful for students to be reminded of their (presumably earlier) studies of roller coasters, bungee jumpers, and pogo sticks to see that this is just another type of energy conservation interaction.</a:t>
            </a:r>
            <a:endParaRPr lang="en-US" dirty="0"/>
          </a:p>
        </p:txBody>
      </p:sp>
      <p:sp>
        <p:nvSpPr>
          <p:cNvPr id="4" name="Slide Number Placeholder 3"/>
          <p:cNvSpPr>
            <a:spLocks noGrp="1"/>
          </p:cNvSpPr>
          <p:nvPr>
            <p:ph type="sldNum" sz="quarter" idx="10"/>
          </p:nvPr>
        </p:nvSpPr>
        <p:spPr/>
        <p:txBody>
          <a:bodyPr/>
          <a:lstStyle/>
          <a:p>
            <a:fld id="{5A050533-03EA-4E39-B836-264F0BAF07EA}"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the </a:t>
            </a:r>
            <a:r>
              <a:rPr lang="en-US" baseline="0" dirty="0" err="1" smtClean="0"/>
              <a:t>Balmer</a:t>
            </a:r>
            <a:r>
              <a:rPr lang="en-US" baseline="0" dirty="0" smtClean="0"/>
              <a:t> series happens to be in the visible part of the spectrum (and therefore in the part of the spectrum that our atmosphere is transparent to), </a:t>
            </a:r>
            <a:r>
              <a:rPr lang="en-US" baseline="0" dirty="0" err="1" smtClean="0"/>
              <a:t>Balmer</a:t>
            </a:r>
            <a:r>
              <a:rPr lang="en-US" baseline="0" dirty="0" smtClean="0"/>
              <a:t> lines are very important for astronomers.  There is lots of hydrogen in the universe, and when </a:t>
            </a:r>
            <a:r>
              <a:rPr lang="en-US" baseline="0" dirty="0" err="1" smtClean="0"/>
              <a:t>Balmer</a:t>
            </a:r>
            <a:r>
              <a:rPr lang="en-US" baseline="0" dirty="0" smtClean="0"/>
              <a:t> lines are present, they come through the atmosphere and can be observed from Earth.  They are often referred to as H-alpha, H-beta, H-gamma, and so on, with H-alpha corresponding to the longest wavelength </a:t>
            </a:r>
            <a:r>
              <a:rPr lang="en-US" baseline="0" dirty="0" err="1" smtClean="0"/>
              <a:t>Balmer</a:t>
            </a:r>
            <a:r>
              <a:rPr lang="en-US" baseline="0" dirty="0" smtClean="0"/>
              <a:t> line (656 nm), H-beta corresponding to the next (486 nm), etc</a:t>
            </a:r>
            <a:r>
              <a:rPr lang="en-US" baseline="0" dirty="0" smtClean="0"/>
              <a:t>.</a:t>
            </a:r>
            <a:endParaRPr lang="en-US" baseline="0" dirty="0" smtClean="0"/>
          </a:p>
        </p:txBody>
      </p:sp>
      <p:sp>
        <p:nvSpPr>
          <p:cNvPr id="4" name="Slide Number Placeholder 3"/>
          <p:cNvSpPr>
            <a:spLocks noGrp="1"/>
          </p:cNvSpPr>
          <p:nvPr>
            <p:ph type="sldNum" sz="quarter" idx="10"/>
          </p:nvPr>
        </p:nvSpPr>
        <p:spPr/>
        <p:txBody>
          <a:bodyPr/>
          <a:lstStyle/>
          <a:p>
            <a:fld id="{5A050533-03EA-4E39-B836-264F0BAF07EA}"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81EFD6-506A-4145-866B-0CE7164C7EF4}"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81EFD6-506A-4145-866B-0CE7164C7EF4}"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81EFD6-506A-4145-866B-0CE7164C7EF4}"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81EFD6-506A-4145-866B-0CE7164C7EF4}"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81EFD6-506A-4145-866B-0CE7164C7EF4}" type="datetimeFigureOut">
              <a:rPr lang="en-US" smtClean="0"/>
              <a:pPr/>
              <a:t>7/29/2011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81EFD6-506A-4145-866B-0CE7164C7EF4}"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81EFD6-506A-4145-866B-0CE7164C7EF4}" type="datetimeFigureOut">
              <a:rPr lang="en-US" smtClean="0"/>
              <a:pPr/>
              <a:t>7/29/2011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81EFD6-506A-4145-866B-0CE7164C7EF4}" type="datetimeFigureOut">
              <a:rPr lang="en-US" smtClean="0"/>
              <a:pPr/>
              <a:t>7/29/2011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81EFD6-506A-4145-866B-0CE7164C7EF4}" type="datetimeFigureOut">
              <a:rPr lang="en-US" smtClean="0"/>
              <a:pPr/>
              <a:t>7/29/2011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81EFD6-506A-4145-866B-0CE7164C7EF4}"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81EFD6-506A-4145-866B-0CE7164C7EF4}" type="datetimeFigureOut">
              <a:rPr lang="en-US" smtClean="0"/>
              <a:pPr/>
              <a:t>7/29/2011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9E6F21-3AD4-40D9-AFB7-3A09CA61D0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72000" contrast="-71000"/>
          </a:blip>
          <a:srcRect/>
          <a:stretch>
            <a:fillRect l="-84000" r="-8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1EFD6-506A-4145-866B-0CE7164C7EF4}" type="datetimeFigureOut">
              <a:rPr lang="en-US" smtClean="0"/>
              <a:pPr/>
              <a:t>7/29/2011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9E6F21-3AD4-40D9-AFB7-3A09CA61D0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commons.wikimedia.org/wiki/User:Xorx"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www.webexhibits.org/causesofcolor"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130425"/>
            <a:ext cx="8610600" cy="1470025"/>
          </a:xfrm>
        </p:spPr>
        <p:txBody>
          <a:bodyPr>
            <a:normAutofit/>
          </a:bodyPr>
          <a:lstStyle/>
          <a:p>
            <a:r>
              <a:rPr lang="en-US" dirty="0" smtClean="0"/>
              <a:t>Energy Levels and Atomic Spectra </a:t>
            </a:r>
            <a:endParaRPr lang="en-US" dirty="0"/>
          </a:p>
        </p:txBody>
      </p:sp>
      <p:sp>
        <p:nvSpPr>
          <p:cNvPr id="3" name="Subtitle 2"/>
          <p:cNvSpPr>
            <a:spLocks noGrp="1"/>
          </p:cNvSpPr>
          <p:nvPr>
            <p:ph type="subTitle" idx="1"/>
          </p:nvPr>
        </p:nvSpPr>
        <p:spPr/>
        <p:txBody>
          <a:bodyPr/>
          <a:lstStyle/>
          <a:p>
            <a:r>
              <a:rPr lang="en-US" dirty="0" smtClean="0"/>
              <a:t>A Physics MOSAIC</a:t>
            </a:r>
          </a:p>
          <a:p>
            <a:r>
              <a:rPr lang="en-US" dirty="0" smtClean="0"/>
              <a:t>MIT Haystack Observatory RET 2010</a:t>
            </a:r>
          </a:p>
        </p:txBody>
      </p:sp>
      <p:sp>
        <p:nvSpPr>
          <p:cNvPr id="4" name="TextBox 3"/>
          <p:cNvSpPr txBox="1"/>
          <p:nvPr/>
        </p:nvSpPr>
        <p:spPr>
          <a:xfrm>
            <a:off x="76200" y="6535579"/>
            <a:ext cx="5486400" cy="246221"/>
          </a:xfrm>
          <a:prstGeom prst="rect">
            <a:avLst/>
          </a:prstGeom>
          <a:noFill/>
        </p:spPr>
        <p:txBody>
          <a:bodyPr wrap="square" rtlCol="0">
            <a:spAutoFit/>
          </a:bodyPr>
          <a:lstStyle/>
          <a:p>
            <a:r>
              <a:rPr lang="en-US" sz="1000" dirty="0" smtClean="0"/>
              <a:t>Background Image from NASA</a:t>
            </a:r>
            <a:endParaRPr lang="en-US" sz="1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r>
              <a:rPr lang="en-US" baseline="0" dirty="0" smtClean="0"/>
              <a:t> Much Energy?</a:t>
            </a:r>
            <a:endParaRPr lang="en-US" dirty="0"/>
          </a:p>
        </p:txBody>
      </p:sp>
      <p:sp>
        <p:nvSpPr>
          <p:cNvPr id="3" name="Text Placeholder 2"/>
          <p:cNvSpPr>
            <a:spLocks noGrp="1"/>
          </p:cNvSpPr>
          <p:nvPr>
            <p:ph type="body" idx="4294967295"/>
          </p:nvPr>
        </p:nvSpPr>
        <p:spPr>
          <a:xfrm>
            <a:off x="304800" y="1447800"/>
            <a:ext cx="8686800" cy="5029200"/>
          </a:xfrm>
        </p:spPr>
        <p:txBody>
          <a:bodyPr/>
          <a:lstStyle/>
          <a:p>
            <a:r>
              <a:rPr lang="en-US" dirty="0" smtClean="0"/>
              <a:t>The amount of energy associated with each electron orbit depends on…</a:t>
            </a:r>
          </a:p>
          <a:p>
            <a:pPr lvl="1"/>
            <a:r>
              <a:rPr lang="en-US" baseline="0" dirty="0" smtClean="0"/>
              <a:t>the distance of the electron from the nucleus (energy</a:t>
            </a:r>
            <a:r>
              <a:rPr lang="en-US" dirty="0" smtClean="0"/>
              <a:t> level) </a:t>
            </a:r>
            <a:r>
              <a:rPr lang="en-US" baseline="0" dirty="0" smtClean="0"/>
              <a:t>(STRONGLY)</a:t>
            </a:r>
          </a:p>
          <a:p>
            <a:pPr lvl="1"/>
            <a:r>
              <a:rPr lang="en-US" baseline="0" dirty="0" smtClean="0"/>
              <a:t>the number of protons in the nucleus (STRONGLY)</a:t>
            </a:r>
          </a:p>
          <a:p>
            <a:pPr lvl="1"/>
            <a:r>
              <a:rPr lang="en-US" baseline="0" dirty="0" smtClean="0"/>
              <a:t>the number of neutrons in the nucleus (WEAKLY)</a:t>
            </a:r>
            <a:endParaRPr lang="en-US" dirty="0" smtClean="0"/>
          </a:p>
          <a:p>
            <a:pPr lvl="1"/>
            <a:r>
              <a:rPr lang="en-US" dirty="0"/>
              <a:t>t</a:t>
            </a:r>
            <a:r>
              <a:rPr lang="en-US" baseline="0" dirty="0" smtClean="0"/>
              <a:t>he</a:t>
            </a:r>
            <a:r>
              <a:rPr lang="en-US" dirty="0" smtClean="0"/>
              <a:t> number of additional electrons orbiting the atom (STRONGLY)</a:t>
            </a:r>
          </a:p>
          <a:p>
            <a:pPr lvl="1"/>
            <a:r>
              <a:rPr lang="en-US" dirty="0"/>
              <a:t>t</a:t>
            </a:r>
            <a:r>
              <a:rPr lang="en-US" baseline="0" dirty="0" smtClean="0"/>
              <a:t>he mass of the nucleus (VERY</a:t>
            </a:r>
            <a:r>
              <a:rPr lang="en-US" dirty="0" smtClean="0"/>
              <a:t> WEAKLY)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Changing Energy Levels</a:t>
            </a:r>
            <a:endParaRPr lang="en-US" dirty="0"/>
          </a:p>
        </p:txBody>
      </p:sp>
      <p:sp>
        <p:nvSpPr>
          <p:cNvPr id="3" name="Content Placeholder 2"/>
          <p:cNvSpPr>
            <a:spLocks noGrp="1"/>
          </p:cNvSpPr>
          <p:nvPr>
            <p:ph idx="1"/>
          </p:nvPr>
        </p:nvSpPr>
        <p:spPr>
          <a:xfrm>
            <a:off x="457200" y="1447800"/>
            <a:ext cx="8229600" cy="4343401"/>
          </a:xfrm>
        </p:spPr>
        <p:txBody>
          <a:bodyPr/>
          <a:lstStyle/>
          <a:p>
            <a:r>
              <a:rPr lang="en-US" dirty="0" smtClean="0"/>
              <a:t>In order</a:t>
            </a:r>
            <a:r>
              <a:rPr lang="en-US" baseline="0" dirty="0" smtClean="0"/>
              <a:t> for an electron to go from one energy level to another, a photon with an amount of energy equal to the difference must be released or absorbed.</a:t>
            </a:r>
          </a:p>
          <a:p>
            <a:r>
              <a:rPr lang="en-US" baseline="0" dirty="0" smtClean="0"/>
              <a:t>Because the amount of energy associated with each orbit depends on the properties of the atom, we can determine what atom produced each photon by measuring its energy.</a:t>
            </a:r>
            <a:endParaRPr lang="en-US" dirty="0"/>
          </a:p>
        </p:txBody>
      </p:sp>
      <p:graphicFrame>
        <p:nvGraphicFramePr>
          <p:cNvPr id="4" name="Object 3"/>
          <p:cNvGraphicFramePr>
            <a:graphicFrameLocks noChangeAspect="1"/>
          </p:cNvGraphicFramePr>
          <p:nvPr/>
        </p:nvGraphicFramePr>
        <p:xfrm>
          <a:off x="2438400" y="5715000"/>
          <a:ext cx="4491038" cy="993775"/>
        </p:xfrm>
        <a:graphic>
          <a:graphicData uri="http://schemas.openxmlformats.org/presentationml/2006/ole">
            <mc:AlternateContent xmlns:mc="http://schemas.openxmlformats.org/markup-compatibility/2006">
              <mc:Choice xmlns:v="urn:schemas-microsoft-com:vml" Requires="v">
                <p:oleObj spid="_x0000_s1032" name="Equation" r:id="rId4" imgW="1777680" imgH="393480" progId="Equation.3">
                  <p:embed/>
                </p:oleObj>
              </mc:Choice>
              <mc:Fallback>
                <p:oleObj name="Equation" r:id="rId4" imgW="1777680" imgH="393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5715000"/>
                        <a:ext cx="4491038" cy="993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fontScale="90000"/>
          </a:bodyPr>
          <a:lstStyle/>
          <a:p>
            <a:r>
              <a:rPr lang="en-US" dirty="0" smtClean="0"/>
              <a:t>Changing</a:t>
            </a:r>
            <a:r>
              <a:rPr lang="en-US" baseline="0" dirty="0" smtClean="0"/>
              <a:t> Energy Levels in Bohr Model</a:t>
            </a:r>
            <a:endParaRPr lang="en-US" dirty="0"/>
          </a:p>
        </p:txBody>
      </p:sp>
      <p:sp>
        <p:nvSpPr>
          <p:cNvPr id="7" name="TextBox 6"/>
          <p:cNvSpPr txBox="1"/>
          <p:nvPr/>
        </p:nvSpPr>
        <p:spPr>
          <a:xfrm>
            <a:off x="1371600" y="6367257"/>
            <a:ext cx="6019800" cy="246221"/>
          </a:xfrm>
          <a:prstGeom prst="rect">
            <a:avLst/>
          </a:prstGeom>
          <a:noFill/>
        </p:spPr>
        <p:txBody>
          <a:bodyPr wrap="square" rtlCol="0">
            <a:spAutoFit/>
          </a:bodyPr>
          <a:lstStyle/>
          <a:p>
            <a:r>
              <a:rPr lang="en-US" sz="1000" dirty="0" smtClean="0"/>
              <a:t>From Wikipedia, GNU Free Documentation</a:t>
            </a:r>
            <a:endParaRPr lang="en-US" sz="1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247774"/>
            <a:ext cx="5638800" cy="5128291"/>
          </a:xfrm>
        </p:spPr>
      </p:pic>
      <p:sp>
        <p:nvSpPr>
          <p:cNvPr id="6" name="TextBox 5"/>
          <p:cNvSpPr txBox="1"/>
          <p:nvPr/>
        </p:nvSpPr>
        <p:spPr>
          <a:xfrm>
            <a:off x="6400800" y="3653135"/>
            <a:ext cx="914400" cy="461665"/>
          </a:xfrm>
          <a:prstGeom prst="rect">
            <a:avLst/>
          </a:prstGeom>
          <a:noFill/>
        </p:spPr>
        <p:txBody>
          <a:bodyPr wrap="square" rtlCol="0">
            <a:spAutoFit/>
          </a:bodyPr>
          <a:lstStyle/>
          <a:p>
            <a:r>
              <a:rPr lang="en-US" sz="2400" b="1" dirty="0" smtClean="0">
                <a:solidFill>
                  <a:srgbClr val="FF0000"/>
                </a:solidFill>
                <a:latin typeface="Baskerville Old Face" pitchFamily="18" charset="0"/>
              </a:rPr>
              <a:t> = </a:t>
            </a:r>
            <a:r>
              <a:rPr lang="en-US" sz="2400" b="1" dirty="0" err="1" smtClean="0">
                <a:solidFill>
                  <a:srgbClr val="FF0000"/>
                </a:solidFill>
                <a:latin typeface="Baskerville Old Face" pitchFamily="18" charset="0"/>
              </a:rPr>
              <a:t>hf</a:t>
            </a:r>
            <a:endParaRPr lang="en-US" sz="2400" b="1" dirty="0">
              <a:solidFill>
                <a:srgbClr val="FF0000"/>
              </a:solidFill>
              <a:latin typeface="Baskerville Old Face"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dirty="0" smtClean="0"/>
              <a:t>(Very Famous) Hydrogen Transitions</a:t>
            </a:r>
            <a:endParaRPr lang="en-US" dirty="0"/>
          </a:p>
        </p:txBody>
      </p:sp>
      <p:pic>
        <p:nvPicPr>
          <p:cNvPr id="6" name="Content Placeholder 5" descr="600px-Hydrogen_transitions.svg.png"/>
          <p:cNvPicPr>
            <a:picLocks noGrp="1" noChangeAspect="1"/>
          </p:cNvPicPr>
          <p:nvPr>
            <p:ph idx="1"/>
          </p:nvPr>
        </p:nvPicPr>
        <p:blipFill>
          <a:blip r:embed="rId3" cstate="print"/>
          <a:stretch>
            <a:fillRect/>
          </a:stretch>
        </p:blipFill>
        <p:spPr>
          <a:xfrm>
            <a:off x="990600" y="1219200"/>
            <a:ext cx="7213600" cy="5410200"/>
          </a:xfrm>
          <a:solidFill>
            <a:schemeClr val="bg1"/>
          </a:solidFill>
        </p:spPr>
      </p:pic>
      <p:sp>
        <p:nvSpPr>
          <p:cNvPr id="7" name="TextBox 6"/>
          <p:cNvSpPr txBox="1"/>
          <p:nvPr/>
        </p:nvSpPr>
        <p:spPr>
          <a:xfrm>
            <a:off x="1049311" y="6642556"/>
            <a:ext cx="5715000" cy="246221"/>
          </a:xfrm>
          <a:prstGeom prst="rect">
            <a:avLst/>
          </a:prstGeom>
          <a:noFill/>
        </p:spPr>
        <p:txBody>
          <a:bodyPr wrap="square" rtlCol="0">
            <a:spAutoFit/>
          </a:bodyPr>
          <a:lstStyle/>
          <a:p>
            <a:r>
              <a:rPr lang="en-US" sz="1000" dirty="0" smtClean="0"/>
              <a:t>From Wikipedia, original user </a:t>
            </a:r>
            <a:r>
              <a:rPr lang="en-US" sz="1000" dirty="0" err="1" smtClean="0"/>
              <a:t>Dorottya</a:t>
            </a:r>
            <a:r>
              <a:rPr lang="en-US" sz="1000" dirty="0" smtClean="0"/>
              <a:t> </a:t>
            </a:r>
            <a:r>
              <a:rPr lang="en-US" sz="1000" dirty="0" err="1" smtClean="0"/>
              <a:t>Szam</a:t>
            </a:r>
            <a:r>
              <a:rPr lang="en-US" sz="1000" dirty="0" smtClean="0"/>
              <a:t>, translated by </a:t>
            </a:r>
            <a:r>
              <a:rPr lang="en-US" sz="1000" dirty="0" err="1" smtClean="0"/>
              <a:t>OrangeDog</a:t>
            </a:r>
            <a:r>
              <a:rPr lang="en-US" sz="1000" dirty="0" smtClean="0"/>
              <a:t>, Creative Commons/GNU</a:t>
            </a:r>
            <a:endParaRPr lang="en-US" sz="1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p:cNvCxnSpPr/>
          <p:nvPr/>
        </p:nvCxnSpPr>
        <p:spPr>
          <a:xfrm>
            <a:off x="2209800" y="4800600"/>
            <a:ext cx="4038600" cy="102870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274638"/>
            <a:ext cx="8229600" cy="944562"/>
          </a:xfrm>
        </p:spPr>
        <p:txBody>
          <a:bodyPr/>
          <a:lstStyle/>
          <a:p>
            <a:r>
              <a:rPr lang="en-US" dirty="0" smtClean="0"/>
              <a:t>Other Types of Energy</a:t>
            </a:r>
            <a:endParaRPr lang="en-US" dirty="0"/>
          </a:p>
        </p:txBody>
      </p:sp>
      <p:sp>
        <p:nvSpPr>
          <p:cNvPr id="3" name="Text Placeholder 2"/>
          <p:cNvSpPr>
            <a:spLocks noGrp="1"/>
          </p:cNvSpPr>
          <p:nvPr>
            <p:ph type="body" idx="4294967295"/>
          </p:nvPr>
        </p:nvSpPr>
        <p:spPr>
          <a:xfrm>
            <a:off x="304800" y="1295401"/>
            <a:ext cx="8534400" cy="2819400"/>
          </a:xfrm>
        </p:spPr>
        <p:txBody>
          <a:bodyPr>
            <a:normAutofit fontScale="92500" lnSpcReduction="10000"/>
          </a:bodyPr>
          <a:lstStyle/>
          <a:p>
            <a:r>
              <a:rPr lang="en-US" dirty="0" smtClean="0"/>
              <a:t>Molecules</a:t>
            </a:r>
            <a:r>
              <a:rPr lang="en-US" baseline="0" dirty="0" smtClean="0"/>
              <a:t> will also have energy levels that are quantized associated with their rotations and oscillations. </a:t>
            </a:r>
            <a:r>
              <a:rPr lang="en-US" dirty="0" smtClean="0"/>
              <a:t>Rotations for a simple molecule are shown below.</a:t>
            </a:r>
            <a:endParaRPr lang="en-US" baseline="0" dirty="0" smtClean="0"/>
          </a:p>
          <a:p>
            <a:r>
              <a:rPr lang="en-US" baseline="0" dirty="0" smtClean="0"/>
              <a:t>In order to go from one energy state to another, a photon must be absorbed or emitted.</a:t>
            </a:r>
          </a:p>
        </p:txBody>
      </p:sp>
      <p:sp>
        <p:nvSpPr>
          <p:cNvPr id="6" name="Oval 5"/>
          <p:cNvSpPr/>
          <p:nvPr/>
        </p:nvSpPr>
        <p:spPr>
          <a:xfrm>
            <a:off x="5181600" y="5410200"/>
            <a:ext cx="381000" cy="381000"/>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flipV="1">
            <a:off x="3962400" y="4191000"/>
            <a:ext cx="0" cy="236220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743200" y="4591050"/>
            <a:ext cx="2286000" cy="144780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2895600" y="4648200"/>
            <a:ext cx="990600" cy="914400"/>
          </a:xfrm>
          <a:prstGeom prst="ellipse">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3390900" y="5105400"/>
            <a:ext cx="1790700" cy="457200"/>
          </a:xfrm>
          <a:prstGeom prst="line">
            <a:avLst/>
          </a:prstGeom>
          <a:ln w="5715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4" name="Curved Right Arrow 23"/>
          <p:cNvSpPr/>
          <p:nvPr/>
        </p:nvSpPr>
        <p:spPr>
          <a:xfrm>
            <a:off x="3733800" y="3962400"/>
            <a:ext cx="381000" cy="381000"/>
          </a:xfrm>
          <a:prstGeom prst="curved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Curved Down Arrow 24"/>
          <p:cNvSpPr/>
          <p:nvPr/>
        </p:nvSpPr>
        <p:spPr>
          <a:xfrm>
            <a:off x="4724400" y="4419600"/>
            <a:ext cx="304800" cy="304800"/>
          </a:xfrm>
          <a:prstGeom prst="curved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Curved Down Arrow 25"/>
          <p:cNvSpPr/>
          <p:nvPr/>
        </p:nvSpPr>
        <p:spPr>
          <a:xfrm>
            <a:off x="2057400" y="4667250"/>
            <a:ext cx="228600" cy="209550"/>
          </a:xfrm>
          <a:prstGeom prst="curved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29600" cy="1020762"/>
          </a:xfrm>
        </p:spPr>
        <p:txBody>
          <a:bodyPr>
            <a:normAutofit fontScale="90000"/>
          </a:bodyPr>
          <a:lstStyle/>
          <a:p>
            <a:r>
              <a:rPr lang="en-US" dirty="0" smtClean="0"/>
              <a:t>Rotational Energy</a:t>
            </a:r>
            <a:r>
              <a:rPr lang="en-US" baseline="0" dirty="0" smtClean="0"/>
              <a:t> and Photons for Molecules</a:t>
            </a:r>
            <a:endParaRPr lang="en-US" dirty="0"/>
          </a:p>
        </p:txBody>
      </p:sp>
      <p:pic>
        <p:nvPicPr>
          <p:cNvPr id="23554" name="Picture 2"/>
          <p:cNvPicPr>
            <a:picLocks noChangeAspect="1" noChangeArrowheads="1"/>
          </p:cNvPicPr>
          <p:nvPr/>
        </p:nvPicPr>
        <p:blipFill>
          <a:blip r:embed="rId2" cstate="print"/>
          <a:srcRect/>
          <a:stretch>
            <a:fillRect/>
          </a:stretch>
        </p:blipFill>
        <p:spPr bwMode="auto">
          <a:xfrm>
            <a:off x="685800" y="1219199"/>
            <a:ext cx="7962900" cy="5420291"/>
          </a:xfrm>
          <a:prstGeom prst="rect">
            <a:avLst/>
          </a:prstGeom>
          <a:noFill/>
          <a:ln w="9525">
            <a:noFill/>
            <a:miter lim="800000"/>
            <a:headEnd/>
            <a:tailEnd/>
          </a:ln>
        </p:spPr>
      </p:pic>
      <p:sp>
        <p:nvSpPr>
          <p:cNvPr id="4" name="TextBox 3"/>
          <p:cNvSpPr txBox="1"/>
          <p:nvPr/>
        </p:nvSpPr>
        <p:spPr>
          <a:xfrm>
            <a:off x="685800" y="6629400"/>
            <a:ext cx="3581400" cy="246221"/>
          </a:xfrm>
          <a:prstGeom prst="rect">
            <a:avLst/>
          </a:prstGeom>
          <a:noFill/>
        </p:spPr>
        <p:txBody>
          <a:bodyPr wrap="square" rtlCol="0">
            <a:spAutoFit/>
          </a:bodyPr>
          <a:lstStyle/>
          <a:p>
            <a:r>
              <a:rPr lang="en-US" sz="1000" dirty="0" smtClean="0"/>
              <a:t>Image from NASA</a:t>
            </a:r>
            <a:endParaRPr lang="en-US" sz="1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a:t>
            </a:r>
            <a:r>
              <a:rPr lang="en-US" baseline="0" dirty="0" smtClean="0"/>
              <a:t> of Spectrum</a:t>
            </a:r>
            <a:endParaRPr lang="en-US" dirty="0"/>
          </a:p>
        </p:txBody>
      </p:sp>
      <p:sp>
        <p:nvSpPr>
          <p:cNvPr id="3" name="Content Placeholder 2"/>
          <p:cNvSpPr>
            <a:spLocks noGrp="1"/>
          </p:cNvSpPr>
          <p:nvPr>
            <p:ph idx="1"/>
          </p:nvPr>
        </p:nvSpPr>
        <p:spPr>
          <a:xfrm>
            <a:off x="152400" y="1371600"/>
            <a:ext cx="8839200" cy="3200400"/>
          </a:xfrm>
        </p:spPr>
        <p:txBody>
          <a:bodyPr>
            <a:normAutofit fontScale="92500"/>
          </a:bodyPr>
          <a:lstStyle/>
          <a:p>
            <a:r>
              <a:rPr lang="en-US" sz="2800" dirty="0" smtClean="0"/>
              <a:t>As Newton discovered, when white light is shined through a prism, it is split into its constituent wavelengths, forming a rainbow.  (This is due to dispersion.)</a:t>
            </a:r>
          </a:p>
          <a:p>
            <a:r>
              <a:rPr lang="en-US" sz="2800" dirty="0" smtClean="0"/>
              <a:t>White light can also be split into a spectrum using a </a:t>
            </a:r>
            <a:r>
              <a:rPr lang="en-US" sz="2800" b="1" i="1" dirty="0" smtClean="0"/>
              <a:t>diffraction grating</a:t>
            </a:r>
            <a:r>
              <a:rPr lang="en-US" sz="2800" dirty="0" smtClean="0"/>
              <a:t>.</a:t>
            </a:r>
          </a:p>
          <a:p>
            <a:r>
              <a:rPr lang="en-US" sz="2800" dirty="0" smtClean="0"/>
              <a:t>Because atoms will absorb</a:t>
            </a:r>
            <a:r>
              <a:rPr lang="en-US" sz="2800" baseline="0" dirty="0" smtClean="0"/>
              <a:t> or emit specific frequencies, the rainbow produced is not always continuous.  </a:t>
            </a:r>
            <a:r>
              <a:rPr lang="en-US" sz="2800" dirty="0" smtClean="0"/>
              <a:t> </a:t>
            </a:r>
            <a:endParaRPr lang="en-US" sz="2800" dirty="0"/>
          </a:p>
        </p:txBody>
      </p:sp>
      <p:sp>
        <p:nvSpPr>
          <p:cNvPr id="5" name="TextBox 4"/>
          <p:cNvSpPr txBox="1"/>
          <p:nvPr/>
        </p:nvSpPr>
        <p:spPr>
          <a:xfrm>
            <a:off x="2590800" y="6629400"/>
            <a:ext cx="3581400" cy="246221"/>
          </a:xfrm>
          <a:prstGeom prst="rect">
            <a:avLst/>
          </a:prstGeom>
          <a:noFill/>
        </p:spPr>
        <p:txBody>
          <a:bodyPr wrap="square" rtlCol="0">
            <a:spAutoFit/>
          </a:bodyPr>
          <a:lstStyle/>
          <a:p>
            <a:r>
              <a:rPr lang="en-US" sz="1000" dirty="0" smtClean="0"/>
              <a:t>Image from NASA</a:t>
            </a:r>
            <a:endParaRPr lang="en-US" sz="1000"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4387121"/>
            <a:ext cx="39624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The Spectrum Teach</a:t>
            </a:r>
            <a:r>
              <a:rPr lang="en-US" baseline="0" dirty="0" smtClean="0"/>
              <a:t> Us?</a:t>
            </a:r>
            <a:endParaRPr lang="en-US" dirty="0"/>
          </a:p>
        </p:txBody>
      </p:sp>
      <p:sp>
        <p:nvSpPr>
          <p:cNvPr id="3" name="Text Placeholder 2"/>
          <p:cNvSpPr>
            <a:spLocks noGrp="1"/>
          </p:cNvSpPr>
          <p:nvPr>
            <p:ph type="body" idx="4294967295"/>
          </p:nvPr>
        </p:nvSpPr>
        <p:spPr/>
        <p:txBody>
          <a:bodyPr/>
          <a:lstStyle/>
          <a:p>
            <a:r>
              <a:rPr lang="en-US" dirty="0" smtClean="0"/>
              <a:t>Type of Material</a:t>
            </a:r>
          </a:p>
          <a:p>
            <a:r>
              <a:rPr lang="en-US" dirty="0" smtClean="0"/>
              <a:t>Chemical</a:t>
            </a:r>
            <a:r>
              <a:rPr lang="en-US" baseline="0" dirty="0" smtClean="0"/>
              <a:t> Composition</a:t>
            </a:r>
          </a:p>
          <a:p>
            <a:r>
              <a:rPr lang="en-US" baseline="0" dirty="0" smtClean="0"/>
              <a:t>Temperature</a:t>
            </a:r>
          </a:p>
          <a:p>
            <a:r>
              <a:rPr lang="en-US" baseline="0" dirty="0" smtClean="0"/>
              <a:t>Radial Velocity</a:t>
            </a:r>
          </a:p>
          <a:p>
            <a:r>
              <a:rPr lang="en-US" dirty="0" smtClean="0"/>
              <a:t>Density</a:t>
            </a:r>
          </a:p>
          <a:p>
            <a:r>
              <a:rPr lang="en-US" dirty="0" smtClean="0"/>
              <a:t>Presence of Magnetic Fields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a:t>
            </a:r>
            <a:r>
              <a:rPr lang="en-US" baseline="0" dirty="0" smtClean="0"/>
              <a:t> Spectra</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609599" y="1752600"/>
            <a:ext cx="8210939" cy="3352800"/>
          </a:xfrm>
          <a:prstGeom prst="rect">
            <a:avLst/>
          </a:prstGeom>
          <a:noFill/>
          <a:ln w="9525">
            <a:noFill/>
            <a:miter lim="800000"/>
            <a:headEnd/>
            <a:tailEnd/>
          </a:ln>
        </p:spPr>
      </p:pic>
      <p:sp>
        <p:nvSpPr>
          <p:cNvPr id="5" name="TextBox 4"/>
          <p:cNvSpPr txBox="1"/>
          <p:nvPr/>
        </p:nvSpPr>
        <p:spPr>
          <a:xfrm>
            <a:off x="682052" y="5098037"/>
            <a:ext cx="4953000" cy="246221"/>
          </a:xfrm>
          <a:prstGeom prst="rect">
            <a:avLst/>
          </a:prstGeom>
          <a:noFill/>
        </p:spPr>
        <p:txBody>
          <a:bodyPr wrap="square" rtlCol="0">
            <a:spAutoFit/>
          </a:bodyPr>
          <a:lstStyle/>
          <a:p>
            <a:r>
              <a:rPr lang="en-US" sz="1000" dirty="0" smtClean="0"/>
              <a:t>Image from NASA</a:t>
            </a:r>
            <a:endParaRPr lang="en-US" sz="1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Kirchhoff’s (Other) Laws: </a:t>
            </a:r>
            <a:br>
              <a:rPr lang="en-US" dirty="0" smtClean="0"/>
            </a:br>
            <a:r>
              <a:rPr lang="en-US" dirty="0" smtClean="0"/>
              <a:t>How to Determine</a:t>
            </a:r>
            <a:r>
              <a:rPr lang="en-US" baseline="0" dirty="0" smtClean="0"/>
              <a:t> Type of Material</a:t>
            </a:r>
            <a:endParaRPr lang="en-US" dirty="0"/>
          </a:p>
        </p:txBody>
      </p:sp>
      <p:sp>
        <p:nvSpPr>
          <p:cNvPr id="3" name="Content Placeholder 2"/>
          <p:cNvSpPr>
            <a:spLocks noGrp="1"/>
          </p:cNvSpPr>
          <p:nvPr>
            <p:ph idx="1"/>
          </p:nvPr>
        </p:nvSpPr>
        <p:spPr>
          <a:xfrm>
            <a:off x="304800" y="1600200"/>
            <a:ext cx="8534400" cy="4800600"/>
          </a:xfrm>
        </p:spPr>
        <p:txBody>
          <a:bodyPr>
            <a:normAutofit lnSpcReduction="10000"/>
          </a:bodyPr>
          <a:lstStyle/>
          <a:p>
            <a:pPr lvl="0"/>
            <a:r>
              <a:rPr lang="en-US" dirty="0" smtClean="0"/>
              <a:t>Kirchhoff describes the method of production of each</a:t>
            </a:r>
            <a:r>
              <a:rPr lang="en-US" baseline="0" dirty="0" smtClean="0"/>
              <a:t> of the spectra shown on the previous slide.</a:t>
            </a:r>
          </a:p>
          <a:p>
            <a:pPr lvl="1"/>
            <a:r>
              <a:rPr lang="en-US" dirty="0" smtClean="0"/>
              <a:t>A luminous object (solid or dense gas) emits a continuous spectrum.</a:t>
            </a:r>
          </a:p>
          <a:p>
            <a:pPr lvl="1"/>
            <a:r>
              <a:rPr lang="en-US" dirty="0" smtClean="0"/>
              <a:t>A rarefied</a:t>
            </a:r>
            <a:r>
              <a:rPr lang="en-US" baseline="0" dirty="0" smtClean="0"/>
              <a:t> luminous gas emits an emission (bright-line) spectrum.</a:t>
            </a:r>
          </a:p>
          <a:p>
            <a:pPr lvl="1"/>
            <a:r>
              <a:rPr lang="en-US" baseline="0" dirty="0" smtClean="0"/>
              <a:t>A cool gas illuminated by a luminous object will produce an absorption (dark-line) spectrum.</a:t>
            </a:r>
            <a:r>
              <a:rPr lang="en-US" dirty="0" smtClean="0"/>
              <a:t> </a:t>
            </a:r>
          </a:p>
          <a:p>
            <a:r>
              <a:rPr lang="en-US" dirty="0" smtClean="0"/>
              <a:t>Why? </a:t>
            </a:r>
          </a:p>
          <a:p>
            <a:r>
              <a:rPr lang="en-US" dirty="0" smtClean="0"/>
              <a:t>What type of spectrum will most stars produce?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Observed Phenomena</a:t>
            </a:r>
            <a:endParaRPr lang="en-US" dirty="0"/>
          </a:p>
        </p:txBody>
      </p:sp>
      <p:sp>
        <p:nvSpPr>
          <p:cNvPr id="4" name="TextBox 3"/>
          <p:cNvSpPr txBox="1"/>
          <p:nvPr/>
        </p:nvSpPr>
        <p:spPr>
          <a:xfrm>
            <a:off x="152400" y="5334000"/>
            <a:ext cx="3352800" cy="246221"/>
          </a:xfrm>
          <a:prstGeom prst="rect">
            <a:avLst/>
          </a:prstGeom>
          <a:noFill/>
        </p:spPr>
        <p:txBody>
          <a:bodyPr wrap="square" rtlCol="0">
            <a:spAutoFit/>
          </a:bodyPr>
          <a:lstStyle/>
          <a:p>
            <a:r>
              <a:rPr lang="en-US" sz="1000" dirty="0" smtClean="0"/>
              <a:t>Found on Wikipedia, User Jeff </a:t>
            </a:r>
            <a:r>
              <a:rPr lang="en-US" sz="1000" dirty="0" err="1" smtClean="0"/>
              <a:t>Kubina</a:t>
            </a:r>
            <a:r>
              <a:rPr lang="en-US" sz="1000" dirty="0" smtClean="0"/>
              <a:t>, Creative Commons</a:t>
            </a:r>
            <a:endParaRPr lang="en-US" sz="1000" dirty="0"/>
          </a:p>
        </p:txBody>
      </p:sp>
      <p:pic>
        <p:nvPicPr>
          <p:cNvPr id="21507" name="Picture 3"/>
          <p:cNvPicPr>
            <a:picLocks noChangeAspect="1" noChangeArrowheads="1"/>
          </p:cNvPicPr>
          <p:nvPr/>
        </p:nvPicPr>
        <p:blipFill>
          <a:blip r:embed="rId3" cstate="print"/>
          <a:srcRect/>
          <a:stretch>
            <a:fillRect/>
          </a:stretch>
        </p:blipFill>
        <p:spPr bwMode="auto">
          <a:xfrm>
            <a:off x="152400" y="2040255"/>
            <a:ext cx="4953000" cy="3293745"/>
          </a:xfrm>
          <a:prstGeom prst="rect">
            <a:avLst/>
          </a:prstGeom>
          <a:noFill/>
          <a:ln w="9525">
            <a:noFill/>
            <a:miter lim="800000"/>
            <a:headEnd/>
            <a:tailEnd/>
          </a:ln>
        </p:spPr>
      </p:pic>
      <p:pic>
        <p:nvPicPr>
          <p:cNvPr id="21509" name="Picture 5"/>
          <p:cNvPicPr>
            <a:picLocks noChangeAspect="1" noChangeArrowheads="1"/>
          </p:cNvPicPr>
          <p:nvPr/>
        </p:nvPicPr>
        <p:blipFill>
          <a:blip r:embed="rId4" cstate="print"/>
          <a:srcRect/>
          <a:stretch>
            <a:fillRect/>
          </a:stretch>
        </p:blipFill>
        <p:spPr bwMode="auto">
          <a:xfrm>
            <a:off x="5334000" y="1371600"/>
            <a:ext cx="3657600" cy="4572000"/>
          </a:xfrm>
          <a:prstGeom prst="rect">
            <a:avLst/>
          </a:prstGeom>
          <a:noFill/>
          <a:ln w="9525">
            <a:noFill/>
            <a:miter lim="800000"/>
            <a:headEnd/>
            <a:tailEnd/>
          </a:ln>
        </p:spPr>
      </p:pic>
      <p:sp>
        <p:nvSpPr>
          <p:cNvPr id="9" name="TextBox 8"/>
          <p:cNvSpPr txBox="1"/>
          <p:nvPr/>
        </p:nvSpPr>
        <p:spPr>
          <a:xfrm>
            <a:off x="5334000" y="5943600"/>
            <a:ext cx="3810000" cy="246221"/>
          </a:xfrm>
          <a:prstGeom prst="rect">
            <a:avLst/>
          </a:prstGeom>
          <a:noFill/>
        </p:spPr>
        <p:txBody>
          <a:bodyPr wrap="square" rtlCol="0">
            <a:spAutoFit/>
          </a:bodyPr>
          <a:lstStyle/>
          <a:p>
            <a:r>
              <a:rPr lang="en-US" sz="1000" dirty="0" smtClean="0"/>
              <a:t>Image from NASA.gov</a:t>
            </a:r>
            <a:endParaRPr lang="en-US" sz="1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Relationship Between Emission and Absorption Spectra</a:t>
            </a:r>
            <a:endParaRPr lang="en-US" dirty="0"/>
          </a:p>
        </p:txBody>
      </p:sp>
      <p:sp>
        <p:nvSpPr>
          <p:cNvPr id="3" name="Text Placeholder 2"/>
          <p:cNvSpPr>
            <a:spLocks noGrp="1"/>
          </p:cNvSpPr>
          <p:nvPr>
            <p:ph type="body" idx="4294967295"/>
          </p:nvPr>
        </p:nvSpPr>
        <p:spPr>
          <a:xfrm>
            <a:off x="152400" y="1600200"/>
            <a:ext cx="8839200" cy="5105400"/>
          </a:xfrm>
        </p:spPr>
        <p:txBody>
          <a:bodyPr>
            <a:normAutofit fontScale="92500" lnSpcReduction="10000"/>
          </a:bodyPr>
          <a:lstStyle/>
          <a:p>
            <a:r>
              <a:rPr lang="en-US" dirty="0" smtClean="0"/>
              <a:t>Remember that an emission spectrum</a:t>
            </a:r>
            <a:r>
              <a:rPr lang="en-US" baseline="0" dirty="0" smtClean="0"/>
              <a:t> is caused by rarefied gas emitting the characteristic wavelengths associated with the atoms in the gas.</a:t>
            </a:r>
          </a:p>
          <a:p>
            <a:r>
              <a:rPr lang="en-US" baseline="0" dirty="0" smtClean="0"/>
              <a:t>Remember also that an absorption spectrum is caused by rarefied gas being illuminated by a continuous source and “removing” the characteristic wavelengths associated with the atoms in the gas.</a:t>
            </a:r>
          </a:p>
          <a:p>
            <a:r>
              <a:rPr lang="en-US" baseline="0" dirty="0" smtClean="0"/>
              <a:t>These two spectra, then, are sort of opposites; depending on the point of view, one may see a dark line spectrum or a bright line spectrum coming from a cloud of dust.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20762"/>
          </a:xfrm>
        </p:spPr>
        <p:txBody>
          <a:bodyPr/>
          <a:lstStyle/>
          <a:p>
            <a:r>
              <a:rPr lang="en-US" dirty="0" smtClean="0"/>
              <a:t>Spectra</a:t>
            </a:r>
            <a:r>
              <a:rPr lang="en-US" baseline="0" dirty="0" smtClean="0"/>
              <a:t> From Space</a:t>
            </a:r>
            <a:endParaRPr lang="en-US" dirty="0"/>
          </a:p>
        </p:txBody>
      </p:sp>
      <p:pic>
        <p:nvPicPr>
          <p:cNvPr id="4" name="Picture 3"/>
          <p:cNvPicPr>
            <a:picLocks noChangeAspect="1" noChangeArrowheads="1"/>
          </p:cNvPicPr>
          <p:nvPr/>
        </p:nvPicPr>
        <p:blipFill>
          <a:blip r:embed="rId3" cstate="print"/>
          <a:srcRect/>
          <a:stretch>
            <a:fillRect/>
          </a:stretch>
        </p:blipFill>
        <p:spPr bwMode="auto">
          <a:xfrm>
            <a:off x="5181600" y="1201579"/>
            <a:ext cx="3360656" cy="2362200"/>
          </a:xfrm>
          <a:prstGeom prst="rect">
            <a:avLst/>
          </a:prstGeom>
          <a:noFill/>
          <a:ln w="9525">
            <a:noFill/>
            <a:miter lim="800000"/>
            <a:headEnd/>
            <a:tailEnd/>
          </a:ln>
        </p:spPr>
      </p:pic>
      <p:sp>
        <p:nvSpPr>
          <p:cNvPr id="5" name="TextBox 4"/>
          <p:cNvSpPr txBox="1"/>
          <p:nvPr/>
        </p:nvSpPr>
        <p:spPr>
          <a:xfrm>
            <a:off x="5181600" y="3546158"/>
            <a:ext cx="3276600" cy="246221"/>
          </a:xfrm>
          <a:prstGeom prst="rect">
            <a:avLst/>
          </a:prstGeom>
          <a:noFill/>
        </p:spPr>
        <p:txBody>
          <a:bodyPr wrap="square" rtlCol="0">
            <a:spAutoFit/>
          </a:bodyPr>
          <a:lstStyle/>
          <a:p>
            <a:r>
              <a:rPr lang="en-US" sz="1000" dirty="0" smtClean="0"/>
              <a:t>Spectrum of </a:t>
            </a:r>
            <a:r>
              <a:rPr lang="en-US" sz="1000" dirty="0" err="1" smtClean="0"/>
              <a:t>CasA</a:t>
            </a:r>
            <a:r>
              <a:rPr lang="en-US" sz="1000" dirty="0" smtClean="0"/>
              <a:t>, from NASA</a:t>
            </a:r>
            <a:endParaRPr lang="en-US" sz="1000" dirty="0"/>
          </a:p>
        </p:txBody>
      </p:sp>
      <p:pic>
        <p:nvPicPr>
          <p:cNvPr id="26627" name="Picture 3"/>
          <p:cNvPicPr>
            <a:picLocks noChangeAspect="1" noChangeArrowheads="1"/>
          </p:cNvPicPr>
          <p:nvPr/>
        </p:nvPicPr>
        <p:blipFill>
          <a:blip r:embed="rId4" cstate="print"/>
          <a:srcRect/>
          <a:stretch>
            <a:fillRect/>
          </a:stretch>
        </p:blipFill>
        <p:spPr bwMode="auto">
          <a:xfrm>
            <a:off x="5181600" y="3792379"/>
            <a:ext cx="3562350" cy="2709475"/>
          </a:xfrm>
          <a:prstGeom prst="rect">
            <a:avLst/>
          </a:prstGeom>
          <a:noFill/>
          <a:ln w="9525">
            <a:noFill/>
            <a:miter lim="800000"/>
            <a:headEnd/>
            <a:tailEnd/>
          </a:ln>
        </p:spPr>
      </p:pic>
      <p:sp>
        <p:nvSpPr>
          <p:cNvPr id="7" name="TextBox 6"/>
          <p:cNvSpPr txBox="1"/>
          <p:nvPr/>
        </p:nvSpPr>
        <p:spPr>
          <a:xfrm>
            <a:off x="5181600" y="6501854"/>
            <a:ext cx="3657600" cy="246221"/>
          </a:xfrm>
          <a:prstGeom prst="rect">
            <a:avLst/>
          </a:prstGeom>
          <a:noFill/>
        </p:spPr>
        <p:txBody>
          <a:bodyPr wrap="square" rtlCol="0">
            <a:spAutoFit/>
          </a:bodyPr>
          <a:lstStyle/>
          <a:p>
            <a:r>
              <a:rPr lang="en-US" sz="1000" dirty="0" smtClean="0"/>
              <a:t>Image from NASA (Composite of Hubble/Spitzer/Chandra)</a:t>
            </a:r>
            <a:endParaRPr lang="en-US" sz="1000" dirty="0"/>
          </a:p>
        </p:txBody>
      </p:sp>
      <p:sp>
        <p:nvSpPr>
          <p:cNvPr id="8" name="TextBox 7"/>
          <p:cNvSpPr txBox="1"/>
          <p:nvPr/>
        </p:nvSpPr>
        <p:spPr>
          <a:xfrm>
            <a:off x="146777" y="6548632"/>
            <a:ext cx="3276600" cy="246221"/>
          </a:xfrm>
          <a:prstGeom prst="rect">
            <a:avLst/>
          </a:prstGeom>
          <a:noFill/>
        </p:spPr>
        <p:txBody>
          <a:bodyPr wrap="square" rtlCol="0">
            <a:spAutoFit/>
          </a:bodyPr>
          <a:lstStyle/>
          <a:p>
            <a:r>
              <a:rPr lang="en-US" sz="1000" dirty="0" smtClean="0"/>
              <a:t>From Sloan Digital Sky Survey/Sky Server</a:t>
            </a:r>
            <a:endParaRPr lang="en-US" sz="1000" dirty="0"/>
          </a:p>
        </p:txBody>
      </p:sp>
      <p:sp>
        <p:nvSpPr>
          <p:cNvPr id="9" name="TextBox 8"/>
          <p:cNvSpPr txBox="1"/>
          <p:nvPr/>
        </p:nvSpPr>
        <p:spPr>
          <a:xfrm>
            <a:off x="126166" y="1171599"/>
            <a:ext cx="4903033" cy="1200329"/>
          </a:xfrm>
          <a:prstGeom prst="rect">
            <a:avLst/>
          </a:prstGeom>
          <a:noFill/>
        </p:spPr>
        <p:txBody>
          <a:bodyPr wrap="square" rtlCol="0">
            <a:spAutoFit/>
          </a:bodyPr>
          <a:lstStyle/>
          <a:p>
            <a:r>
              <a:rPr lang="en-US" sz="2400" dirty="0" smtClean="0"/>
              <a:t>Why do stars exhibit absorption spectra, while supernova remnants exhibit emission spectra?</a:t>
            </a:r>
            <a:endParaRPr lang="en-US" sz="2400" dirty="0"/>
          </a:p>
        </p:txBody>
      </p:sp>
      <p:pic>
        <p:nvPicPr>
          <p:cNvPr id="276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777" y="2677231"/>
            <a:ext cx="4861809" cy="3824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143000"/>
          </a:xfrm>
        </p:spPr>
        <p:txBody>
          <a:bodyPr>
            <a:normAutofit fontScale="90000"/>
          </a:bodyPr>
          <a:lstStyle/>
          <a:p>
            <a:r>
              <a:rPr lang="en-US" dirty="0" smtClean="0"/>
              <a:t>Characteristic</a:t>
            </a:r>
            <a:r>
              <a:rPr lang="en-US" baseline="0" dirty="0" smtClean="0"/>
              <a:t> Spectra: </a:t>
            </a:r>
            <a:br>
              <a:rPr lang="en-US" baseline="0" dirty="0" smtClean="0"/>
            </a:br>
            <a:r>
              <a:rPr lang="en-US" baseline="0" dirty="0" smtClean="0"/>
              <a:t>How to Determine Chemical Composition</a:t>
            </a:r>
            <a:endParaRPr lang="en-US" dirty="0"/>
          </a:p>
        </p:txBody>
      </p:sp>
      <p:sp>
        <p:nvSpPr>
          <p:cNvPr id="11" name="TextBox 10"/>
          <p:cNvSpPr txBox="1"/>
          <p:nvPr/>
        </p:nvSpPr>
        <p:spPr>
          <a:xfrm>
            <a:off x="174885" y="4136752"/>
            <a:ext cx="4267200" cy="369332"/>
          </a:xfrm>
          <a:prstGeom prst="rect">
            <a:avLst/>
          </a:prstGeom>
          <a:noFill/>
        </p:spPr>
        <p:txBody>
          <a:bodyPr wrap="square" rtlCol="0">
            <a:spAutoFit/>
          </a:bodyPr>
          <a:lstStyle/>
          <a:p>
            <a:r>
              <a:rPr lang="en-US" dirty="0" smtClean="0"/>
              <a:t>Hydrogen</a:t>
            </a:r>
            <a:endParaRPr lang="en-US" dirty="0"/>
          </a:p>
        </p:txBody>
      </p:sp>
      <p:sp>
        <p:nvSpPr>
          <p:cNvPr id="12" name="TextBox 11"/>
          <p:cNvSpPr txBox="1"/>
          <p:nvPr/>
        </p:nvSpPr>
        <p:spPr>
          <a:xfrm>
            <a:off x="174885" y="5237533"/>
            <a:ext cx="3352800" cy="369332"/>
          </a:xfrm>
          <a:prstGeom prst="rect">
            <a:avLst/>
          </a:prstGeom>
          <a:noFill/>
        </p:spPr>
        <p:txBody>
          <a:bodyPr wrap="square" rtlCol="0">
            <a:spAutoFit/>
          </a:bodyPr>
          <a:lstStyle/>
          <a:p>
            <a:r>
              <a:rPr lang="en-US" dirty="0" smtClean="0"/>
              <a:t>Helium</a:t>
            </a:r>
            <a:endParaRPr lang="en-US" dirty="0"/>
          </a:p>
        </p:txBody>
      </p:sp>
      <p:sp>
        <p:nvSpPr>
          <p:cNvPr id="15" name="TextBox 14"/>
          <p:cNvSpPr txBox="1"/>
          <p:nvPr/>
        </p:nvSpPr>
        <p:spPr>
          <a:xfrm>
            <a:off x="98685" y="6611779"/>
            <a:ext cx="1752600" cy="246221"/>
          </a:xfrm>
          <a:prstGeom prst="rect">
            <a:avLst/>
          </a:prstGeom>
          <a:noFill/>
        </p:spPr>
        <p:txBody>
          <a:bodyPr wrap="square" rtlCol="0">
            <a:spAutoFit/>
          </a:bodyPr>
          <a:lstStyle/>
          <a:p>
            <a:r>
              <a:rPr lang="en-US" sz="1000" dirty="0" smtClean="0"/>
              <a:t>Images from NASA</a:t>
            </a:r>
            <a:endParaRPr lang="en-US" sz="1000" dirty="0"/>
          </a:p>
        </p:txBody>
      </p:sp>
      <p:sp>
        <p:nvSpPr>
          <p:cNvPr id="10" name="Content Placeholder 9"/>
          <p:cNvSpPr>
            <a:spLocks noGrp="1"/>
          </p:cNvSpPr>
          <p:nvPr>
            <p:ph idx="1"/>
          </p:nvPr>
        </p:nvSpPr>
        <p:spPr>
          <a:xfrm>
            <a:off x="228600" y="1524000"/>
            <a:ext cx="8686800" cy="2133600"/>
          </a:xfrm>
        </p:spPr>
        <p:txBody>
          <a:bodyPr>
            <a:normAutofit/>
          </a:bodyPr>
          <a:lstStyle/>
          <a:p>
            <a:r>
              <a:rPr lang="en-US" sz="2400" dirty="0" smtClean="0"/>
              <a:t>Recall that the energy associated with each atomic or molecular transition depends</a:t>
            </a:r>
            <a:r>
              <a:rPr lang="en-US" sz="2400" baseline="0" dirty="0" smtClean="0"/>
              <a:t> on the properties of atom or molecule.</a:t>
            </a:r>
          </a:p>
          <a:p>
            <a:r>
              <a:rPr lang="en-US" sz="2400" baseline="0" dirty="0" smtClean="0"/>
              <a:t>This means that the presence of a spectral line of </a:t>
            </a:r>
            <a:r>
              <a:rPr lang="en-US" sz="2400" dirty="0" smtClean="0"/>
              <a:t>that </a:t>
            </a:r>
            <a:r>
              <a:rPr lang="en-US" sz="2400" baseline="0" dirty="0" smtClean="0"/>
              <a:t>energy (or wavelength or frequency) indicates</a:t>
            </a:r>
            <a:r>
              <a:rPr lang="en-US" sz="2400" dirty="0" smtClean="0"/>
              <a:t> that it is present in the sample being studied.</a:t>
            </a:r>
            <a:endParaRPr lang="en-US" sz="2400" dirty="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622888"/>
            <a:ext cx="6781800" cy="3170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20762"/>
          </a:xfrm>
        </p:spPr>
        <p:txBody>
          <a:bodyPr/>
          <a:lstStyle/>
          <a:p>
            <a:r>
              <a:rPr lang="en-US" dirty="0" smtClean="0"/>
              <a:t>The Solar Spectrum</a:t>
            </a:r>
            <a:endParaRPr lang="en-US" dirty="0"/>
          </a:p>
        </p:txBody>
      </p:sp>
      <p:pic>
        <p:nvPicPr>
          <p:cNvPr id="4" name="Picture 2"/>
          <p:cNvPicPr>
            <a:picLocks noGrp="1" noChangeAspect="1" noChangeArrowheads="1"/>
          </p:cNvPicPr>
          <p:nvPr>
            <p:ph idx="1"/>
          </p:nvPr>
        </p:nvPicPr>
        <p:blipFill>
          <a:blip r:embed="rId3" cstate="print"/>
          <a:srcRect/>
          <a:stretch>
            <a:fillRect/>
          </a:stretch>
        </p:blipFill>
        <p:spPr bwMode="auto">
          <a:xfrm>
            <a:off x="1828800" y="2954179"/>
            <a:ext cx="5486400" cy="3657600"/>
          </a:xfrm>
          <a:prstGeom prst="rect">
            <a:avLst/>
          </a:prstGeom>
          <a:noFill/>
          <a:ln w="9525">
            <a:noFill/>
            <a:miter lim="800000"/>
            <a:headEnd/>
            <a:tailEnd/>
          </a:ln>
        </p:spPr>
      </p:pic>
      <p:sp>
        <p:nvSpPr>
          <p:cNvPr id="5" name="Text Placeholder 4"/>
          <p:cNvSpPr>
            <a:spLocks noGrp="1"/>
          </p:cNvSpPr>
          <p:nvPr>
            <p:ph type="body" idx="4294967295"/>
          </p:nvPr>
        </p:nvSpPr>
        <p:spPr>
          <a:xfrm>
            <a:off x="228600" y="1219200"/>
            <a:ext cx="8686800" cy="1752600"/>
          </a:xfrm>
        </p:spPr>
        <p:txBody>
          <a:bodyPr>
            <a:normAutofit fontScale="85000" lnSpcReduction="20000"/>
          </a:bodyPr>
          <a:lstStyle/>
          <a:p>
            <a:r>
              <a:rPr lang="en-US" sz="2800" dirty="0" smtClean="0"/>
              <a:t>We can analyze the spectrum from the sun and determine which elements and molecules are present in great detail.</a:t>
            </a:r>
          </a:p>
          <a:p>
            <a:r>
              <a:rPr lang="en-US" sz="2800" dirty="0" smtClean="0"/>
              <a:t>This is how helium was</a:t>
            </a:r>
            <a:r>
              <a:rPr lang="en-US" sz="2800" baseline="0" dirty="0" smtClean="0"/>
              <a:t> discovered (and how it got its name).</a:t>
            </a:r>
            <a:endParaRPr lang="en-US" sz="2800" dirty="0" smtClean="0"/>
          </a:p>
          <a:p>
            <a:r>
              <a:rPr lang="en-US" sz="2800" dirty="0" smtClean="0"/>
              <a:t>With careful measurement and modeling, relative abundances of each atom or molecule can also be determined.</a:t>
            </a:r>
          </a:p>
        </p:txBody>
      </p:sp>
      <p:sp>
        <p:nvSpPr>
          <p:cNvPr id="6" name="TextBox 5"/>
          <p:cNvSpPr txBox="1"/>
          <p:nvPr/>
        </p:nvSpPr>
        <p:spPr>
          <a:xfrm>
            <a:off x="1828800" y="6611778"/>
            <a:ext cx="4800600" cy="246221"/>
          </a:xfrm>
          <a:prstGeom prst="rect">
            <a:avLst/>
          </a:prstGeom>
          <a:noFill/>
        </p:spPr>
        <p:txBody>
          <a:bodyPr wrap="square" rtlCol="0">
            <a:spAutoFit/>
          </a:bodyPr>
          <a:lstStyle/>
          <a:p>
            <a:r>
              <a:rPr lang="en-US" sz="1000" dirty="0" smtClean="0"/>
              <a:t>From NASA</a:t>
            </a:r>
            <a:endParaRPr lang="en-US" sz="1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020762"/>
          </a:xfrm>
        </p:spPr>
        <p:txBody>
          <a:bodyPr>
            <a:normAutofit/>
          </a:bodyPr>
          <a:lstStyle/>
          <a:p>
            <a:r>
              <a:rPr lang="en-US" dirty="0" smtClean="0"/>
              <a:t>Two Ways</a:t>
            </a:r>
            <a:r>
              <a:rPr lang="en-US" baseline="0" dirty="0" smtClean="0"/>
              <a:t> to Determine Temperature</a:t>
            </a:r>
            <a:endParaRPr lang="en-US" dirty="0"/>
          </a:p>
        </p:txBody>
      </p:sp>
      <p:sp>
        <p:nvSpPr>
          <p:cNvPr id="3" name="Content Placeholder 2"/>
          <p:cNvSpPr>
            <a:spLocks noGrp="1"/>
          </p:cNvSpPr>
          <p:nvPr>
            <p:ph idx="1"/>
          </p:nvPr>
        </p:nvSpPr>
        <p:spPr>
          <a:xfrm>
            <a:off x="304800" y="1447800"/>
            <a:ext cx="8534400" cy="5029200"/>
          </a:xfrm>
        </p:spPr>
        <p:txBody>
          <a:bodyPr>
            <a:normAutofit lnSpcReduction="10000"/>
          </a:bodyPr>
          <a:lstStyle/>
          <a:p>
            <a:r>
              <a:rPr lang="en-US" dirty="0" smtClean="0"/>
              <a:t>You have already seen that the overall profile of the blackbody curve is characteristic of temperature.  This is one method to determine the temperature of a sample that is approximately a blackbody.</a:t>
            </a:r>
          </a:p>
          <a:p>
            <a:r>
              <a:rPr lang="en-US" dirty="0" smtClean="0"/>
              <a:t>Another way to determine</a:t>
            </a:r>
            <a:r>
              <a:rPr lang="en-US" baseline="0" dirty="0" smtClean="0"/>
              <a:t> the temperature of a star (or other sample) uses the fact that the relative strength of the lines from different atoms depends on temperature in predictable ways.  For example, molecules</a:t>
            </a:r>
            <a:r>
              <a:rPr lang="en-US" dirty="0" smtClean="0"/>
              <a:t> only appear in colder stars.  Why?</a:t>
            </a:r>
            <a:endParaRPr lang="en-US" baseline="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Another Way to Determine Temperature</a:t>
            </a:r>
            <a:endParaRPr lang="en-US"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118" y="1531278"/>
            <a:ext cx="7123764" cy="4954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00125" y="6509266"/>
            <a:ext cx="4114800" cy="246221"/>
          </a:xfrm>
          <a:prstGeom prst="rect">
            <a:avLst/>
          </a:prstGeom>
          <a:noFill/>
        </p:spPr>
        <p:txBody>
          <a:bodyPr wrap="square" rtlCol="0">
            <a:spAutoFit/>
          </a:bodyPr>
          <a:lstStyle/>
          <a:p>
            <a:r>
              <a:rPr lang="en-US" sz="1000" dirty="0" smtClean="0"/>
              <a:t>From Sloan Digital Sky Survey</a:t>
            </a:r>
            <a:endParaRPr lang="en-US" sz="1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Spectral Classes</a:t>
            </a:r>
            <a:endParaRPr lang="en-US" dirty="0"/>
          </a:p>
        </p:txBody>
      </p:sp>
      <p:sp>
        <p:nvSpPr>
          <p:cNvPr id="3" name="Content Placeholder 2"/>
          <p:cNvSpPr>
            <a:spLocks noGrp="1"/>
          </p:cNvSpPr>
          <p:nvPr>
            <p:ph idx="1"/>
          </p:nvPr>
        </p:nvSpPr>
        <p:spPr>
          <a:xfrm>
            <a:off x="228600" y="1447800"/>
            <a:ext cx="8686800" cy="4419601"/>
          </a:xfrm>
        </p:spPr>
        <p:txBody>
          <a:bodyPr>
            <a:normAutofit fontScale="85000" lnSpcReduction="10000"/>
          </a:bodyPr>
          <a:lstStyle/>
          <a:p>
            <a:r>
              <a:rPr lang="en-US" dirty="0" smtClean="0"/>
              <a:t>For historical reasons, spectra from stars are classified according to the strength of their hydrogen </a:t>
            </a:r>
            <a:r>
              <a:rPr lang="en-US" dirty="0" err="1" smtClean="0"/>
              <a:t>Balmer</a:t>
            </a:r>
            <a:r>
              <a:rPr lang="en-US" dirty="0" smtClean="0"/>
              <a:t> absorption lines, with A having the strongest </a:t>
            </a:r>
            <a:r>
              <a:rPr lang="en-US" dirty="0" err="1" smtClean="0"/>
              <a:t>Balmer</a:t>
            </a:r>
            <a:r>
              <a:rPr lang="en-US" dirty="0" smtClean="0"/>
              <a:t> lines.</a:t>
            </a:r>
          </a:p>
          <a:p>
            <a:r>
              <a:rPr lang="en-US" dirty="0" smtClean="0"/>
              <a:t>Remember that </a:t>
            </a:r>
            <a:r>
              <a:rPr lang="en-US" dirty="0" err="1" smtClean="0"/>
              <a:t>Balmer</a:t>
            </a:r>
            <a:r>
              <a:rPr lang="en-US" dirty="0" smtClean="0"/>
              <a:t> lines come from transitions of hydrogen’s electron from the second (n = 2) energy level.</a:t>
            </a:r>
          </a:p>
          <a:p>
            <a:r>
              <a:rPr lang="en-US" dirty="0" smtClean="0"/>
              <a:t>As seen in the previous slide, hydrogen lines are weak in both very hot stars and very cool stars, but for different reasons.  Why?</a:t>
            </a:r>
          </a:p>
          <a:p>
            <a:r>
              <a:rPr lang="en-US" dirty="0" smtClean="0"/>
              <a:t>In order of temperature, the stellar classes are, from hottest to coolest:</a:t>
            </a:r>
          </a:p>
        </p:txBody>
      </p:sp>
      <p:sp>
        <p:nvSpPr>
          <p:cNvPr id="4" name="TextBox 3"/>
          <p:cNvSpPr txBox="1"/>
          <p:nvPr/>
        </p:nvSpPr>
        <p:spPr>
          <a:xfrm>
            <a:off x="1295400" y="5715000"/>
            <a:ext cx="6248400" cy="646331"/>
          </a:xfrm>
          <a:prstGeom prst="rect">
            <a:avLst/>
          </a:prstGeom>
          <a:noFill/>
        </p:spPr>
        <p:txBody>
          <a:bodyPr wrap="square" rtlCol="0">
            <a:spAutoFit/>
          </a:bodyPr>
          <a:lstStyle/>
          <a:p>
            <a:r>
              <a:rPr lang="en-US" sz="3600" b="1" dirty="0" smtClean="0"/>
              <a:t>O	B 	A	F 	G	K	M</a:t>
            </a:r>
            <a:endParaRPr lang="en-US" sz="3600" b="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lvl="0"/>
            <a:r>
              <a:rPr lang="en-US" dirty="0" smtClean="0"/>
              <a:t>Historical Perspective</a:t>
            </a:r>
            <a:endParaRPr lang="en-US" dirty="0"/>
          </a:p>
        </p:txBody>
      </p:sp>
      <p:pic>
        <p:nvPicPr>
          <p:cNvPr id="31746" name="Picture 2"/>
          <p:cNvPicPr>
            <a:picLocks noGrp="1" noChangeAspect="1" noChangeArrowheads="1"/>
          </p:cNvPicPr>
          <p:nvPr>
            <p:ph idx="1"/>
          </p:nvPr>
        </p:nvPicPr>
        <p:blipFill>
          <a:blip r:embed="rId2" cstate="print"/>
          <a:srcRect/>
          <a:stretch>
            <a:fillRect/>
          </a:stretch>
        </p:blipFill>
        <p:spPr bwMode="auto">
          <a:xfrm>
            <a:off x="228600" y="3200400"/>
            <a:ext cx="2202180" cy="3101662"/>
          </a:xfrm>
          <a:prstGeom prst="rect">
            <a:avLst/>
          </a:prstGeom>
          <a:noFill/>
          <a:ln w="9525">
            <a:noFill/>
            <a:miter lim="800000"/>
            <a:headEnd/>
            <a:tailEnd/>
          </a:ln>
        </p:spPr>
      </p:pic>
      <p:sp>
        <p:nvSpPr>
          <p:cNvPr id="5" name="TextBox 4"/>
          <p:cNvSpPr txBox="1"/>
          <p:nvPr/>
        </p:nvSpPr>
        <p:spPr>
          <a:xfrm>
            <a:off x="152400" y="6324600"/>
            <a:ext cx="2438400" cy="400110"/>
          </a:xfrm>
          <a:prstGeom prst="rect">
            <a:avLst/>
          </a:prstGeom>
          <a:noFill/>
        </p:spPr>
        <p:txBody>
          <a:bodyPr wrap="square" rtlCol="0">
            <a:spAutoFit/>
          </a:bodyPr>
          <a:lstStyle/>
          <a:p>
            <a:r>
              <a:rPr lang="en-US" sz="1000" dirty="0" smtClean="0"/>
              <a:t>Library of Congress Image, Public Domain, found via Wikipedia</a:t>
            </a:r>
            <a:endParaRPr lang="en-US" sz="1000" dirty="0"/>
          </a:p>
        </p:txBody>
      </p:sp>
      <p:sp>
        <p:nvSpPr>
          <p:cNvPr id="6" name="Text Placeholder 5"/>
          <p:cNvSpPr>
            <a:spLocks noGrp="1"/>
          </p:cNvSpPr>
          <p:nvPr>
            <p:ph type="body" idx="4294967295"/>
          </p:nvPr>
        </p:nvSpPr>
        <p:spPr>
          <a:xfrm>
            <a:off x="228600" y="1219200"/>
            <a:ext cx="8686800" cy="2133600"/>
          </a:xfrm>
        </p:spPr>
        <p:txBody>
          <a:bodyPr>
            <a:normAutofit/>
          </a:bodyPr>
          <a:lstStyle/>
          <a:p>
            <a:r>
              <a:rPr lang="en-US" sz="2000" dirty="0" smtClean="0"/>
              <a:t>Annie Jump Cannon was employed at Harvard to catalog stellar spectra in the early 1900’s.</a:t>
            </a:r>
          </a:p>
          <a:p>
            <a:r>
              <a:rPr lang="en-US" sz="2000" dirty="0" smtClean="0"/>
              <a:t>She developed the classification system still used today, and worked with several women (the “Harvard computers”) to classify many stars with their eyes alone.</a:t>
            </a:r>
            <a:endParaRPr lang="en-US" sz="2000" dirty="0"/>
          </a:p>
        </p:txBody>
      </p:sp>
      <p:pic>
        <p:nvPicPr>
          <p:cNvPr id="31747" name="Picture 3"/>
          <p:cNvPicPr>
            <a:picLocks noChangeAspect="1" noChangeArrowheads="1"/>
          </p:cNvPicPr>
          <p:nvPr/>
        </p:nvPicPr>
        <p:blipFill>
          <a:blip r:embed="rId3" cstate="print"/>
          <a:srcRect/>
          <a:stretch>
            <a:fillRect/>
          </a:stretch>
        </p:blipFill>
        <p:spPr bwMode="auto">
          <a:xfrm>
            <a:off x="3124200" y="5181600"/>
            <a:ext cx="5715000" cy="1485900"/>
          </a:xfrm>
          <a:prstGeom prst="rect">
            <a:avLst/>
          </a:prstGeom>
          <a:noFill/>
          <a:ln w="9525">
            <a:noFill/>
            <a:miter lim="800000"/>
            <a:headEnd/>
            <a:tailEnd/>
          </a:ln>
        </p:spPr>
      </p:pic>
      <p:pic>
        <p:nvPicPr>
          <p:cNvPr id="31748" name="Picture 4"/>
          <p:cNvPicPr>
            <a:picLocks noChangeAspect="1" noChangeArrowheads="1"/>
          </p:cNvPicPr>
          <p:nvPr/>
        </p:nvPicPr>
        <p:blipFill>
          <a:blip r:embed="rId4" cstate="print"/>
          <a:srcRect/>
          <a:stretch>
            <a:fillRect/>
          </a:stretch>
        </p:blipFill>
        <p:spPr bwMode="auto">
          <a:xfrm>
            <a:off x="4419600" y="2743200"/>
            <a:ext cx="3333750" cy="2343150"/>
          </a:xfrm>
          <a:prstGeom prst="rect">
            <a:avLst/>
          </a:prstGeom>
          <a:noFill/>
          <a:ln w="9525">
            <a:noFill/>
            <a:miter lim="800000"/>
            <a:headEnd/>
            <a:tailEnd/>
          </a:ln>
        </p:spPr>
      </p:pic>
      <p:sp>
        <p:nvSpPr>
          <p:cNvPr id="3" name="TextBox 2"/>
          <p:cNvSpPr txBox="1"/>
          <p:nvPr/>
        </p:nvSpPr>
        <p:spPr>
          <a:xfrm>
            <a:off x="3124200" y="6667500"/>
            <a:ext cx="3124200" cy="246221"/>
          </a:xfrm>
          <a:prstGeom prst="rect">
            <a:avLst/>
          </a:prstGeom>
          <a:noFill/>
        </p:spPr>
        <p:txBody>
          <a:bodyPr wrap="square" rtlCol="0">
            <a:spAutoFit/>
          </a:bodyPr>
          <a:lstStyle/>
          <a:p>
            <a:r>
              <a:rPr lang="en-US" sz="1000" dirty="0" smtClean="0"/>
              <a:t>Public Domain Images</a:t>
            </a:r>
            <a:endParaRPr lang="en-US" sz="1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Doppler</a:t>
            </a:r>
            <a:r>
              <a:rPr lang="en-US" baseline="0" dirty="0" smtClean="0"/>
              <a:t> Effect: </a:t>
            </a:r>
            <a:br>
              <a:rPr lang="en-US" baseline="0" dirty="0" smtClean="0"/>
            </a:br>
            <a:r>
              <a:rPr lang="en-US" baseline="0" dirty="0" smtClean="0"/>
              <a:t>How to Determine Velocity</a:t>
            </a:r>
            <a:endParaRPr lang="en-US" dirty="0"/>
          </a:p>
        </p:txBody>
      </p:sp>
      <p:pic>
        <p:nvPicPr>
          <p:cNvPr id="4" name="Content Placeholder 3" descr="800px-Doppler_effect_diagrammatic.png"/>
          <p:cNvPicPr>
            <a:picLocks noGrp="1" noChangeAspect="1"/>
          </p:cNvPicPr>
          <p:nvPr>
            <p:ph idx="1"/>
          </p:nvPr>
        </p:nvPicPr>
        <p:blipFill>
          <a:blip r:embed="rId3" cstate="print"/>
          <a:stretch>
            <a:fillRect/>
          </a:stretch>
        </p:blipFill>
        <p:spPr>
          <a:xfrm>
            <a:off x="381000" y="4343400"/>
            <a:ext cx="8229600" cy="2294001"/>
          </a:xfrm>
        </p:spPr>
      </p:pic>
      <p:sp>
        <p:nvSpPr>
          <p:cNvPr id="5" name="Text Placeholder 4"/>
          <p:cNvSpPr>
            <a:spLocks noGrp="1"/>
          </p:cNvSpPr>
          <p:nvPr>
            <p:ph type="body" idx="4294967295"/>
          </p:nvPr>
        </p:nvSpPr>
        <p:spPr>
          <a:xfrm>
            <a:off x="152400" y="1600201"/>
            <a:ext cx="8915400" cy="2819399"/>
          </a:xfrm>
        </p:spPr>
        <p:txBody>
          <a:bodyPr>
            <a:normAutofit fontScale="77500" lnSpcReduction="20000"/>
          </a:bodyPr>
          <a:lstStyle/>
          <a:p>
            <a:r>
              <a:rPr lang="en-US" dirty="0" smtClean="0"/>
              <a:t>As you may recall from studies of waves, when there is relative velocity between the source and observer of a wave, there</a:t>
            </a:r>
            <a:r>
              <a:rPr lang="en-US" baseline="0" dirty="0" smtClean="0"/>
              <a:t> is a change in perceived frequency.</a:t>
            </a:r>
          </a:p>
          <a:p>
            <a:r>
              <a:rPr lang="en-US" dirty="0" smtClean="0"/>
              <a:t>If the source and observer are moving apart, the frequency will appear lower and the wavelength will appear longer.</a:t>
            </a:r>
          </a:p>
          <a:p>
            <a:r>
              <a:rPr lang="en-US" dirty="0" smtClean="0"/>
              <a:t>If the source and observer are moving towards each other, the frequency will appear higher and the wavelength will appear shorter.</a:t>
            </a:r>
            <a:endParaRPr lang="en-US" dirty="0"/>
          </a:p>
        </p:txBody>
      </p:sp>
      <p:sp>
        <p:nvSpPr>
          <p:cNvPr id="6" name="TextBox 5"/>
          <p:cNvSpPr txBox="1"/>
          <p:nvPr/>
        </p:nvSpPr>
        <p:spPr>
          <a:xfrm>
            <a:off x="347272" y="6611779"/>
            <a:ext cx="5486400" cy="246221"/>
          </a:xfrm>
          <a:prstGeom prst="rect">
            <a:avLst/>
          </a:prstGeom>
          <a:noFill/>
        </p:spPr>
        <p:txBody>
          <a:bodyPr wrap="square" rtlCol="0">
            <a:spAutoFit/>
          </a:bodyPr>
          <a:lstStyle/>
          <a:p>
            <a:r>
              <a:rPr lang="en-US" sz="1000" dirty="0" smtClean="0"/>
              <a:t>Image from Wikipedia, Public  Domain</a:t>
            </a:r>
            <a:endParaRPr lang="en-US" sz="1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944562"/>
          </a:xfrm>
        </p:spPr>
        <p:txBody>
          <a:bodyPr>
            <a:normAutofit/>
          </a:bodyPr>
          <a:lstStyle/>
          <a:p>
            <a:r>
              <a:rPr lang="en-US" dirty="0" smtClean="0"/>
              <a:t>Determining Relative, Radial Velocity</a:t>
            </a:r>
            <a:endParaRPr lang="en-US" dirty="0"/>
          </a:p>
        </p:txBody>
      </p:sp>
      <p:sp>
        <p:nvSpPr>
          <p:cNvPr id="3" name="Text Placeholder 2"/>
          <p:cNvSpPr>
            <a:spLocks noGrp="1"/>
          </p:cNvSpPr>
          <p:nvPr>
            <p:ph type="body" idx="4294967295"/>
          </p:nvPr>
        </p:nvSpPr>
        <p:spPr>
          <a:xfrm>
            <a:off x="266700" y="1371600"/>
            <a:ext cx="8610600" cy="5334000"/>
          </a:xfrm>
        </p:spPr>
        <p:txBody>
          <a:bodyPr>
            <a:normAutofit fontScale="85000" lnSpcReduction="20000"/>
          </a:bodyPr>
          <a:lstStyle/>
          <a:p>
            <a:r>
              <a:rPr lang="en-US" dirty="0" smtClean="0"/>
              <a:t>The Doppler effect results in a change of perceived</a:t>
            </a:r>
            <a:r>
              <a:rPr lang="en-US" baseline="0" dirty="0" smtClean="0"/>
              <a:t> frequency due to relative motion between the source and observer.</a:t>
            </a:r>
          </a:p>
          <a:p>
            <a:r>
              <a:rPr lang="en-US" dirty="0" smtClean="0"/>
              <a:t>W</a:t>
            </a:r>
            <a:r>
              <a:rPr lang="en-US" baseline="0" dirty="0" smtClean="0"/>
              <a:t>e know the frequency of an atom’s spectral line when it is at rest</a:t>
            </a:r>
            <a:r>
              <a:rPr lang="en-US" dirty="0" smtClean="0"/>
              <a:t> very well.</a:t>
            </a:r>
          </a:p>
          <a:p>
            <a:r>
              <a:rPr lang="en-US" baseline="0" dirty="0" smtClean="0"/>
              <a:t>Therefore, we can determine the speed of an object </a:t>
            </a:r>
            <a:r>
              <a:rPr lang="en-US" i="1" baseline="0" dirty="0" smtClean="0"/>
              <a:t>along our line of sight</a:t>
            </a:r>
            <a:r>
              <a:rPr lang="en-US" baseline="0" dirty="0" smtClean="0"/>
              <a:t> if</a:t>
            </a:r>
            <a:r>
              <a:rPr lang="en-US" dirty="0" smtClean="0"/>
              <a:t> we can measure</a:t>
            </a:r>
            <a:r>
              <a:rPr lang="en-US" baseline="0" dirty="0" smtClean="0"/>
              <a:t> a shift in the observed frequency.</a:t>
            </a:r>
          </a:p>
          <a:p>
            <a:pPr lvl="1"/>
            <a:r>
              <a:rPr lang="en-US" b="1" dirty="0" err="1" smtClean="0"/>
              <a:t>Redshift</a:t>
            </a:r>
            <a:r>
              <a:rPr lang="en-US" b="1" dirty="0" smtClean="0"/>
              <a:t>: </a:t>
            </a:r>
            <a:r>
              <a:rPr lang="en-US" dirty="0" smtClean="0"/>
              <a:t>frequencies are lower than they would be at rest, resulting from the source and observer moving apart from each other.</a:t>
            </a:r>
            <a:endParaRPr lang="en-US" b="1" dirty="0" smtClean="0"/>
          </a:p>
          <a:p>
            <a:pPr lvl="1"/>
            <a:r>
              <a:rPr lang="en-US" b="1" dirty="0" err="1" smtClean="0"/>
              <a:t>Blueshift</a:t>
            </a:r>
            <a:r>
              <a:rPr lang="en-US" b="1" dirty="0" smtClean="0"/>
              <a:t>:  </a:t>
            </a:r>
            <a:r>
              <a:rPr lang="en-US" dirty="0" smtClean="0"/>
              <a:t>frequencies are higher than they would be at rest, resulting from the source and observer moving towards each other.</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dirty="0" smtClean="0"/>
              <a:t>Blackbody Radiation</a:t>
            </a:r>
            <a:endParaRPr lang="en-US" dirty="0"/>
          </a:p>
        </p:txBody>
      </p:sp>
      <p:sp>
        <p:nvSpPr>
          <p:cNvPr id="3" name="Text Placeholder 2"/>
          <p:cNvSpPr>
            <a:spLocks noGrp="1"/>
          </p:cNvSpPr>
          <p:nvPr>
            <p:ph type="body" idx="4294967295"/>
          </p:nvPr>
        </p:nvSpPr>
        <p:spPr>
          <a:xfrm>
            <a:off x="304800" y="1447800"/>
            <a:ext cx="8534400" cy="5029200"/>
          </a:xfrm>
        </p:spPr>
        <p:txBody>
          <a:bodyPr>
            <a:normAutofit fontScale="92500" lnSpcReduction="10000"/>
          </a:bodyPr>
          <a:lstStyle/>
          <a:p>
            <a:r>
              <a:rPr lang="en-US" dirty="0" smtClean="0"/>
              <a:t>A blackbody</a:t>
            </a:r>
            <a:r>
              <a:rPr lang="en-US" baseline="0" dirty="0" smtClean="0"/>
              <a:t> is a hypothetical object that is a perfect emitter of all light and electromagnetic radiation.</a:t>
            </a:r>
            <a:endParaRPr lang="en-US" dirty="0" smtClean="0"/>
          </a:p>
          <a:p>
            <a:r>
              <a:rPr lang="en-US" dirty="0" smtClean="0"/>
              <a:t>The observed phenomena on the previous slide are difficult to explain with classical physics.  The failure of the classical models to explain observed behavior was called the ultraviolet </a:t>
            </a:r>
            <a:r>
              <a:rPr lang="en-US" dirty="0"/>
              <a:t>c</a:t>
            </a:r>
            <a:r>
              <a:rPr lang="en-US" dirty="0" smtClean="0"/>
              <a:t>atastrophe.</a:t>
            </a:r>
          </a:p>
          <a:p>
            <a:r>
              <a:rPr lang="en-US" dirty="0" smtClean="0"/>
              <a:t>A couple of (quantitative) relationships observed in blackbody radiation</a:t>
            </a:r>
          </a:p>
          <a:p>
            <a:pPr lvl="1"/>
            <a:r>
              <a:rPr lang="en-US" dirty="0" smtClean="0"/>
              <a:t>I (total intensity) proportion to T</a:t>
            </a:r>
            <a:r>
              <a:rPr lang="en-US" baseline="30000" dirty="0" smtClean="0"/>
              <a:t>4</a:t>
            </a:r>
            <a:endParaRPr lang="en-US" dirty="0" smtClean="0"/>
          </a:p>
          <a:p>
            <a:pPr lvl="1"/>
            <a:r>
              <a:rPr lang="en-US" dirty="0" err="1" smtClean="0">
                <a:latin typeface="Symbol" pitchFamily="18" charset="2"/>
              </a:rPr>
              <a:t>l</a:t>
            </a:r>
            <a:r>
              <a:rPr lang="en-US" baseline="-25000" dirty="0" err="1" smtClean="0"/>
              <a:t>max</a:t>
            </a:r>
            <a:r>
              <a:rPr lang="en-US" dirty="0" smtClean="0"/>
              <a:t> (wavelength of peak intensity) proportional to 1/T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Redshift</a:t>
            </a:r>
            <a:r>
              <a:rPr lang="en-US" dirty="0" smtClean="0"/>
              <a:t> Example</a:t>
            </a:r>
            <a:endParaRPr lang="en-US" dirty="0"/>
          </a:p>
        </p:txBody>
      </p:sp>
      <p:pic>
        <p:nvPicPr>
          <p:cNvPr id="4" name="Content Placeholder 3" descr="Redshift.png"/>
          <p:cNvPicPr>
            <a:picLocks noGrp="1" noChangeAspect="1"/>
          </p:cNvPicPr>
          <p:nvPr>
            <p:ph idx="1"/>
          </p:nvPr>
        </p:nvPicPr>
        <p:blipFill>
          <a:blip r:embed="rId2" cstate="print"/>
          <a:stretch>
            <a:fillRect/>
          </a:stretch>
        </p:blipFill>
        <p:spPr>
          <a:xfrm rot="16200000">
            <a:off x="2247900" y="-31014"/>
            <a:ext cx="4648201" cy="8215426"/>
          </a:xfrm>
        </p:spPr>
      </p:pic>
      <p:sp>
        <p:nvSpPr>
          <p:cNvPr id="5" name="TextBox 4"/>
          <p:cNvSpPr txBox="1"/>
          <p:nvPr/>
        </p:nvSpPr>
        <p:spPr>
          <a:xfrm>
            <a:off x="381000" y="6383179"/>
            <a:ext cx="6705599" cy="246221"/>
          </a:xfrm>
          <a:prstGeom prst="rect">
            <a:avLst/>
          </a:prstGeom>
          <a:noFill/>
        </p:spPr>
        <p:txBody>
          <a:bodyPr wrap="square" rtlCol="0">
            <a:spAutoFit/>
          </a:bodyPr>
          <a:lstStyle/>
          <a:p>
            <a:r>
              <a:rPr lang="en-US" sz="1000" dirty="0" smtClean="0"/>
              <a:t>Image from Wikipedia,  Georg </a:t>
            </a:r>
            <a:r>
              <a:rPr lang="en-US" sz="1000" dirty="0" err="1" smtClean="0"/>
              <a:t>Wiora</a:t>
            </a:r>
            <a:r>
              <a:rPr lang="en-US" sz="1000" dirty="0" smtClean="0"/>
              <a:t> (</a:t>
            </a:r>
            <a:r>
              <a:rPr lang="en-US" sz="1000" dirty="0" smtClean="0">
                <a:hlinkClick r:id="rId3" tooltip="User:Xorx"/>
              </a:rPr>
              <a:t>Dr. </a:t>
            </a:r>
            <a:r>
              <a:rPr lang="en-US" sz="1000" dirty="0" err="1" smtClean="0">
                <a:hlinkClick r:id="rId3" tooltip="User:Xorx"/>
              </a:rPr>
              <a:t>Schorsch</a:t>
            </a:r>
            <a:r>
              <a:rPr lang="en-US" sz="1000" dirty="0" smtClean="0"/>
              <a:t>) created this image from the original Public Domain JPG. </a:t>
            </a:r>
            <a:endParaRPr lang="en-US" sz="1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Doppler Broadening: </a:t>
            </a:r>
            <a:br>
              <a:rPr lang="en-US" dirty="0" smtClean="0"/>
            </a:br>
            <a:r>
              <a:rPr lang="en-US" dirty="0" smtClean="0"/>
              <a:t>How</a:t>
            </a:r>
            <a:r>
              <a:rPr lang="en-US" baseline="0" dirty="0" smtClean="0"/>
              <a:t> to Determine Density</a:t>
            </a:r>
            <a:endParaRPr lang="en-US" dirty="0"/>
          </a:p>
        </p:txBody>
      </p:sp>
      <p:sp>
        <p:nvSpPr>
          <p:cNvPr id="3" name="Content Placeholder 2"/>
          <p:cNvSpPr>
            <a:spLocks noGrp="1"/>
          </p:cNvSpPr>
          <p:nvPr>
            <p:ph idx="1"/>
          </p:nvPr>
        </p:nvSpPr>
        <p:spPr>
          <a:xfrm>
            <a:off x="152400" y="1600200"/>
            <a:ext cx="8763000" cy="5029200"/>
          </a:xfrm>
        </p:spPr>
        <p:txBody>
          <a:bodyPr>
            <a:normAutofit fontScale="85000" lnSpcReduction="20000"/>
          </a:bodyPr>
          <a:lstStyle/>
          <a:p>
            <a:r>
              <a:rPr lang="en-US" dirty="0" smtClean="0"/>
              <a:t>We just saw that</a:t>
            </a:r>
            <a:r>
              <a:rPr lang="en-US" baseline="0" dirty="0" smtClean="0"/>
              <a:t> objects moving towards us are </a:t>
            </a:r>
            <a:r>
              <a:rPr lang="en-US" baseline="0" dirty="0" err="1" smtClean="0"/>
              <a:t>blueshifted</a:t>
            </a:r>
            <a:r>
              <a:rPr lang="en-US" baseline="0" dirty="0" smtClean="0"/>
              <a:t> and objects moving away from us are </a:t>
            </a:r>
            <a:r>
              <a:rPr lang="en-US" baseline="0" dirty="0" err="1" smtClean="0"/>
              <a:t>redshifted</a:t>
            </a:r>
            <a:r>
              <a:rPr lang="en-US" baseline="0" dirty="0" smtClean="0"/>
              <a:t>.</a:t>
            </a:r>
          </a:p>
          <a:p>
            <a:r>
              <a:rPr lang="en-US" baseline="0" dirty="0" smtClean="0"/>
              <a:t>This is true at an atomic level, as well.</a:t>
            </a:r>
          </a:p>
          <a:p>
            <a:r>
              <a:rPr lang="en-US" baseline="0" dirty="0" smtClean="0"/>
              <a:t>In a very dense sample of atoms, the atoms will collide with each other often, and some will end up moving away from us and others will end up moving towards us, resulting in some</a:t>
            </a:r>
            <a:r>
              <a:rPr lang="en-US" dirty="0" smtClean="0"/>
              <a:t> atoms producing frequencies slightly lower than the rest value and other producing frequencies slightly higher than the rest value.</a:t>
            </a:r>
          </a:p>
          <a:p>
            <a:r>
              <a:rPr lang="en-US" baseline="0" dirty="0" smtClean="0"/>
              <a:t>The</a:t>
            </a:r>
            <a:r>
              <a:rPr lang="en-US" dirty="0" smtClean="0"/>
              <a:t> effect of this is </a:t>
            </a:r>
            <a:r>
              <a:rPr lang="en-US" baseline="0" dirty="0" smtClean="0"/>
              <a:t>a </a:t>
            </a:r>
            <a:r>
              <a:rPr lang="en-US" i="1" baseline="0" dirty="0" smtClean="0"/>
              <a:t>broadening</a:t>
            </a:r>
            <a:r>
              <a:rPr lang="en-US" baseline="0" dirty="0" smtClean="0"/>
              <a:t> of the spectral line.</a:t>
            </a:r>
          </a:p>
          <a:p>
            <a:r>
              <a:rPr lang="en-US" baseline="0" dirty="0" smtClean="0"/>
              <a:t>A similar sort of broadening occurs when objects are at high temperatures.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Doppler Broadening Example</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47800"/>
            <a:ext cx="8699754"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28600" y="5181600"/>
            <a:ext cx="6781800" cy="369332"/>
          </a:xfrm>
          <a:prstGeom prst="rect">
            <a:avLst/>
          </a:prstGeom>
          <a:noFill/>
        </p:spPr>
        <p:txBody>
          <a:bodyPr wrap="square" rtlCol="0">
            <a:spAutoFit/>
          </a:bodyPr>
          <a:lstStyle/>
          <a:p>
            <a:r>
              <a:rPr lang="en-US" dirty="0" smtClean="0"/>
              <a:t>©Swinburne University of Technology, used with permission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Spectra From</a:t>
            </a:r>
            <a:r>
              <a:rPr lang="en-US" baseline="0" dirty="0" smtClean="0"/>
              <a:t> Earth’s Atmosphere: MOSAIC</a:t>
            </a:r>
            <a:endParaRPr lang="en-US" dirty="0"/>
          </a:p>
        </p:txBody>
      </p:sp>
      <p:sp>
        <p:nvSpPr>
          <p:cNvPr id="3" name="Content Placeholder 2"/>
          <p:cNvSpPr>
            <a:spLocks noGrp="1"/>
          </p:cNvSpPr>
          <p:nvPr>
            <p:ph idx="1"/>
          </p:nvPr>
        </p:nvSpPr>
        <p:spPr>
          <a:xfrm>
            <a:off x="228600" y="1600200"/>
            <a:ext cx="8763000" cy="5029200"/>
          </a:xfrm>
        </p:spPr>
        <p:txBody>
          <a:bodyPr>
            <a:normAutofit lnSpcReduction="10000"/>
          </a:bodyPr>
          <a:lstStyle/>
          <a:p>
            <a:r>
              <a:rPr lang="en-US" dirty="0" smtClean="0"/>
              <a:t>Earth’s troposphere and stratosphere</a:t>
            </a:r>
            <a:r>
              <a:rPr lang="en-US" baseline="0" dirty="0" smtClean="0"/>
              <a:t> contain 99% of the ozone in the atmosphere, but are very dense.</a:t>
            </a:r>
          </a:p>
          <a:p>
            <a:r>
              <a:rPr lang="en-US" baseline="0" dirty="0" smtClean="0"/>
              <a:t>This means that the spectral lines coming from these parts of the atmosphere are very broad.</a:t>
            </a:r>
          </a:p>
          <a:p>
            <a:r>
              <a:rPr lang="en-US" dirty="0" smtClean="0"/>
              <a:t>The</a:t>
            </a:r>
            <a:r>
              <a:rPr lang="en-US" baseline="0" dirty="0" smtClean="0"/>
              <a:t> ozone in the mesosphere is not very dense, so it’s spectral line is more narrow.</a:t>
            </a:r>
          </a:p>
          <a:p>
            <a:r>
              <a:rPr lang="en-US" baseline="0" dirty="0" smtClean="0"/>
              <a:t>This is how the MOSAIC system is able to detect it</a:t>
            </a:r>
            <a:r>
              <a:rPr lang="en-US" dirty="0" smtClean="0"/>
              <a:t>, effectively looking through the stratosphere and troposphere.</a:t>
            </a:r>
            <a:endParaRPr lang="en-US" baseline="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MOSAIC spectrum</a:t>
            </a:r>
            <a:endParaRPr lang="en-US" dirty="0"/>
          </a:p>
        </p:txBody>
      </p:sp>
      <p:sp>
        <p:nvSpPr>
          <p:cNvPr id="3" name="Content Placeholder 2"/>
          <p:cNvSpPr>
            <a:spLocks noGrp="1"/>
          </p:cNvSpPr>
          <p:nvPr>
            <p:ph idx="1"/>
          </p:nvPr>
        </p:nvSpPr>
        <p:spPr>
          <a:xfrm>
            <a:off x="457200" y="1371600"/>
            <a:ext cx="8229600" cy="1905000"/>
          </a:xfrm>
        </p:spPr>
        <p:txBody>
          <a:bodyPr/>
          <a:lstStyle/>
          <a:p>
            <a:r>
              <a:rPr lang="en-US" dirty="0" smtClean="0"/>
              <a:t>This</a:t>
            </a:r>
            <a:r>
              <a:rPr lang="en-US" baseline="0" dirty="0" smtClean="0"/>
              <a:t> line corresponds to a rotational transition of the ozone (O</a:t>
            </a:r>
            <a:r>
              <a:rPr lang="en-US" baseline="-25000" dirty="0" smtClean="0"/>
              <a:t>3</a:t>
            </a:r>
            <a:r>
              <a:rPr lang="en-US" baseline="0" dirty="0" smtClean="0"/>
              <a:t>) molecule, with a central frequency of 11.0725 GHz.</a:t>
            </a:r>
            <a:endParaRPr lang="en-US" dirty="0"/>
          </a:p>
        </p:txBody>
      </p:sp>
      <p:sp>
        <p:nvSpPr>
          <p:cNvPr id="6" name="TextBox 5"/>
          <p:cNvSpPr txBox="1"/>
          <p:nvPr/>
        </p:nvSpPr>
        <p:spPr>
          <a:xfrm>
            <a:off x="685800" y="6324600"/>
            <a:ext cx="2895600" cy="369332"/>
          </a:xfrm>
          <a:prstGeom prst="rect">
            <a:avLst/>
          </a:prstGeom>
          <a:noFill/>
        </p:spPr>
        <p:txBody>
          <a:bodyPr wrap="square" rtlCol="0">
            <a:spAutoFit/>
          </a:bodyPr>
          <a:lstStyle/>
          <a:p>
            <a:r>
              <a:rPr lang="en-US" dirty="0" smtClean="0"/>
              <a:t>Nighttime Measurements</a:t>
            </a:r>
            <a:endParaRPr lang="en-US" dirty="0"/>
          </a:p>
        </p:txBody>
      </p:sp>
      <p:sp>
        <p:nvSpPr>
          <p:cNvPr id="7" name="TextBox 6"/>
          <p:cNvSpPr txBox="1"/>
          <p:nvPr/>
        </p:nvSpPr>
        <p:spPr>
          <a:xfrm>
            <a:off x="5410200" y="6324600"/>
            <a:ext cx="2895600" cy="369332"/>
          </a:xfrm>
          <a:prstGeom prst="rect">
            <a:avLst/>
          </a:prstGeom>
          <a:noFill/>
        </p:spPr>
        <p:txBody>
          <a:bodyPr wrap="square" rtlCol="0">
            <a:spAutoFit/>
          </a:bodyPr>
          <a:lstStyle/>
          <a:p>
            <a:r>
              <a:rPr lang="en-US" dirty="0" smtClean="0"/>
              <a:t>Daytime Measurements</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304800" y="2895600"/>
            <a:ext cx="3506230" cy="3459480"/>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5105400" y="2895600"/>
            <a:ext cx="3430030" cy="3384296"/>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Zeeman Effect: </a:t>
            </a:r>
            <a:br>
              <a:rPr lang="en-US" dirty="0" smtClean="0"/>
            </a:br>
            <a:r>
              <a:rPr lang="en-US" dirty="0" smtClean="0"/>
              <a:t>How to Measure a Magnetic Field</a:t>
            </a:r>
            <a:endParaRPr lang="en-US" dirty="0"/>
          </a:p>
        </p:txBody>
      </p:sp>
      <p:sp>
        <p:nvSpPr>
          <p:cNvPr id="3" name="Content Placeholder 2"/>
          <p:cNvSpPr>
            <a:spLocks noGrp="1"/>
          </p:cNvSpPr>
          <p:nvPr>
            <p:ph idx="1"/>
          </p:nvPr>
        </p:nvSpPr>
        <p:spPr>
          <a:xfrm>
            <a:off x="228600" y="1905000"/>
            <a:ext cx="8763000" cy="4525963"/>
          </a:xfrm>
        </p:spPr>
        <p:txBody>
          <a:bodyPr>
            <a:normAutofit fontScale="85000" lnSpcReduction="10000"/>
          </a:bodyPr>
          <a:lstStyle/>
          <a:p>
            <a:r>
              <a:rPr lang="en-US" dirty="0" smtClean="0"/>
              <a:t>Electrons</a:t>
            </a:r>
            <a:r>
              <a:rPr lang="en-US" baseline="0" dirty="0" smtClean="0"/>
              <a:t> have intrinsic angular momentum, and that angular momentum creates a very small magnetic field.</a:t>
            </a:r>
          </a:p>
          <a:p>
            <a:r>
              <a:rPr lang="en-US" baseline="0" dirty="0" smtClean="0"/>
              <a:t>Therefore, when an electron is in the presence of another (external) magnetic field, it has slightly more or less energy depending on whether the magnetic fields are aligned (less energy) or not aligned (more energy).</a:t>
            </a:r>
          </a:p>
          <a:p>
            <a:r>
              <a:rPr lang="en-US" baseline="0" dirty="0" smtClean="0"/>
              <a:t>This results in a splitting of the spectral line, since some electrons making a particular transition will release or absorb a photon with slightly more or less energy than in the absence of the magnetic field.</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Zeeman Effect</a:t>
            </a:r>
            <a:r>
              <a:rPr lang="en-US" baseline="0" dirty="0" smtClean="0"/>
              <a:t> Example</a:t>
            </a:r>
            <a:endParaRPr lang="en-US" dirty="0"/>
          </a:p>
        </p:txBody>
      </p:sp>
      <p:pic>
        <p:nvPicPr>
          <p:cNvPr id="31747" name="Picture 3"/>
          <p:cNvPicPr>
            <a:picLocks noGrp="1" noChangeAspect="1" noChangeArrowheads="1"/>
          </p:cNvPicPr>
          <p:nvPr>
            <p:ph idx="1"/>
          </p:nvPr>
        </p:nvPicPr>
        <p:blipFill>
          <a:blip r:embed="rId3" cstate="print"/>
          <a:srcRect/>
          <a:stretch>
            <a:fillRect/>
          </a:stretch>
        </p:blipFill>
        <p:spPr bwMode="auto">
          <a:xfrm>
            <a:off x="838200" y="1676400"/>
            <a:ext cx="7086600" cy="4251960"/>
          </a:xfrm>
          <a:prstGeom prst="rect">
            <a:avLst/>
          </a:prstGeom>
          <a:noFill/>
          <a:ln w="9525">
            <a:noFill/>
            <a:miter lim="800000"/>
            <a:headEnd/>
            <a:tailEnd/>
          </a:ln>
        </p:spPr>
      </p:pic>
      <p:sp>
        <p:nvSpPr>
          <p:cNvPr id="7" name="TextBox 6"/>
          <p:cNvSpPr txBox="1"/>
          <p:nvPr/>
        </p:nvSpPr>
        <p:spPr>
          <a:xfrm>
            <a:off x="914400" y="5867400"/>
            <a:ext cx="7162800" cy="246221"/>
          </a:xfrm>
          <a:prstGeom prst="rect">
            <a:avLst/>
          </a:prstGeom>
          <a:noFill/>
        </p:spPr>
        <p:txBody>
          <a:bodyPr wrap="square" rtlCol="0">
            <a:spAutoFit/>
          </a:bodyPr>
          <a:lstStyle/>
          <a:p>
            <a:r>
              <a:rPr lang="en-US" sz="1000" dirty="0" smtClean="0"/>
              <a:t>Image from NASA</a:t>
            </a:r>
            <a:endParaRPr lang="en-US"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lackbody.jpg"/>
          <p:cNvPicPr>
            <a:picLocks noChangeAspect="1"/>
          </p:cNvPicPr>
          <p:nvPr/>
        </p:nvPicPr>
        <p:blipFill>
          <a:blip r:embed="rId3" cstate="print"/>
          <a:stretch>
            <a:fillRect/>
          </a:stretch>
        </p:blipFill>
        <p:spPr>
          <a:xfrm>
            <a:off x="1447800" y="304800"/>
            <a:ext cx="6248400" cy="6248400"/>
          </a:xfrm>
          <a:prstGeom prst="rect">
            <a:avLst/>
          </a:prstGeom>
        </p:spPr>
      </p:pic>
      <p:sp>
        <p:nvSpPr>
          <p:cNvPr id="5" name="TextBox 4"/>
          <p:cNvSpPr txBox="1"/>
          <p:nvPr/>
        </p:nvSpPr>
        <p:spPr>
          <a:xfrm>
            <a:off x="1447800" y="6535579"/>
            <a:ext cx="5562600" cy="246221"/>
          </a:xfrm>
          <a:prstGeom prst="rect">
            <a:avLst/>
          </a:prstGeom>
          <a:noFill/>
        </p:spPr>
        <p:txBody>
          <a:bodyPr wrap="square" rtlCol="0">
            <a:spAutoFit/>
          </a:bodyPr>
          <a:lstStyle/>
          <a:p>
            <a:r>
              <a:rPr lang="en-US" sz="1000" dirty="0" smtClean="0"/>
              <a:t>From </a:t>
            </a:r>
            <a:r>
              <a:rPr lang="en-US" sz="1000" dirty="0" err="1" smtClean="0"/>
              <a:t>webExhibits</a:t>
            </a:r>
            <a:r>
              <a:rPr lang="en-US" sz="1000" dirty="0" smtClean="0"/>
              <a:t>, </a:t>
            </a:r>
            <a:r>
              <a:rPr lang="en-US" sz="1000" dirty="0" smtClean="0">
                <a:hlinkClick r:id="rId4"/>
              </a:rPr>
              <a:t>www.webexhibits.org/causesofcolor</a:t>
            </a:r>
            <a:r>
              <a:rPr lang="en-US" sz="1000" dirty="0" smtClean="0"/>
              <a:t>. Creative Commons</a:t>
            </a:r>
            <a:endParaRPr lang="en-US"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Quantization</a:t>
            </a:r>
            <a:r>
              <a:rPr lang="en-US" baseline="0" dirty="0" smtClean="0"/>
              <a:t> of Energy</a:t>
            </a:r>
            <a:endParaRPr lang="en-US" dirty="0"/>
          </a:p>
        </p:txBody>
      </p:sp>
      <p:sp>
        <p:nvSpPr>
          <p:cNvPr id="3" name="Text Placeholder 2"/>
          <p:cNvSpPr>
            <a:spLocks noGrp="1"/>
          </p:cNvSpPr>
          <p:nvPr>
            <p:ph type="body" idx="4294967295"/>
          </p:nvPr>
        </p:nvSpPr>
        <p:spPr>
          <a:xfrm>
            <a:off x="228600" y="1371600"/>
            <a:ext cx="8763000" cy="5334000"/>
          </a:xfrm>
        </p:spPr>
        <p:txBody>
          <a:bodyPr>
            <a:normAutofit/>
          </a:bodyPr>
          <a:lstStyle/>
          <a:p>
            <a:r>
              <a:rPr lang="en-US" dirty="0" smtClean="0"/>
              <a:t>The solution to the UV catastrophe was the</a:t>
            </a:r>
            <a:r>
              <a:rPr lang="en-US" baseline="0" dirty="0" smtClean="0"/>
              <a:t> assertion (by Planck) that EM radiation comes only in discrete packets of energy (called photons), and the energy of these packets is proportional to the frequency of the EM radiation.</a:t>
            </a:r>
          </a:p>
          <a:p>
            <a:r>
              <a:rPr lang="en-US" baseline="0" dirty="0" smtClean="0"/>
              <a:t>This quantization was further verified by Einstein (photoelectric effect),</a:t>
            </a:r>
            <a:r>
              <a:rPr lang="en-US" dirty="0" smtClean="0"/>
              <a:t> Compton (Compton shift), and was used by Bohr in his model of the atom.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Important Equation</a:t>
            </a:r>
            <a:endParaRPr lang="en-US" dirty="0"/>
          </a:p>
        </p:txBody>
      </p:sp>
      <p:sp>
        <p:nvSpPr>
          <p:cNvPr id="3" name="Text Placeholder 2"/>
          <p:cNvSpPr>
            <a:spLocks noGrp="1"/>
          </p:cNvSpPr>
          <p:nvPr>
            <p:ph type="body" idx="4294967295"/>
          </p:nvPr>
        </p:nvSpPr>
        <p:spPr>
          <a:xfrm>
            <a:off x="304800" y="3810000"/>
            <a:ext cx="8686800" cy="2819400"/>
          </a:xfrm>
        </p:spPr>
        <p:txBody>
          <a:bodyPr>
            <a:normAutofit fontScale="85000" lnSpcReduction="10000"/>
          </a:bodyPr>
          <a:lstStyle/>
          <a:p>
            <a:pPr rtl="0" eaLnBrk="1" latinLnBrk="0" hangingPunct="1"/>
            <a:r>
              <a:rPr lang="en-US" sz="3200" kern="1200" dirty="0" smtClean="0">
                <a:solidFill>
                  <a:schemeClr val="tx1"/>
                </a:solidFill>
                <a:latin typeface="+mn-lt"/>
                <a:ea typeface="+mn-ea"/>
                <a:cs typeface="+mn-cs"/>
              </a:rPr>
              <a:t>The energy of a photon is equal</a:t>
            </a:r>
            <a:r>
              <a:rPr lang="en-US" sz="3200" kern="1200" baseline="0" dirty="0" smtClean="0">
                <a:solidFill>
                  <a:schemeClr val="tx1"/>
                </a:solidFill>
                <a:latin typeface="+mn-lt"/>
                <a:ea typeface="+mn-ea"/>
                <a:cs typeface="+mn-cs"/>
              </a:rPr>
              <a:t> to E = </a:t>
            </a:r>
            <a:r>
              <a:rPr lang="en-US" sz="3200" kern="1200" baseline="0" dirty="0" err="1" smtClean="0">
                <a:solidFill>
                  <a:schemeClr val="tx1"/>
                </a:solidFill>
                <a:latin typeface="+mn-lt"/>
                <a:ea typeface="+mn-ea"/>
                <a:cs typeface="+mn-cs"/>
              </a:rPr>
              <a:t>hf</a:t>
            </a:r>
            <a:r>
              <a:rPr lang="en-US" sz="3200" kern="1200" baseline="0" dirty="0" smtClean="0">
                <a:solidFill>
                  <a:schemeClr val="tx1"/>
                </a:solidFill>
                <a:latin typeface="+mn-lt"/>
                <a:ea typeface="+mn-ea"/>
                <a:cs typeface="+mn-cs"/>
              </a:rPr>
              <a:t>, where h is</a:t>
            </a:r>
            <a:r>
              <a:rPr lang="en-US" sz="3200" kern="1200" dirty="0" smtClean="0">
                <a:solidFill>
                  <a:schemeClr val="tx1"/>
                </a:solidFill>
                <a:latin typeface="+mn-lt"/>
                <a:ea typeface="+mn-ea"/>
                <a:cs typeface="+mn-cs"/>
              </a:rPr>
              <a:t> </a:t>
            </a:r>
            <a:r>
              <a:rPr lang="en-US" sz="3200" kern="1200" baseline="0" dirty="0" smtClean="0">
                <a:solidFill>
                  <a:schemeClr val="tx1"/>
                </a:solidFill>
                <a:latin typeface="+mn-lt"/>
                <a:ea typeface="+mn-ea"/>
                <a:cs typeface="+mn-cs"/>
              </a:rPr>
              <a:t>Planck’s constant, h = 6.626 x 10</a:t>
            </a:r>
            <a:r>
              <a:rPr lang="en-US" sz="3200" kern="1200" baseline="30000" dirty="0" smtClean="0">
                <a:solidFill>
                  <a:schemeClr val="tx1"/>
                </a:solidFill>
                <a:latin typeface="+mn-lt"/>
                <a:ea typeface="+mn-ea"/>
                <a:cs typeface="+mn-cs"/>
              </a:rPr>
              <a:t>-34</a:t>
            </a:r>
            <a:r>
              <a:rPr lang="en-US" sz="3200" kern="1200" baseline="0" dirty="0" smtClean="0">
                <a:solidFill>
                  <a:schemeClr val="tx1"/>
                </a:solidFill>
                <a:latin typeface="+mn-lt"/>
                <a:ea typeface="+mn-ea"/>
                <a:cs typeface="+mn-cs"/>
              </a:rPr>
              <a:t> J·s.</a:t>
            </a:r>
          </a:p>
          <a:p>
            <a:pPr rtl="0" eaLnBrk="1" latinLnBrk="0" hangingPunct="1"/>
            <a:r>
              <a:rPr lang="en-US" dirty="0" smtClean="0"/>
              <a:t>Frequency is sometimes abbreviated with f and sometimes with the Greek letter </a:t>
            </a:r>
            <a:r>
              <a:rPr lang="en-US" dirty="0" smtClean="0">
                <a:latin typeface="Symbol" pitchFamily="18" charset="2"/>
              </a:rPr>
              <a:t>n</a:t>
            </a:r>
            <a:r>
              <a:rPr lang="en-US" dirty="0" smtClean="0"/>
              <a:t> (“nu”).</a:t>
            </a:r>
            <a:endParaRPr lang="en-US" sz="3200" dirty="0" smtClean="0"/>
          </a:p>
          <a:p>
            <a:pPr rtl="0" eaLnBrk="1" latinLnBrk="0" hangingPunct="1"/>
            <a:r>
              <a:rPr lang="en-US" sz="3200" kern="1200" baseline="0" dirty="0" smtClean="0">
                <a:solidFill>
                  <a:schemeClr val="tx1"/>
                </a:solidFill>
                <a:latin typeface="+mn-lt"/>
                <a:ea typeface="+mn-ea"/>
                <a:cs typeface="+mn-cs"/>
              </a:rPr>
              <a:t>Because c = </a:t>
            </a:r>
            <a:r>
              <a:rPr lang="en-US" sz="3200" kern="1200" baseline="0" dirty="0" smtClean="0">
                <a:solidFill>
                  <a:schemeClr val="tx1"/>
                </a:solidFill>
                <a:latin typeface="Symbol" pitchFamily="18" charset="2"/>
              </a:rPr>
              <a:t>l</a:t>
            </a:r>
            <a:r>
              <a:rPr lang="en-US" sz="3200" kern="1200" baseline="0" dirty="0" smtClean="0">
                <a:solidFill>
                  <a:schemeClr val="tx1"/>
                </a:solidFill>
                <a:latin typeface="+mn-lt"/>
                <a:ea typeface="+mn-ea"/>
                <a:cs typeface="+mn-cs"/>
              </a:rPr>
              <a:t>f, and c is the</a:t>
            </a:r>
            <a:r>
              <a:rPr lang="en-US" sz="3200" kern="1200" dirty="0" smtClean="0">
                <a:solidFill>
                  <a:schemeClr val="tx1"/>
                </a:solidFill>
                <a:latin typeface="+mn-lt"/>
                <a:ea typeface="+mn-ea"/>
                <a:cs typeface="+mn-cs"/>
              </a:rPr>
              <a:t> speed of light in a vacuum </a:t>
            </a:r>
            <a:r>
              <a:rPr lang="en-US" sz="3200" kern="1200" baseline="0" dirty="0" smtClean="0">
                <a:solidFill>
                  <a:schemeClr val="tx1"/>
                </a:solidFill>
                <a:latin typeface="+mn-lt"/>
                <a:ea typeface="+mn-ea"/>
                <a:cs typeface="+mn-cs"/>
              </a:rPr>
              <a:t>= 299,792,458 m/s,</a:t>
            </a:r>
            <a:r>
              <a:rPr lang="en-US" sz="3200" kern="1200" dirty="0" smtClean="0">
                <a:solidFill>
                  <a:schemeClr val="tx1"/>
                </a:solidFill>
                <a:latin typeface="+mn-lt"/>
                <a:ea typeface="+mn-ea"/>
                <a:cs typeface="+mn-cs"/>
              </a:rPr>
              <a:t> </a:t>
            </a:r>
            <a:r>
              <a:rPr lang="en-US" sz="3200" kern="1200" baseline="0" dirty="0" smtClean="0">
                <a:solidFill>
                  <a:schemeClr val="tx1"/>
                </a:solidFill>
                <a:latin typeface="+mn-lt"/>
                <a:ea typeface="+mn-ea"/>
                <a:cs typeface="+mn-cs"/>
              </a:rPr>
              <a:t>the energy is also E = </a:t>
            </a:r>
            <a:r>
              <a:rPr lang="en-US" sz="3200" kern="1200" baseline="0" dirty="0" err="1" smtClean="0">
                <a:solidFill>
                  <a:schemeClr val="tx1"/>
                </a:solidFill>
                <a:latin typeface="+mn-lt"/>
                <a:ea typeface="+mn-ea"/>
                <a:cs typeface="+mn-cs"/>
              </a:rPr>
              <a:t>hc</a:t>
            </a:r>
            <a:r>
              <a:rPr lang="en-US" sz="3200" kern="1200" baseline="0" dirty="0" smtClean="0">
                <a:solidFill>
                  <a:schemeClr val="tx1"/>
                </a:solidFill>
                <a:latin typeface="+mn-lt"/>
                <a:ea typeface="+mn-ea"/>
                <a:cs typeface="+mn-cs"/>
              </a:rPr>
              <a:t>/</a:t>
            </a:r>
            <a:r>
              <a:rPr lang="en-US" sz="3200" kern="1200" baseline="0" dirty="0" smtClean="0">
                <a:solidFill>
                  <a:schemeClr val="tx1"/>
                </a:solidFill>
                <a:latin typeface="Symbol" pitchFamily="18" charset="2"/>
              </a:rPr>
              <a:t>l</a:t>
            </a:r>
            <a:r>
              <a:rPr lang="en-US" sz="3200" kern="1200" baseline="0" dirty="0" smtClean="0">
                <a:solidFill>
                  <a:schemeClr val="tx1"/>
                </a:solidFill>
                <a:latin typeface="+mn-lt"/>
                <a:ea typeface="+mn-ea"/>
                <a:cs typeface="+mn-cs"/>
              </a:rPr>
              <a:t>.</a:t>
            </a:r>
          </a:p>
        </p:txBody>
      </p:sp>
      <p:graphicFrame>
        <p:nvGraphicFramePr>
          <p:cNvPr id="4" name="Object 3"/>
          <p:cNvGraphicFramePr>
            <a:graphicFrameLocks noChangeAspect="1"/>
          </p:cNvGraphicFramePr>
          <p:nvPr/>
        </p:nvGraphicFramePr>
        <p:xfrm>
          <a:off x="1143000" y="1752600"/>
          <a:ext cx="6300788" cy="1600200"/>
        </p:xfrm>
        <a:graphic>
          <a:graphicData uri="http://schemas.openxmlformats.org/presentationml/2006/ole">
            <mc:AlternateContent xmlns:mc="http://schemas.openxmlformats.org/markup-compatibility/2006">
              <mc:Choice xmlns:v="urn:schemas-microsoft-com:vml" Requires="v">
                <p:oleObj spid="_x0000_s4103" name="Equation" r:id="rId4" imgW="799920" imgH="203040" progId="Equation.3">
                  <p:embed/>
                </p:oleObj>
              </mc:Choice>
              <mc:Fallback>
                <p:oleObj name="Equation" r:id="rId4" imgW="799920" imgH="20304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1752600"/>
                        <a:ext cx="6300788"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Relation Between Energy and Frequency</a:t>
            </a:r>
            <a:endParaRPr lang="en-US" dirty="0"/>
          </a:p>
        </p:txBody>
      </p:sp>
      <p:sp>
        <p:nvSpPr>
          <p:cNvPr id="3" name="Text Placeholder 2"/>
          <p:cNvSpPr>
            <a:spLocks noGrp="1"/>
          </p:cNvSpPr>
          <p:nvPr>
            <p:ph type="body" idx="4294967295"/>
          </p:nvPr>
        </p:nvSpPr>
        <p:spPr>
          <a:xfrm>
            <a:off x="152400" y="1600200"/>
            <a:ext cx="8839200" cy="4525963"/>
          </a:xfrm>
        </p:spPr>
        <p:txBody>
          <a:bodyPr/>
          <a:lstStyle/>
          <a:p>
            <a:pPr rtl="0" eaLnBrk="1" fontAlgn="base" latinLnBrk="0" hangingPunct="1"/>
            <a:r>
              <a:rPr lang="en-US" sz="3200" kern="1200" dirty="0" smtClean="0">
                <a:solidFill>
                  <a:schemeClr val="tx1"/>
                </a:solidFill>
                <a:latin typeface="+mn-lt"/>
                <a:ea typeface="+mn-ea"/>
                <a:cs typeface="+mn-cs"/>
              </a:rPr>
              <a:t>Thus, we can express a photon in terms of energy, wavelength, or frequency and figure out any of the others.</a:t>
            </a:r>
            <a:endParaRPr lang="en-US" sz="3200" kern="1200" baseline="0" dirty="0" smtClean="0">
              <a:solidFill>
                <a:schemeClr val="tx1"/>
              </a:solidFill>
              <a:latin typeface="+mn-lt"/>
              <a:ea typeface="+mn-ea"/>
              <a:cs typeface="+mn-cs"/>
            </a:endParaRPr>
          </a:p>
          <a:p>
            <a:pPr rtl="0" eaLnBrk="1" latinLnBrk="0" hangingPunct="1"/>
            <a:r>
              <a:rPr lang="en-US" sz="3200" kern="1200" dirty="0" smtClean="0">
                <a:solidFill>
                  <a:schemeClr val="tx1"/>
                </a:solidFill>
                <a:latin typeface="+mn-lt"/>
                <a:ea typeface="+mn-ea"/>
                <a:cs typeface="+mn-cs"/>
              </a:rPr>
              <a:t>That is,</a:t>
            </a:r>
            <a:endParaRPr lang="en-US" dirty="0" smtClean="0"/>
          </a:p>
          <a:p>
            <a:pPr lvl="1" rtl="0" eaLnBrk="1" latinLnBrk="0" hangingPunct="1"/>
            <a:r>
              <a:rPr lang="en-US" sz="2800" kern="1200" dirty="0" smtClean="0">
                <a:solidFill>
                  <a:schemeClr val="tx1"/>
                </a:solidFill>
                <a:latin typeface="+mn-lt"/>
                <a:ea typeface="+mn-ea"/>
                <a:cs typeface="+mn-cs"/>
              </a:rPr>
              <a:t>Energy is proportional to the frequency of the radiation.</a:t>
            </a:r>
            <a:endParaRPr lang="en-US" dirty="0" smtClean="0"/>
          </a:p>
          <a:p>
            <a:pPr lvl="1" rtl="0" eaLnBrk="1" latinLnBrk="0" hangingPunct="1"/>
            <a:r>
              <a:rPr lang="en-US" sz="2800" kern="1200" dirty="0" smtClean="0">
                <a:solidFill>
                  <a:schemeClr val="tx1"/>
                </a:solidFill>
                <a:latin typeface="+mn-lt"/>
                <a:ea typeface="+mn-ea"/>
                <a:cs typeface="+mn-cs"/>
              </a:rPr>
              <a:t>Energy is indirectly proportional to the wavelength of the radiation.</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Bohr Model of the Atom</a:t>
            </a:r>
            <a:endParaRPr lang="en-US" dirty="0"/>
          </a:p>
        </p:txBody>
      </p:sp>
      <p:sp>
        <p:nvSpPr>
          <p:cNvPr id="3" name="Text Placeholder 2"/>
          <p:cNvSpPr>
            <a:spLocks noGrp="1"/>
          </p:cNvSpPr>
          <p:nvPr>
            <p:ph type="body" idx="4294967295"/>
          </p:nvPr>
        </p:nvSpPr>
        <p:spPr>
          <a:xfrm>
            <a:off x="152400" y="1143000"/>
            <a:ext cx="8991600" cy="5410200"/>
          </a:xfrm>
        </p:spPr>
        <p:txBody>
          <a:bodyPr>
            <a:normAutofit/>
          </a:bodyPr>
          <a:lstStyle/>
          <a:p>
            <a:r>
              <a:rPr lang="en-US" dirty="0" smtClean="0"/>
              <a:t>You may recall that positive and negative charges attract.</a:t>
            </a:r>
          </a:p>
          <a:p>
            <a:r>
              <a:rPr lang="en-US" baseline="0" dirty="0" smtClean="0"/>
              <a:t>The most energetically favorable position for the positive nucleus</a:t>
            </a:r>
            <a:r>
              <a:rPr lang="en-US" dirty="0" smtClean="0"/>
              <a:t> and the negative electron is as close together as possible.</a:t>
            </a:r>
            <a:endParaRPr lang="en-US" baseline="0" dirty="0" smtClean="0"/>
          </a:p>
          <a:p>
            <a:r>
              <a:rPr lang="en-US" dirty="0" smtClean="0"/>
              <a:t>The lowest energy state for the electron is closest to the nucleus and called the ground state.</a:t>
            </a:r>
          </a:p>
          <a:p>
            <a:r>
              <a:rPr lang="en-US" dirty="0" smtClean="0"/>
              <a:t>Energy levels further from the nucleus have lower energies.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0" marR="0" indent="0" algn="ctr" defTabSz="914400" rtl="0" eaLnBrk="1" fontAlgn="auto" latinLnBrk="0" hangingPunct="1">
              <a:lnSpc>
                <a:spcPct val="100000"/>
              </a:lnSpc>
              <a:spcBef>
                <a:spcPct val="0"/>
              </a:spcBef>
              <a:spcAft>
                <a:spcPts val="0"/>
              </a:spcAft>
              <a:buClrTx/>
              <a:buSzTx/>
              <a:buFontTx/>
              <a:buNone/>
              <a:tabLst/>
              <a:defRPr/>
            </a:pPr>
            <a:r>
              <a:rPr lang="en-US" dirty="0" smtClean="0"/>
              <a:t>Bohr Model of the Atom</a:t>
            </a:r>
            <a:endParaRPr lang="en-US" dirty="0"/>
          </a:p>
        </p:txBody>
      </p:sp>
      <p:sp>
        <p:nvSpPr>
          <p:cNvPr id="3" name="Text Placeholder 2"/>
          <p:cNvSpPr>
            <a:spLocks noGrp="1"/>
          </p:cNvSpPr>
          <p:nvPr>
            <p:ph type="body" idx="4294967295"/>
          </p:nvPr>
        </p:nvSpPr>
        <p:spPr>
          <a:xfrm>
            <a:off x="228600" y="1600200"/>
            <a:ext cx="8763000" cy="5029200"/>
          </a:xfrm>
        </p:spPr>
        <p:txBody>
          <a:bodyPr>
            <a:normAutofit fontScale="925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dirty="0" smtClean="0"/>
              <a:t>The big idea of the Bohr Model is that only specific, discrete orbits of electrons around the nucleus</a:t>
            </a:r>
            <a:r>
              <a:rPr lang="en-US" baseline="0" dirty="0" smtClean="0"/>
              <a:t> are allowed by nature.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baseline="0" dirty="0" smtClean="0"/>
              <a:t>This</a:t>
            </a:r>
            <a:r>
              <a:rPr lang="en-US" dirty="0" smtClean="0"/>
              <a:t> means that only some specific energies are allowed.  This is another way of saying the electron energies are </a:t>
            </a:r>
            <a:r>
              <a:rPr lang="en-US" b="1" i="1" dirty="0" smtClean="0"/>
              <a:t>quantized</a:t>
            </a:r>
            <a:r>
              <a:rPr lang="en-US" dirty="0" smtClean="0"/>
              <a:t>.</a:t>
            </a:r>
            <a:endParaRPr lang="en-US" baseline="0" dirty="0" smtClean="0"/>
          </a:p>
          <a:p>
            <a:pPr lvl="0"/>
            <a:r>
              <a:rPr lang="en-US" dirty="0" smtClean="0"/>
              <a:t>The energy level of an orbit is referred to with a number, n, where n = 1 corresponds to the ground state, n = 2 corresponds to the first excited state, etc.</a:t>
            </a:r>
          </a:p>
          <a:p>
            <a:pPr lvl="0"/>
            <a:r>
              <a:rPr lang="en-US" dirty="0" smtClean="0"/>
              <a:t>In general, the higher the n, the further the electron’s orbit from the nucleus.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1053</TotalTime>
  <Words>3062</Words>
  <Application>Microsoft Office PowerPoint</Application>
  <PresentationFormat>On-screen Show (4:3)</PresentationFormat>
  <Paragraphs>200</Paragraphs>
  <Slides>36</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Office Theme</vt:lpstr>
      <vt:lpstr>Equation</vt:lpstr>
      <vt:lpstr>Energy Levels and Atomic Spectra </vt:lpstr>
      <vt:lpstr>Observed Phenomena</vt:lpstr>
      <vt:lpstr>Blackbody Radiation</vt:lpstr>
      <vt:lpstr>PowerPoint Presentation</vt:lpstr>
      <vt:lpstr>Quantization of Energy</vt:lpstr>
      <vt:lpstr>Important Equation</vt:lpstr>
      <vt:lpstr>Relation Between Energy and Frequency</vt:lpstr>
      <vt:lpstr>Bohr Model of the Atom</vt:lpstr>
      <vt:lpstr>Bohr Model of the Atom</vt:lpstr>
      <vt:lpstr>How Much Energy?</vt:lpstr>
      <vt:lpstr>Changing Energy Levels</vt:lpstr>
      <vt:lpstr>Changing Energy Levels in Bohr Model</vt:lpstr>
      <vt:lpstr>(Very Famous) Hydrogen Transitions</vt:lpstr>
      <vt:lpstr>Other Types of Energy</vt:lpstr>
      <vt:lpstr>Rotational Energy and Photons for Molecules</vt:lpstr>
      <vt:lpstr>Production of Spectrum</vt:lpstr>
      <vt:lpstr>What Can The Spectrum Teach Us?</vt:lpstr>
      <vt:lpstr>Types of Spectra</vt:lpstr>
      <vt:lpstr>Kirchhoff’s (Other) Laws:  How to Determine Type of Material</vt:lpstr>
      <vt:lpstr>Relationship Between Emission and Absorption Spectra</vt:lpstr>
      <vt:lpstr>Spectra From Space</vt:lpstr>
      <vt:lpstr>Characteristic Spectra:  How to Determine Chemical Composition</vt:lpstr>
      <vt:lpstr>The Solar Spectrum</vt:lpstr>
      <vt:lpstr>Two Ways to Determine Temperature</vt:lpstr>
      <vt:lpstr>Another Way to Determine Temperature</vt:lpstr>
      <vt:lpstr>Spectral Classes</vt:lpstr>
      <vt:lpstr>Historical Perspective</vt:lpstr>
      <vt:lpstr>Doppler Effect:  How to Determine Velocity</vt:lpstr>
      <vt:lpstr>Determining Relative, Radial Velocity</vt:lpstr>
      <vt:lpstr>Redshift Example</vt:lpstr>
      <vt:lpstr>Doppler Broadening:  How to Determine Density</vt:lpstr>
      <vt:lpstr>Doppler Broadening Example</vt:lpstr>
      <vt:lpstr>Spectra From Earth’s Atmosphere: MOSAIC</vt:lpstr>
      <vt:lpstr>MOSAIC spectrum</vt:lpstr>
      <vt:lpstr>Zeeman Effect:  How to Measure a Magnetic Field</vt:lpstr>
      <vt:lpstr>Zeeman Effect Example</vt:lpstr>
    </vt:vector>
  </TitlesOfParts>
  <Company>Massachusetts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Atomic Spectra and Energy Levels</dc:title>
  <dc:creator>Sara Kate May</dc:creator>
  <cp:lastModifiedBy>skmay</cp:lastModifiedBy>
  <cp:revision>101</cp:revision>
  <dcterms:created xsi:type="dcterms:W3CDTF">2010-07-19T18:36:41Z</dcterms:created>
  <dcterms:modified xsi:type="dcterms:W3CDTF">2011-07-29T14:08:06Z</dcterms:modified>
</cp:coreProperties>
</file>