
<file path=[Content_Types].xml><?xml version="1.0" encoding="utf-8"?>
<Types xmlns="http://schemas.openxmlformats.org/package/2006/content-types">
  <Default Extension="png" ContentType="image/png"/>
  <Default Extension="bin" ContentType="application/vnd.openxmlformats-officedocument.oleObject"/>
  <Default Extension="bmp" ContentType="image/bmp"/>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58" r:id="rId3"/>
    <p:sldId id="280" r:id="rId4"/>
    <p:sldId id="272" r:id="rId5"/>
    <p:sldId id="273" r:id="rId6"/>
    <p:sldId id="274" r:id="rId7"/>
    <p:sldId id="269" r:id="rId8"/>
    <p:sldId id="277" r:id="rId9"/>
    <p:sldId id="278" r:id="rId10"/>
    <p:sldId id="276" r:id="rId11"/>
    <p:sldId id="275" r:id="rId12"/>
    <p:sldId id="287" r:id="rId13"/>
    <p:sldId id="279" r:id="rId14"/>
    <p:sldId id="282" r:id="rId15"/>
    <p:sldId id="281" r:id="rId16"/>
    <p:sldId id="266" r:id="rId17"/>
    <p:sldId id="284" r:id="rId18"/>
    <p:sldId id="283" r:id="rId19"/>
    <p:sldId id="267" r:id="rId20"/>
    <p:sldId id="285" r:id="rId21"/>
    <p:sldId id="268" r:id="rId22"/>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692" autoAdjust="0"/>
    <p:restoredTop sz="86364" autoAdjust="0"/>
  </p:normalViewPr>
  <p:slideViewPr>
    <p:cSldViewPr>
      <p:cViewPr varScale="1">
        <p:scale>
          <a:sx n="64" d="100"/>
          <a:sy n="64" d="100"/>
        </p:scale>
        <p:origin x="-4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64" y="-102"/>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sz="quarter" idx="1"/>
          </p:nvPr>
        </p:nvSpPr>
        <p:spPr>
          <a:xfrm>
            <a:off x="3927775" y="0"/>
            <a:ext cx="3004820" cy="461010"/>
          </a:xfrm>
          <a:prstGeom prst="rect">
            <a:avLst/>
          </a:prstGeom>
        </p:spPr>
        <p:txBody>
          <a:bodyPr vert="horz" lIns="92309" tIns="46154" rIns="92309" bIns="46154" rtlCol="0"/>
          <a:lstStyle>
            <a:lvl1pPr algn="r">
              <a:defRPr sz="1200"/>
            </a:lvl1pPr>
          </a:lstStyle>
          <a:p>
            <a:endParaRPr lang="en-US" dirty="0"/>
          </a:p>
        </p:txBody>
      </p:sp>
      <p:sp>
        <p:nvSpPr>
          <p:cNvPr id="4" name="Footer Placeholder 3"/>
          <p:cNvSpPr>
            <a:spLocks noGrp="1"/>
          </p:cNvSpPr>
          <p:nvPr>
            <p:ph type="ftr" sz="quarter" idx="2"/>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5" name="Slide Number Placeholder 4"/>
          <p:cNvSpPr>
            <a:spLocks noGrp="1"/>
          </p:cNvSpPr>
          <p:nvPr>
            <p:ph type="sldNum" sz="quarter" idx="3"/>
          </p:nvPr>
        </p:nvSpPr>
        <p:spPr>
          <a:xfrm>
            <a:off x="3927775" y="8757590"/>
            <a:ext cx="3004820" cy="461010"/>
          </a:xfrm>
          <a:prstGeom prst="rect">
            <a:avLst/>
          </a:prstGeom>
        </p:spPr>
        <p:txBody>
          <a:bodyPr vert="horz" lIns="92309" tIns="46154" rIns="92309" bIns="46154" rtlCol="0" anchor="b"/>
          <a:lstStyle>
            <a:lvl1pPr algn="r">
              <a:defRPr sz="1200"/>
            </a:lvl1pPr>
          </a:lstStyle>
          <a:p>
            <a:fld id="{44CA9A22-1F37-4DC1-9032-F52CD93AE931}" type="slidenum">
              <a:rPr lang="en-US" smtClean="0"/>
              <a:pPr/>
              <a:t>‹#›</a:t>
            </a:fld>
            <a:endParaRPr lang="en-US"/>
          </a:p>
        </p:txBody>
      </p:sp>
    </p:spTree>
    <p:extLst>
      <p:ext uri="{BB962C8B-B14F-4D97-AF65-F5344CB8AC3E}">
        <p14:creationId xmlns:p14="http://schemas.microsoft.com/office/powerpoint/2010/main" val="23719265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idx="1"/>
          </p:nvPr>
        </p:nvSpPr>
        <p:spPr>
          <a:xfrm>
            <a:off x="3927775" y="0"/>
            <a:ext cx="3004820" cy="461010"/>
          </a:xfrm>
          <a:prstGeom prst="rect">
            <a:avLst/>
          </a:prstGeom>
        </p:spPr>
        <p:txBody>
          <a:bodyPr vert="horz" lIns="92309" tIns="46154" rIns="92309" bIns="46154" rtlCol="0"/>
          <a:lstStyle>
            <a:lvl1pPr algn="r">
              <a:defRPr sz="1200"/>
            </a:lvl1pPr>
          </a:lstStyle>
          <a:p>
            <a:fld id="{1ED591F9-F239-49A8-A88D-87A2F4142DDF}" type="datetimeFigureOut">
              <a:rPr lang="en-US" smtClean="0"/>
              <a:pPr/>
              <a:t>7/28/2011</a:t>
            </a:fld>
            <a:endParaRPr lang="en-US"/>
          </a:p>
        </p:txBody>
      </p:sp>
      <p:sp>
        <p:nvSpPr>
          <p:cNvPr id="4" name="Slide Image Placeholder 3"/>
          <p:cNvSpPr>
            <a:spLocks noGrp="1" noRot="1" noChangeAspect="1"/>
          </p:cNvSpPr>
          <p:nvPr>
            <p:ph type="sldImg" idx="2"/>
          </p:nvPr>
        </p:nvSpPr>
        <p:spPr>
          <a:xfrm>
            <a:off x="1162050" y="692150"/>
            <a:ext cx="4610100" cy="3457575"/>
          </a:xfrm>
          <a:prstGeom prst="rect">
            <a:avLst/>
          </a:prstGeom>
          <a:noFill/>
          <a:ln w="12700">
            <a:solidFill>
              <a:prstClr val="black"/>
            </a:solidFill>
          </a:ln>
        </p:spPr>
        <p:txBody>
          <a:bodyPr vert="horz" lIns="92309" tIns="46154" rIns="92309" bIns="46154" rtlCol="0" anchor="ctr"/>
          <a:lstStyle/>
          <a:p>
            <a:endParaRPr lang="en-US"/>
          </a:p>
        </p:txBody>
      </p:sp>
      <p:sp>
        <p:nvSpPr>
          <p:cNvPr id="5" name="Notes Placeholder 4"/>
          <p:cNvSpPr>
            <a:spLocks noGrp="1"/>
          </p:cNvSpPr>
          <p:nvPr>
            <p:ph type="body" sz="quarter" idx="3"/>
          </p:nvPr>
        </p:nvSpPr>
        <p:spPr>
          <a:xfrm>
            <a:off x="693420" y="4379595"/>
            <a:ext cx="5547360" cy="4149090"/>
          </a:xfrm>
          <a:prstGeom prst="rect">
            <a:avLst/>
          </a:prstGeom>
        </p:spPr>
        <p:txBody>
          <a:bodyPr vert="horz" lIns="92309" tIns="46154" rIns="92309" bIns="461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7" name="Slide Number Placeholder 6"/>
          <p:cNvSpPr>
            <a:spLocks noGrp="1"/>
          </p:cNvSpPr>
          <p:nvPr>
            <p:ph type="sldNum" sz="quarter" idx="5"/>
          </p:nvPr>
        </p:nvSpPr>
        <p:spPr>
          <a:xfrm>
            <a:off x="3927775" y="8757590"/>
            <a:ext cx="3004820" cy="461010"/>
          </a:xfrm>
          <a:prstGeom prst="rect">
            <a:avLst/>
          </a:prstGeom>
        </p:spPr>
        <p:txBody>
          <a:bodyPr vert="horz" lIns="92309" tIns="46154" rIns="92309" bIns="46154" rtlCol="0" anchor="b"/>
          <a:lstStyle>
            <a:lvl1pPr algn="r">
              <a:defRPr sz="1200"/>
            </a:lvl1pPr>
          </a:lstStyle>
          <a:p>
            <a:fld id="{60703E81-C96E-4094-9B39-86955A71A998}" type="slidenum">
              <a:rPr lang="en-US" smtClean="0"/>
              <a:pPr/>
              <a:t>‹#›</a:t>
            </a:fld>
            <a:endParaRPr lang="en-US"/>
          </a:p>
        </p:txBody>
      </p:sp>
    </p:spTree>
    <p:extLst>
      <p:ext uri="{BB962C8B-B14F-4D97-AF65-F5344CB8AC3E}">
        <p14:creationId xmlns:p14="http://schemas.microsoft.com/office/powerpoint/2010/main" val="4010934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4.4	Describe qualitatively the basic principles of reflection and refraction of waves.</a:t>
            </a:r>
          </a:p>
          <a:p>
            <a:r>
              <a:rPr lang="en-US" dirty="0" smtClean="0"/>
              <a:t>4.5	Recognize that mechanical waves generally move faster through a solid than through a liquid and faster through a liquid than through a gas.</a:t>
            </a:r>
          </a:p>
          <a:p>
            <a:r>
              <a:rPr lang="en-US" dirty="0" smtClean="0"/>
              <a:t>4.6	Describe the apparent change in frequency of waves due to the motion of a source or a receiver (the Doppler effect).</a:t>
            </a:r>
          </a:p>
          <a:p>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3087">
              <a:defRPr/>
            </a:pPr>
            <a:r>
              <a:rPr lang="en-US" dirty="0" smtClean="0"/>
              <a:t>This is an animation also. When you display the slides as slide show, you should see the interference pattern changing as the waves propagate away from the two sources shown.</a:t>
            </a:r>
          </a:p>
          <a:p>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helpful to take</a:t>
            </a:r>
            <a:r>
              <a:rPr lang="en-US" baseline="0" dirty="0" smtClean="0"/>
              <a:t> advantage of one of more of the applets so that students can see (and hear) the combination of the waveforms in motion.  Students with a musical background may be familiar with beats from experiences tuning instruments, but others need to hear the beat to understand that it is a variation in intensity arising from a small difference in pitch.</a:t>
            </a:r>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solidFill>
                  <a:prstClr val="black"/>
                </a:solidFill>
              </a:rPr>
              <a:pPr/>
              <a:t>12</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703E81-C96E-4094-9B39-86955A71A998}"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703E81-C96E-4094-9B39-86955A71A998}"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slide shows three applications of the Doppler effect.  The first is Doppler radar, which uses the change in frequency due to the relative motion of precipitation to indicate areas where precipitation is occurring.  The radar gun, as used to determine the speed of a pitch, uses the change in frequency between a wave emitted by the radar and that reflected off the ball to determine the relative speed of the ball towards the detector.  The final picture is the MISA antenna (located near MIT Haystack Observatory), which uses the change in frequency of its emitted radio wave and the reflected wave (off the ionosphere) to determine the velocity of the upper atmosphere.  </a:t>
            </a:r>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703E81-C96E-4094-9B39-86955A71A998}"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703E81-C96E-4094-9B39-86955A71A998}"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dotted line represents</a:t>
            </a:r>
            <a:r>
              <a:rPr lang="en-US" baseline="0" dirty="0" smtClean="0"/>
              <a:t> the pressure-broadened contribution of the ozone from the lower atmosphere.  The sharper peak represents the contribution of the ozone from the mesosphere, which is less dense, and therefore, not pressure-broadened.</a:t>
            </a:r>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703E81-C96E-4094-9B39-86955A71A99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gif files are animations</a:t>
            </a:r>
            <a:r>
              <a:rPr lang="en-US" baseline="0" dirty="0" smtClean="0"/>
              <a:t> showing the reflection of a wave off a free and fixed boundary.  When you display the slide show, the animation should begin automatically.</a:t>
            </a:r>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3087">
              <a:defRPr/>
            </a:pPr>
            <a:r>
              <a:rPr lang="en-US" dirty="0" smtClean="0"/>
              <a:t>Students may have the experience of hearing particularly well across a lake on a warm summer night, or of having a hard time hearing across a parking lot on a warm day.  Explain how these related to refraction and the diagram in the slide.  </a:t>
            </a:r>
          </a:p>
          <a:p>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you consider each wave front a top view of a crest of each wave, you can see the bending</a:t>
            </a:r>
            <a:r>
              <a:rPr lang="en-US" baseline="0" dirty="0" smtClean="0"/>
              <a:t> of the wave resulting from the changing wavelength at the boundary between the two media.  This is an animation that should begin automatically when the slideshow advances to this slide.</a:t>
            </a:r>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703E81-C96E-4094-9B39-86955A71A99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0703E81-C96E-4094-9B39-86955A71A99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703E81-C96E-4094-9B39-86955A71A99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703E81-C96E-4094-9B39-86955A71A998}"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D713B9-331D-4E5C-AA96-B37B16AE55F0}"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D713B9-331D-4E5C-AA96-B37B16AE55F0}"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D713B9-331D-4E5C-AA96-B37B16AE55F0}"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D713B9-331D-4E5C-AA96-B37B16AE55F0}"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D713B9-331D-4E5C-AA96-B37B16AE55F0}" type="datetimeFigureOut">
              <a:rPr lang="en-US" smtClean="0"/>
              <a:pPr/>
              <a:t>7/28/2011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D713B9-331D-4E5C-AA96-B37B16AE55F0}" type="datetimeFigureOut">
              <a:rPr lang="en-US" smtClean="0"/>
              <a:pPr/>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D713B9-331D-4E5C-AA96-B37B16AE55F0}" type="datetimeFigureOut">
              <a:rPr lang="en-US" smtClean="0"/>
              <a:pPr/>
              <a:t>7/28/2011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D713B9-331D-4E5C-AA96-B37B16AE55F0}" type="datetimeFigureOut">
              <a:rPr lang="en-US" smtClean="0"/>
              <a:pPr/>
              <a:t>7/28/2011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D713B9-331D-4E5C-AA96-B37B16AE55F0}" type="datetimeFigureOut">
              <a:rPr lang="en-US" smtClean="0"/>
              <a:pPr/>
              <a:t>7/28/2011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D713B9-331D-4E5C-AA96-B37B16AE55F0}" type="datetimeFigureOut">
              <a:rPr lang="en-US" smtClean="0"/>
              <a:pPr/>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D713B9-331D-4E5C-AA96-B37B16AE55F0}" type="datetimeFigureOut">
              <a:rPr lang="en-US" smtClean="0"/>
              <a:pPr/>
              <a:t>7/28/2011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9A1BC7-1CED-4F60-871D-D83FF28B945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bright="70000" contrast="-80000"/>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713B9-331D-4E5C-AA96-B37B16AE55F0}" type="datetimeFigureOut">
              <a:rPr lang="en-US" smtClean="0"/>
              <a:pPr/>
              <a:t>7/28/2011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9A1BC7-1CED-4F60-871D-D83FF28B945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11.xml"/><Relationship Id="rId7" Type="http://schemas.openxmlformats.org/officeDocument/2006/relationships/image" Target="../media/image14.png"/><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hyperlink" Target="http://www.walter-fendt.de/ph14e/beats.htm" TargetMode="External"/><Relationship Id="rId5" Type="http://schemas.openxmlformats.org/officeDocument/2006/relationships/hyperlink" Target="http://library.thinkquest.org/19537/java/Beats.html" TargetMode="External"/><Relationship Id="rId4" Type="http://schemas.openxmlformats.org/officeDocument/2006/relationships/hyperlink" Target="http://www.mta.ca/faculty/science/physics/suren/Beats/Beats.html" TargetMode="External"/><Relationship Id="rId9" Type="http://schemas.openxmlformats.org/officeDocument/2006/relationships/image" Target="../media/image13.wmf"/></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bmp"/><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0.wmf"/><Relationship Id="rId5" Type="http://schemas.openxmlformats.org/officeDocument/2006/relationships/oleObject" Target="../embeddings/oleObject1.bin"/><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057400"/>
            <a:ext cx="7772400" cy="1470025"/>
          </a:xfrm>
        </p:spPr>
        <p:txBody>
          <a:bodyPr/>
          <a:lstStyle/>
          <a:p>
            <a:r>
              <a:rPr lang="en-US" dirty="0" smtClean="0"/>
              <a:t>Wave Properties and MOSAIC</a:t>
            </a:r>
            <a:endParaRPr lang="en-US" dirty="0"/>
          </a:p>
        </p:txBody>
      </p:sp>
      <p:sp>
        <p:nvSpPr>
          <p:cNvPr id="3" name="Subtitle 2"/>
          <p:cNvSpPr>
            <a:spLocks noGrp="1"/>
          </p:cNvSpPr>
          <p:nvPr>
            <p:ph type="subTitle" idx="1"/>
          </p:nvPr>
        </p:nvSpPr>
        <p:spPr>
          <a:xfrm>
            <a:off x="1295400" y="3810000"/>
            <a:ext cx="6400800" cy="1752600"/>
          </a:xfrm>
        </p:spPr>
        <p:txBody>
          <a:bodyPr/>
          <a:lstStyle/>
          <a:p>
            <a:r>
              <a:rPr lang="en-US" dirty="0" smtClean="0">
                <a:solidFill>
                  <a:schemeClr val="tx1">
                    <a:lumMod val="65000"/>
                    <a:lumOff val="35000"/>
                  </a:schemeClr>
                </a:solidFill>
              </a:rPr>
              <a:t>A Physics MOSAIC</a:t>
            </a:r>
          </a:p>
          <a:p>
            <a:r>
              <a:rPr lang="en-US" dirty="0" smtClean="0">
                <a:solidFill>
                  <a:schemeClr val="tx1">
                    <a:lumMod val="65000"/>
                    <a:lumOff val="35000"/>
                  </a:schemeClr>
                </a:solidFill>
              </a:rPr>
              <a:t>MIT Haystack Observatory RET</a:t>
            </a:r>
          </a:p>
          <a:p>
            <a:r>
              <a:rPr lang="en-US" sz="2000" dirty="0" smtClean="0">
                <a:solidFill>
                  <a:schemeClr val="tx1">
                    <a:lumMod val="65000"/>
                    <a:lumOff val="35000"/>
                  </a:schemeClr>
                </a:solidFill>
              </a:rPr>
              <a:t>Revised 2011</a:t>
            </a:r>
            <a:endParaRPr lang="en-US" sz="2000" dirty="0">
              <a:solidFill>
                <a:schemeClr val="tx1">
                  <a:lumMod val="65000"/>
                  <a:lumOff val="35000"/>
                </a:schemeClr>
              </a:solidFill>
            </a:endParaRPr>
          </a:p>
        </p:txBody>
      </p:sp>
      <p:sp>
        <p:nvSpPr>
          <p:cNvPr id="4" name="TextBox 3"/>
          <p:cNvSpPr txBox="1"/>
          <p:nvPr/>
        </p:nvSpPr>
        <p:spPr>
          <a:xfrm>
            <a:off x="76200" y="6504801"/>
            <a:ext cx="6096000" cy="276999"/>
          </a:xfrm>
          <a:prstGeom prst="rect">
            <a:avLst/>
          </a:prstGeom>
          <a:noFill/>
        </p:spPr>
        <p:txBody>
          <a:bodyPr wrap="square" rtlCol="0">
            <a:spAutoFit/>
          </a:bodyPr>
          <a:lstStyle/>
          <a:p>
            <a:r>
              <a:rPr lang="en-US" sz="1200" dirty="0" smtClean="0"/>
              <a:t>Background Image from Wikipedia, Roger </a:t>
            </a:r>
            <a:r>
              <a:rPr lang="en-US" sz="1200" dirty="0" err="1" smtClean="0"/>
              <a:t>McLassus</a:t>
            </a:r>
            <a:r>
              <a:rPr lang="en-US" sz="1200" dirty="0" smtClean="0"/>
              <a:t>, Creative Commons </a:t>
            </a:r>
            <a:endParaRPr lang="en-US" sz="1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Constructive and Destructive Interference</a:t>
            </a:r>
            <a:endParaRPr lang="en-US" dirty="0"/>
          </a:p>
        </p:txBody>
      </p:sp>
      <p:sp>
        <p:nvSpPr>
          <p:cNvPr id="3" name="Content Placeholder 2"/>
          <p:cNvSpPr>
            <a:spLocks noGrp="1"/>
          </p:cNvSpPr>
          <p:nvPr>
            <p:ph idx="1"/>
          </p:nvPr>
        </p:nvSpPr>
        <p:spPr>
          <a:xfrm>
            <a:off x="228600" y="1600200"/>
            <a:ext cx="8686800" cy="4525963"/>
          </a:xfrm>
        </p:spPr>
        <p:txBody>
          <a:bodyPr/>
          <a:lstStyle/>
          <a:p>
            <a:r>
              <a:rPr lang="en-US" b="1" i="1" dirty="0" smtClean="0"/>
              <a:t>Constructive Interference</a:t>
            </a:r>
            <a:r>
              <a:rPr lang="en-US" dirty="0" smtClean="0"/>
              <a:t>:  Occurs when two waves pass through the same physical space and result in a greater</a:t>
            </a:r>
            <a:r>
              <a:rPr lang="en-US" baseline="0" dirty="0" smtClean="0"/>
              <a:t> displacement than the original waves.</a:t>
            </a:r>
            <a:endParaRPr lang="en-US" dirty="0" smtClean="0"/>
          </a:p>
          <a:p>
            <a:r>
              <a:rPr lang="en-US" b="1" i="1" dirty="0" smtClean="0"/>
              <a:t>Destructive Interference</a:t>
            </a:r>
            <a:r>
              <a:rPr lang="en-US" dirty="0" smtClean="0"/>
              <a:t>:  Occurs when two waves pass through the same physical space and result in a lesser displacement than the original waves.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Interference of Waves</a:t>
            </a:r>
            <a:endParaRPr lang="en-US" dirty="0"/>
          </a:p>
        </p:txBody>
      </p:sp>
      <p:pic>
        <p:nvPicPr>
          <p:cNvPr id="6" name="Picture 5" descr="Two_sources_interference.gif"/>
          <p:cNvPicPr>
            <a:picLocks noChangeAspect="1"/>
          </p:cNvPicPr>
          <p:nvPr/>
        </p:nvPicPr>
        <p:blipFill>
          <a:blip r:embed="rId3" cstate="print"/>
          <a:stretch>
            <a:fillRect/>
          </a:stretch>
        </p:blipFill>
        <p:spPr>
          <a:xfrm>
            <a:off x="1752600" y="1295400"/>
            <a:ext cx="5181600" cy="5181600"/>
          </a:xfrm>
          <a:prstGeom prst="rect">
            <a:avLst/>
          </a:prstGeom>
        </p:spPr>
      </p:pic>
      <p:sp>
        <p:nvSpPr>
          <p:cNvPr id="7" name="TextBox 6"/>
          <p:cNvSpPr txBox="1"/>
          <p:nvPr/>
        </p:nvSpPr>
        <p:spPr>
          <a:xfrm>
            <a:off x="1828800" y="6477000"/>
            <a:ext cx="3733800" cy="246221"/>
          </a:xfrm>
          <a:prstGeom prst="rect">
            <a:avLst/>
          </a:prstGeom>
          <a:noFill/>
        </p:spPr>
        <p:txBody>
          <a:bodyPr wrap="square" rtlCol="0">
            <a:spAutoFit/>
          </a:bodyPr>
          <a:lstStyle/>
          <a:p>
            <a:r>
              <a:rPr lang="en-US" sz="1000" dirty="0" smtClean="0"/>
              <a:t>From Wikipedia, Oleg </a:t>
            </a:r>
            <a:r>
              <a:rPr lang="en-US" sz="1000" dirty="0" err="1" smtClean="0"/>
              <a:t>Alexandrov</a:t>
            </a:r>
            <a:r>
              <a:rPr lang="en-US" sz="1000" dirty="0" smtClean="0"/>
              <a:t>, Public Domain</a:t>
            </a:r>
            <a:endParaRPr lang="en-US"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1020762"/>
          </a:xfrm>
        </p:spPr>
        <p:txBody>
          <a:bodyPr/>
          <a:lstStyle/>
          <a:p>
            <a:r>
              <a:rPr lang="en-US" dirty="0" smtClean="0"/>
              <a:t>Beats</a:t>
            </a:r>
            <a:endParaRPr lang="en-US" dirty="0"/>
          </a:p>
        </p:txBody>
      </p:sp>
      <p:sp>
        <p:nvSpPr>
          <p:cNvPr id="3" name="TextBox 2"/>
          <p:cNvSpPr txBox="1"/>
          <p:nvPr/>
        </p:nvSpPr>
        <p:spPr>
          <a:xfrm>
            <a:off x="313543" y="1066800"/>
            <a:ext cx="8624341" cy="1938992"/>
          </a:xfrm>
          <a:prstGeom prst="rect">
            <a:avLst/>
          </a:prstGeom>
          <a:noFill/>
        </p:spPr>
        <p:txBody>
          <a:bodyPr wrap="square" rtlCol="0">
            <a:spAutoFit/>
          </a:bodyPr>
          <a:lstStyle/>
          <a:p>
            <a:r>
              <a:rPr lang="en-US" sz="2400" dirty="0" smtClean="0">
                <a:solidFill>
                  <a:prstClr val="black"/>
                </a:solidFill>
              </a:rPr>
              <a:t>When two waves of similar frequencies pass through the same medium, the resulting wave is perceived with </a:t>
            </a:r>
            <a:r>
              <a:rPr lang="en-US" sz="2400" b="1" i="1" dirty="0" smtClean="0">
                <a:solidFill>
                  <a:prstClr val="black"/>
                </a:solidFill>
              </a:rPr>
              <a:t>beats</a:t>
            </a:r>
            <a:r>
              <a:rPr lang="en-US" sz="2400" dirty="0" smtClean="0">
                <a:solidFill>
                  <a:prstClr val="black"/>
                </a:solidFill>
              </a:rPr>
              <a:t>, or periodic alternations of intensity</a:t>
            </a:r>
            <a:r>
              <a:rPr lang="en-US" sz="2400" dirty="0" smtClean="0">
                <a:solidFill>
                  <a:prstClr val="black"/>
                </a:solidFill>
              </a:rPr>
              <a:t>.  The frequency of the beats (intensity variation) is equal to the difference in the frequency of the two sources being combined.</a:t>
            </a:r>
          </a:p>
        </p:txBody>
      </p:sp>
      <p:sp>
        <p:nvSpPr>
          <p:cNvPr id="8" name="Rectangle 7"/>
          <p:cNvSpPr/>
          <p:nvPr/>
        </p:nvSpPr>
        <p:spPr>
          <a:xfrm>
            <a:off x="3657600" y="3519735"/>
            <a:ext cx="5280284" cy="2677656"/>
          </a:xfrm>
          <a:prstGeom prst="rect">
            <a:avLst/>
          </a:prstGeom>
        </p:spPr>
        <p:txBody>
          <a:bodyPr wrap="square">
            <a:spAutoFit/>
          </a:bodyPr>
          <a:lstStyle/>
          <a:p>
            <a:r>
              <a:rPr lang="en-US" sz="2400" dirty="0" smtClean="0">
                <a:solidFill>
                  <a:prstClr val="black"/>
                </a:solidFill>
              </a:rPr>
              <a:t>There are many great applets demonstrating this phenomenon online.  Some are linked to below.</a:t>
            </a:r>
          </a:p>
          <a:p>
            <a:endParaRPr lang="en-US" sz="2400" dirty="0">
              <a:solidFill>
                <a:prstClr val="black"/>
              </a:solidFill>
            </a:endParaRPr>
          </a:p>
          <a:p>
            <a:r>
              <a:rPr lang="en-US" sz="2400" dirty="0">
                <a:solidFill>
                  <a:prstClr val="black"/>
                </a:solidFill>
                <a:hlinkClick r:id="rId4"/>
              </a:rPr>
              <a:t>m</a:t>
            </a:r>
            <a:r>
              <a:rPr lang="en-US" sz="2400" dirty="0" smtClean="0">
                <a:solidFill>
                  <a:prstClr val="black"/>
                </a:solidFill>
                <a:hlinkClick r:id="rId4"/>
              </a:rPr>
              <a:t>ta.ca</a:t>
            </a:r>
            <a:endParaRPr lang="en-US" sz="2400" dirty="0" smtClean="0">
              <a:solidFill>
                <a:prstClr val="black"/>
              </a:solidFill>
            </a:endParaRPr>
          </a:p>
          <a:p>
            <a:r>
              <a:rPr lang="en-US" sz="2400" dirty="0">
                <a:solidFill>
                  <a:prstClr val="black"/>
                </a:solidFill>
                <a:hlinkClick r:id="rId5"/>
              </a:rPr>
              <a:t>t</a:t>
            </a:r>
            <a:r>
              <a:rPr lang="en-US" sz="2400" dirty="0" smtClean="0">
                <a:solidFill>
                  <a:prstClr val="black"/>
                </a:solidFill>
                <a:hlinkClick r:id="rId5"/>
              </a:rPr>
              <a:t>hinkquest.org</a:t>
            </a:r>
            <a:r>
              <a:rPr lang="en-US" sz="2400" dirty="0" smtClean="0">
                <a:solidFill>
                  <a:prstClr val="black"/>
                </a:solidFill>
              </a:rPr>
              <a:t> (with sound)</a:t>
            </a:r>
          </a:p>
          <a:p>
            <a:r>
              <a:rPr lang="en-US" sz="2400" dirty="0" smtClean="0">
                <a:solidFill>
                  <a:prstClr val="black"/>
                </a:solidFill>
                <a:hlinkClick r:id="rId6"/>
              </a:rPr>
              <a:t>walter-fendt.de</a:t>
            </a:r>
            <a:r>
              <a:rPr lang="en-US" sz="2400" dirty="0" smtClean="0">
                <a:solidFill>
                  <a:prstClr val="black"/>
                </a:solidFill>
              </a:rPr>
              <a:t> </a:t>
            </a:r>
            <a:endParaRPr lang="en-US" sz="2400" dirty="0">
              <a:solidFill>
                <a:prstClr val="black"/>
              </a:solidFill>
            </a:endParaRPr>
          </a:p>
        </p:txBody>
      </p:sp>
      <p:pic>
        <p:nvPicPr>
          <p:cNvPr id="205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022" y="3005792"/>
            <a:ext cx="2975569" cy="370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68508" y="6589984"/>
            <a:ext cx="5638800" cy="246221"/>
          </a:xfrm>
          <a:prstGeom prst="rect">
            <a:avLst/>
          </a:prstGeom>
          <a:noFill/>
        </p:spPr>
        <p:txBody>
          <a:bodyPr wrap="square" rtlCol="0">
            <a:spAutoFit/>
          </a:bodyPr>
          <a:lstStyle/>
          <a:p>
            <a:r>
              <a:rPr lang="en-US" sz="1000" dirty="0" smtClean="0"/>
              <a:t>Image from Wikipedia, user Army1987, all rights released</a:t>
            </a:r>
            <a:endParaRPr lang="en-US" sz="1000" dirty="0"/>
          </a:p>
        </p:txBody>
      </p:sp>
      <p:graphicFrame>
        <p:nvGraphicFramePr>
          <p:cNvPr id="5" name="Object 4"/>
          <p:cNvGraphicFramePr>
            <a:graphicFrameLocks noChangeAspect="1"/>
          </p:cNvGraphicFramePr>
          <p:nvPr>
            <p:extLst>
              <p:ext uri="{D42A27DB-BD31-4B8C-83A1-F6EECF244321}">
                <p14:modId xmlns:p14="http://schemas.microsoft.com/office/powerpoint/2010/main" val="1718116673"/>
              </p:ext>
            </p:extLst>
          </p:nvPr>
        </p:nvGraphicFramePr>
        <p:xfrm>
          <a:off x="4890918" y="2743199"/>
          <a:ext cx="2576682" cy="776535"/>
        </p:xfrm>
        <a:graphic>
          <a:graphicData uri="http://schemas.openxmlformats.org/presentationml/2006/ole">
            <mc:AlternateContent xmlns:mc="http://schemas.openxmlformats.org/markup-compatibility/2006">
              <mc:Choice xmlns:v="urn:schemas-microsoft-com:vml" Requires="v">
                <p:oleObj spid="_x0000_s2052" name="Equation" r:id="rId8" imgW="927000" imgH="279360" progId="Equation.3">
                  <p:embed/>
                </p:oleObj>
              </mc:Choice>
              <mc:Fallback>
                <p:oleObj name="Equation" r:id="rId8" imgW="927000" imgH="279360" progId="Equation.3">
                  <p:embed/>
                  <p:pic>
                    <p:nvPicPr>
                      <p:cNvPr id="0" name=""/>
                      <p:cNvPicPr/>
                      <p:nvPr/>
                    </p:nvPicPr>
                    <p:blipFill>
                      <a:blip r:embed="rId9"/>
                      <a:stretch>
                        <a:fillRect/>
                      </a:stretch>
                    </p:blipFill>
                    <p:spPr>
                      <a:xfrm>
                        <a:off x="4890918" y="2743199"/>
                        <a:ext cx="2576682" cy="776535"/>
                      </a:xfrm>
                      <a:prstGeom prst="rect">
                        <a:avLst/>
                      </a:prstGeom>
                    </p:spPr>
                  </p:pic>
                </p:oleObj>
              </mc:Fallback>
            </mc:AlternateContent>
          </a:graphicData>
        </a:graphic>
      </p:graphicFrame>
    </p:spTree>
    <p:extLst>
      <p:ext uri="{BB962C8B-B14F-4D97-AF65-F5344CB8AC3E}">
        <p14:creationId xmlns:p14="http://schemas.microsoft.com/office/powerpoint/2010/main" val="28943120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Interference of Particles (Electrons)</a:t>
            </a:r>
            <a:endParaRPr lang="en-US" dirty="0"/>
          </a:p>
        </p:txBody>
      </p:sp>
      <p:pic>
        <p:nvPicPr>
          <p:cNvPr id="18434" name="Picture 2"/>
          <p:cNvPicPr>
            <a:picLocks noChangeAspect="1" noChangeArrowheads="1"/>
          </p:cNvPicPr>
          <p:nvPr/>
        </p:nvPicPr>
        <p:blipFill>
          <a:blip r:embed="rId3" cstate="print"/>
          <a:srcRect/>
          <a:stretch>
            <a:fillRect/>
          </a:stretch>
        </p:blipFill>
        <p:spPr bwMode="auto">
          <a:xfrm>
            <a:off x="1295400" y="1447800"/>
            <a:ext cx="6172200" cy="4924743"/>
          </a:xfrm>
          <a:prstGeom prst="rect">
            <a:avLst/>
          </a:prstGeom>
          <a:noFill/>
          <a:ln w="9525">
            <a:noFill/>
            <a:miter lim="800000"/>
            <a:headEnd/>
            <a:tailEnd/>
          </a:ln>
        </p:spPr>
      </p:pic>
      <p:sp>
        <p:nvSpPr>
          <p:cNvPr id="4" name="TextBox 3"/>
          <p:cNvSpPr txBox="1"/>
          <p:nvPr/>
        </p:nvSpPr>
        <p:spPr>
          <a:xfrm>
            <a:off x="1219200" y="6400800"/>
            <a:ext cx="3962400" cy="246221"/>
          </a:xfrm>
          <a:prstGeom prst="rect">
            <a:avLst/>
          </a:prstGeom>
          <a:noFill/>
        </p:spPr>
        <p:txBody>
          <a:bodyPr wrap="square" rtlCol="0">
            <a:spAutoFit/>
          </a:bodyPr>
          <a:lstStyle/>
          <a:p>
            <a:r>
              <a:rPr lang="en-US" sz="1000" dirty="0" smtClean="0"/>
              <a:t>Image from NASA</a:t>
            </a:r>
            <a:endParaRPr lang="en-US" sz="1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Diffraction</a:t>
            </a:r>
            <a:endParaRPr lang="en-US" dirty="0"/>
          </a:p>
        </p:txBody>
      </p:sp>
      <p:sp>
        <p:nvSpPr>
          <p:cNvPr id="3" name="Text Placeholder 2"/>
          <p:cNvSpPr>
            <a:spLocks noGrp="1"/>
          </p:cNvSpPr>
          <p:nvPr>
            <p:ph type="body" idx="4294967295"/>
          </p:nvPr>
        </p:nvSpPr>
        <p:spPr>
          <a:xfrm>
            <a:off x="152400" y="1371600"/>
            <a:ext cx="8839200" cy="2819400"/>
          </a:xfrm>
        </p:spPr>
        <p:txBody>
          <a:bodyPr>
            <a:normAutofit/>
          </a:bodyPr>
          <a:lstStyle/>
          <a:p>
            <a:r>
              <a:rPr lang="en-US" sz="2600" dirty="0" smtClean="0"/>
              <a:t>Waves </a:t>
            </a:r>
            <a:r>
              <a:rPr lang="en-US" sz="2600" b="1" i="1" dirty="0" smtClean="0"/>
              <a:t>diffract</a:t>
            </a:r>
            <a:r>
              <a:rPr lang="en-US" sz="2600" dirty="0" smtClean="0"/>
              <a:t>, or spread out, when they encounter a barrier that is comparable in size to their wavelength.</a:t>
            </a:r>
          </a:p>
          <a:p>
            <a:r>
              <a:rPr lang="en-US" sz="2600" dirty="0" smtClean="0"/>
              <a:t>Waves may even seem to bend around corners if their wavelength is long enough.</a:t>
            </a:r>
          </a:p>
          <a:p>
            <a:r>
              <a:rPr lang="en-US" sz="2600" dirty="0" smtClean="0"/>
              <a:t>Diffraction is why the edges of shadows are never sharp, and why you can hear around corners.</a:t>
            </a:r>
            <a:endParaRPr lang="en-US" sz="2600" dirty="0"/>
          </a:p>
        </p:txBody>
      </p:sp>
      <p:grpSp>
        <p:nvGrpSpPr>
          <p:cNvPr id="19456" name="Group 19455"/>
          <p:cNvGrpSpPr/>
          <p:nvPr/>
        </p:nvGrpSpPr>
        <p:grpSpPr>
          <a:xfrm>
            <a:off x="533400" y="4038599"/>
            <a:ext cx="3098126" cy="2558956"/>
            <a:chOff x="533400" y="4038599"/>
            <a:chExt cx="3098126" cy="2558956"/>
          </a:xfrm>
        </p:grpSpPr>
        <p:grpSp>
          <p:nvGrpSpPr>
            <p:cNvPr id="62" name="Group 61"/>
            <p:cNvGrpSpPr/>
            <p:nvPr/>
          </p:nvGrpSpPr>
          <p:grpSpPr>
            <a:xfrm>
              <a:off x="533400" y="4038599"/>
              <a:ext cx="3098126" cy="2558956"/>
              <a:chOff x="152400" y="4038599"/>
              <a:chExt cx="3098126" cy="2558956"/>
            </a:xfrm>
          </p:grpSpPr>
          <p:sp>
            <p:nvSpPr>
              <p:cNvPr id="60" name="Rectangle 59"/>
              <p:cNvSpPr/>
              <p:nvPr/>
            </p:nvSpPr>
            <p:spPr>
              <a:xfrm>
                <a:off x="152400" y="4038599"/>
                <a:ext cx="3098126" cy="25589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228600" y="5377721"/>
                <a:ext cx="1066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600200" y="4267200"/>
                <a:ext cx="152400" cy="9144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600200" y="5486400"/>
                <a:ext cx="152400" cy="9144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389744" y="4653821"/>
                <a:ext cx="1143000" cy="1447800"/>
                <a:chOff x="304800" y="4648200"/>
                <a:chExt cx="1143000" cy="1447800"/>
              </a:xfrm>
            </p:grpSpPr>
            <p:cxnSp>
              <p:nvCxnSpPr>
                <p:cNvPr id="22" name="Straight Connector 21"/>
                <p:cNvCxnSpPr/>
                <p:nvPr/>
              </p:nvCxnSpPr>
              <p:spPr>
                <a:xfrm>
                  <a:off x="304800"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33400"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62000"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976859"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219200"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447800"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9" name="Arc 18"/>
              <p:cNvSpPr/>
              <p:nvPr/>
            </p:nvSpPr>
            <p:spPr>
              <a:xfrm rot="3919207">
                <a:off x="1413980" y="5102857"/>
                <a:ext cx="517060" cy="424717"/>
              </a:xfrm>
              <a:prstGeom prst="arc">
                <a:avLst>
                  <a:gd name="adj1" fmla="val 14436370"/>
                  <a:gd name="adj2" fmla="val 21044952"/>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Arc 31"/>
              <p:cNvSpPr/>
              <p:nvPr/>
            </p:nvSpPr>
            <p:spPr>
              <a:xfrm rot="3919207">
                <a:off x="1124330" y="4839405"/>
                <a:ext cx="932449" cy="1059770"/>
              </a:xfrm>
              <a:prstGeom prst="arc">
                <a:avLst>
                  <a:gd name="adj1" fmla="val 14664365"/>
                  <a:gd name="adj2" fmla="val 20618029"/>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Arc 32"/>
              <p:cNvSpPr/>
              <p:nvPr/>
            </p:nvSpPr>
            <p:spPr>
              <a:xfrm rot="3919207">
                <a:off x="866987" y="4580412"/>
                <a:ext cx="1461083" cy="1514844"/>
              </a:xfrm>
              <a:prstGeom prst="arc">
                <a:avLst>
                  <a:gd name="adj1" fmla="val 14492966"/>
                  <a:gd name="adj2" fmla="val 21044952"/>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Arc 34"/>
              <p:cNvSpPr/>
              <p:nvPr/>
            </p:nvSpPr>
            <p:spPr>
              <a:xfrm rot="3919207">
                <a:off x="643997" y="4332493"/>
                <a:ext cx="1910403" cy="1971168"/>
              </a:xfrm>
              <a:prstGeom prst="arc">
                <a:avLst>
                  <a:gd name="adj1" fmla="val 14492966"/>
                  <a:gd name="adj2" fmla="val 21044952"/>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8" name="Arc 47"/>
            <p:cNvSpPr/>
            <p:nvPr/>
          </p:nvSpPr>
          <p:spPr>
            <a:xfrm rot="3919207">
              <a:off x="880566" y="4156706"/>
              <a:ext cx="2309302" cy="2412125"/>
            </a:xfrm>
            <a:prstGeom prst="arc">
              <a:avLst>
                <a:gd name="adj1" fmla="val 14492966"/>
                <a:gd name="adj2" fmla="val 21044952"/>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1" name="Group 60"/>
          <p:cNvGrpSpPr/>
          <p:nvPr/>
        </p:nvGrpSpPr>
        <p:grpSpPr>
          <a:xfrm>
            <a:off x="4746806" y="4038600"/>
            <a:ext cx="3482794" cy="2558956"/>
            <a:chOff x="4365806" y="4038600"/>
            <a:chExt cx="3482794" cy="2558956"/>
          </a:xfrm>
        </p:grpSpPr>
        <p:sp>
          <p:nvSpPr>
            <p:cNvPr id="63" name="Rectangle 62"/>
            <p:cNvSpPr/>
            <p:nvPr/>
          </p:nvSpPr>
          <p:spPr>
            <a:xfrm>
              <a:off x="4365806" y="4038600"/>
              <a:ext cx="3482794" cy="25589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4771869" y="4653821"/>
              <a:ext cx="1143000" cy="1447800"/>
              <a:chOff x="304800" y="4648200"/>
              <a:chExt cx="1143000" cy="1447800"/>
            </a:xfrm>
          </p:grpSpPr>
          <p:cxnSp>
            <p:nvCxnSpPr>
              <p:cNvPr id="5" name="Straight Connector 4"/>
              <p:cNvCxnSpPr/>
              <p:nvPr/>
            </p:nvCxnSpPr>
            <p:spPr>
              <a:xfrm>
                <a:off x="304800"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33400"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62000"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976859"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219200"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447800" y="4648200"/>
                <a:ext cx="0" cy="1447800"/>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28" name="Straight Arrow Connector 27"/>
            <p:cNvCxnSpPr/>
            <p:nvPr/>
          </p:nvCxnSpPr>
          <p:spPr>
            <a:xfrm>
              <a:off x="4619469" y="5377721"/>
              <a:ext cx="10668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018550" y="4267199"/>
              <a:ext cx="153649" cy="547765"/>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6019800" y="5943601"/>
              <a:ext cx="152400" cy="457200"/>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ight Bracket 53"/>
            <p:cNvSpPr/>
            <p:nvPr/>
          </p:nvSpPr>
          <p:spPr>
            <a:xfrm>
              <a:off x="6663128" y="4419600"/>
              <a:ext cx="271072" cy="1822105"/>
            </a:xfrm>
            <a:prstGeom prst="rightBracket">
              <a:avLst>
                <a:gd name="adj" fmla="val 71535"/>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Right Bracket 54"/>
            <p:cNvSpPr/>
            <p:nvPr/>
          </p:nvSpPr>
          <p:spPr>
            <a:xfrm>
              <a:off x="6307736" y="4807243"/>
              <a:ext cx="135536" cy="1199216"/>
            </a:xfrm>
            <a:prstGeom prst="rightBracket">
              <a:avLst>
                <a:gd name="adj" fmla="val 71535"/>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Right Bracket 55"/>
            <p:cNvSpPr/>
            <p:nvPr/>
          </p:nvSpPr>
          <p:spPr>
            <a:xfrm>
              <a:off x="6434528" y="4648200"/>
              <a:ext cx="271072" cy="1447800"/>
            </a:xfrm>
            <a:prstGeom prst="rightBracket">
              <a:avLst>
                <a:gd name="adj" fmla="val 71535"/>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Right Bracket 56"/>
            <p:cNvSpPr/>
            <p:nvPr/>
          </p:nvSpPr>
          <p:spPr>
            <a:xfrm>
              <a:off x="6951064" y="4267200"/>
              <a:ext cx="271072" cy="2050705"/>
            </a:xfrm>
            <a:prstGeom prst="rightBracket">
              <a:avLst>
                <a:gd name="adj" fmla="val 71535"/>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3" name="Straight Connector 52"/>
            <p:cNvCxnSpPr/>
            <p:nvPr/>
          </p:nvCxnSpPr>
          <p:spPr>
            <a:xfrm>
              <a:off x="6172200" y="4876800"/>
              <a:ext cx="0" cy="1028169"/>
            </a:xfrm>
            <a:prstGeom prst="line">
              <a:avLst/>
            </a:prstGeom>
            <a:ln w="28575">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dirty="0" smtClean="0"/>
              <a:t>Standing Waves</a:t>
            </a:r>
            <a:endParaRPr lang="en-US" dirty="0"/>
          </a:p>
        </p:txBody>
      </p:sp>
      <p:sp>
        <p:nvSpPr>
          <p:cNvPr id="3" name="TextBox 2"/>
          <p:cNvSpPr txBox="1"/>
          <p:nvPr/>
        </p:nvSpPr>
        <p:spPr>
          <a:xfrm>
            <a:off x="126166" y="1371600"/>
            <a:ext cx="4369633" cy="5262979"/>
          </a:xfrm>
          <a:prstGeom prst="rect">
            <a:avLst/>
          </a:prstGeom>
          <a:noFill/>
        </p:spPr>
        <p:txBody>
          <a:bodyPr wrap="square" rtlCol="0">
            <a:spAutoFit/>
          </a:bodyPr>
          <a:lstStyle/>
          <a:p>
            <a:r>
              <a:rPr lang="en-US" sz="2400" dirty="0" smtClean="0"/>
              <a:t>When waves travel in a closed medium, interference of the forward and reflected wave can cause standing waves.</a:t>
            </a:r>
          </a:p>
          <a:p>
            <a:endParaRPr lang="en-US" sz="2400" dirty="0" smtClean="0"/>
          </a:p>
          <a:p>
            <a:r>
              <a:rPr lang="en-US" sz="2400" dirty="0" smtClean="0"/>
              <a:t>Standing waves have </a:t>
            </a:r>
            <a:r>
              <a:rPr lang="en-US" sz="2400" b="1" i="1" dirty="0" smtClean="0"/>
              <a:t>nodes</a:t>
            </a:r>
            <a:r>
              <a:rPr lang="en-US" sz="2400" dirty="0" smtClean="0"/>
              <a:t> (points that have destructive interference and do not move) and </a:t>
            </a:r>
            <a:r>
              <a:rPr lang="en-US" sz="2400" b="1" i="1" dirty="0" smtClean="0"/>
              <a:t>antinodes </a:t>
            </a:r>
            <a:r>
              <a:rPr lang="en-US" sz="2400" dirty="0" smtClean="0"/>
              <a:t>(points that alternate between constructive and destructive interference and have maximum displacement).  The result is a pattern that appears stationary.</a:t>
            </a:r>
            <a:endParaRPr lang="en-US" sz="2400" dirty="0"/>
          </a:p>
        </p:txBody>
      </p:sp>
      <p:sp>
        <p:nvSpPr>
          <p:cNvPr id="8" name="TextBox 7"/>
          <p:cNvSpPr txBox="1"/>
          <p:nvPr/>
        </p:nvSpPr>
        <p:spPr>
          <a:xfrm>
            <a:off x="4498296" y="5035446"/>
            <a:ext cx="4433908" cy="400110"/>
          </a:xfrm>
          <a:prstGeom prst="rect">
            <a:avLst/>
          </a:prstGeom>
          <a:noFill/>
        </p:spPr>
        <p:txBody>
          <a:bodyPr wrap="square" rtlCol="0">
            <a:spAutoFit/>
          </a:bodyPr>
          <a:lstStyle/>
          <a:p>
            <a:r>
              <a:rPr lang="en-US" sz="1000" dirty="0" smtClean="0"/>
              <a:t>By Catherine Schmidt-Jones, Standing Waves and </a:t>
            </a:r>
            <a:r>
              <a:rPr lang="en-US" sz="1000" dirty="0"/>
              <a:t>Musical Instruments, http://cnx.org/content/m12413/1.11/</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0426" t="5061" r="9591" b="11355"/>
          <a:stretch/>
        </p:blipFill>
        <p:spPr>
          <a:xfrm>
            <a:off x="4498296" y="1905000"/>
            <a:ext cx="4431411" cy="313044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68362"/>
          </a:xfrm>
        </p:spPr>
        <p:txBody>
          <a:bodyPr/>
          <a:lstStyle/>
          <a:p>
            <a:r>
              <a:rPr lang="en-US" dirty="0" smtClean="0"/>
              <a:t>Doppler Effect</a:t>
            </a:r>
            <a:endParaRPr lang="en-US" dirty="0"/>
          </a:p>
        </p:txBody>
      </p:sp>
      <p:sp>
        <p:nvSpPr>
          <p:cNvPr id="3" name="Content Placeholder 2"/>
          <p:cNvSpPr>
            <a:spLocks noGrp="1"/>
          </p:cNvSpPr>
          <p:nvPr>
            <p:ph idx="1"/>
          </p:nvPr>
        </p:nvSpPr>
        <p:spPr>
          <a:xfrm>
            <a:off x="0" y="1143000"/>
            <a:ext cx="4267200" cy="5715000"/>
          </a:xfrm>
        </p:spPr>
        <p:txBody>
          <a:bodyPr>
            <a:normAutofit fontScale="85000" lnSpcReduction="10000"/>
          </a:bodyPr>
          <a:lstStyle/>
          <a:p>
            <a:r>
              <a:rPr lang="en-US" dirty="0" smtClean="0"/>
              <a:t>The </a:t>
            </a:r>
            <a:r>
              <a:rPr lang="en-US" b="1" i="1" dirty="0" smtClean="0"/>
              <a:t>Doppler Effect </a:t>
            </a:r>
            <a:r>
              <a:rPr lang="en-US" dirty="0" smtClean="0"/>
              <a:t>is the change in frequency between an emitted and detected wave due to the relative motion of the source and observer.</a:t>
            </a:r>
          </a:p>
          <a:p>
            <a:r>
              <a:rPr lang="en-US" dirty="0" smtClean="0"/>
              <a:t>When the source and observer approach one another, the frequency increases. (</a:t>
            </a:r>
            <a:r>
              <a:rPr lang="en-US" b="1" i="1" dirty="0" smtClean="0">
                <a:solidFill>
                  <a:srgbClr val="0070C0"/>
                </a:solidFill>
              </a:rPr>
              <a:t>blue</a:t>
            </a:r>
            <a:r>
              <a:rPr lang="en-US" dirty="0" smtClean="0"/>
              <a:t> shift)</a:t>
            </a:r>
          </a:p>
          <a:p>
            <a:r>
              <a:rPr lang="en-US" dirty="0" smtClean="0"/>
              <a:t>When the source and observer move apart, the frequency decreases. (</a:t>
            </a:r>
            <a:r>
              <a:rPr lang="en-US" b="1" i="1" dirty="0" smtClean="0">
                <a:solidFill>
                  <a:srgbClr val="FF0000"/>
                </a:solidFill>
              </a:rPr>
              <a:t>red</a:t>
            </a:r>
            <a:r>
              <a:rPr lang="en-US" dirty="0" smtClean="0"/>
              <a:t> shift)</a:t>
            </a:r>
          </a:p>
        </p:txBody>
      </p:sp>
      <p:sp>
        <p:nvSpPr>
          <p:cNvPr id="5" name="TextBox 4"/>
          <p:cNvSpPr txBox="1"/>
          <p:nvPr/>
        </p:nvSpPr>
        <p:spPr>
          <a:xfrm>
            <a:off x="4190999" y="6581001"/>
            <a:ext cx="3429000" cy="276999"/>
          </a:xfrm>
          <a:prstGeom prst="rect">
            <a:avLst/>
          </a:prstGeom>
          <a:noFill/>
        </p:spPr>
        <p:txBody>
          <a:bodyPr wrap="square" rtlCol="0">
            <a:spAutoFit/>
          </a:bodyPr>
          <a:lstStyle/>
          <a:p>
            <a:r>
              <a:rPr lang="en-US" sz="1200" dirty="0" smtClean="0"/>
              <a:t>Images from NASA</a:t>
            </a:r>
            <a:endParaRPr lang="en-US" sz="12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6346"/>
          <a:stretch/>
        </p:blipFill>
        <p:spPr>
          <a:xfrm>
            <a:off x="4097933" y="914400"/>
            <a:ext cx="4851201" cy="397199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0999" y="5024263"/>
            <a:ext cx="4758135" cy="163484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lstStyle/>
          <a:p>
            <a:r>
              <a:rPr lang="en-US" dirty="0" smtClean="0"/>
              <a:t>Doppler</a:t>
            </a:r>
            <a:r>
              <a:rPr lang="en-US" baseline="0" dirty="0" smtClean="0"/>
              <a:t> Effects</a:t>
            </a:r>
            <a:endParaRPr lang="en-US" dirty="0"/>
          </a:p>
        </p:txBody>
      </p:sp>
      <p:sp>
        <p:nvSpPr>
          <p:cNvPr id="7" name="TextBox 6"/>
          <p:cNvSpPr txBox="1"/>
          <p:nvPr/>
        </p:nvSpPr>
        <p:spPr>
          <a:xfrm>
            <a:off x="94938" y="5663901"/>
            <a:ext cx="3657600" cy="246221"/>
          </a:xfrm>
          <a:prstGeom prst="rect">
            <a:avLst/>
          </a:prstGeom>
          <a:noFill/>
        </p:spPr>
        <p:txBody>
          <a:bodyPr wrap="square" rtlCol="0">
            <a:spAutoFit/>
          </a:bodyPr>
          <a:lstStyle/>
          <a:p>
            <a:r>
              <a:rPr lang="en-US" sz="1000" dirty="0" smtClean="0"/>
              <a:t>Image from NOAA, from weather.gov</a:t>
            </a:r>
            <a:endParaRPr lang="en-US" sz="1000" dirty="0"/>
          </a:p>
        </p:txBody>
      </p:sp>
      <p:pic>
        <p:nvPicPr>
          <p:cNvPr id="22532" name="Picture 4"/>
          <p:cNvPicPr>
            <a:picLocks noChangeAspect="1" noChangeArrowheads="1"/>
          </p:cNvPicPr>
          <p:nvPr/>
        </p:nvPicPr>
        <p:blipFill>
          <a:blip r:embed="rId3" cstate="print"/>
          <a:srcRect/>
          <a:stretch>
            <a:fillRect/>
          </a:stretch>
        </p:blipFill>
        <p:spPr bwMode="auto">
          <a:xfrm>
            <a:off x="5092075" y="3675713"/>
            <a:ext cx="3836649" cy="2877487"/>
          </a:xfrm>
          <a:prstGeom prst="rect">
            <a:avLst/>
          </a:prstGeom>
          <a:noFill/>
          <a:ln w="9525">
            <a:noFill/>
            <a:miter lim="800000"/>
            <a:headEnd/>
            <a:tailEnd/>
          </a:ln>
        </p:spPr>
      </p:pic>
      <p:sp>
        <p:nvSpPr>
          <p:cNvPr id="11" name="TextBox 10"/>
          <p:cNvSpPr txBox="1"/>
          <p:nvPr/>
        </p:nvSpPr>
        <p:spPr>
          <a:xfrm>
            <a:off x="5092075" y="6555698"/>
            <a:ext cx="2985125" cy="246221"/>
          </a:xfrm>
          <a:prstGeom prst="rect">
            <a:avLst/>
          </a:prstGeom>
          <a:noFill/>
        </p:spPr>
        <p:txBody>
          <a:bodyPr wrap="square" rtlCol="0">
            <a:spAutoFit/>
          </a:bodyPr>
          <a:lstStyle/>
          <a:p>
            <a:r>
              <a:rPr lang="en-US" sz="1000" dirty="0" smtClean="0"/>
              <a:t>www.haystack.mit.edu</a:t>
            </a:r>
            <a:endParaRPr lang="en-US" sz="1000" dirty="0"/>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3344" y="972669"/>
            <a:ext cx="3723593" cy="2427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063344" y="3400451"/>
            <a:ext cx="3723593" cy="246221"/>
          </a:xfrm>
          <a:prstGeom prst="rect">
            <a:avLst/>
          </a:prstGeom>
          <a:noFill/>
        </p:spPr>
        <p:txBody>
          <a:bodyPr wrap="square" rtlCol="0">
            <a:spAutoFit/>
          </a:bodyPr>
          <a:lstStyle/>
          <a:p>
            <a:r>
              <a:rPr lang="en-US" sz="1000" dirty="0" smtClean="0"/>
              <a:t>US Army Photo by </a:t>
            </a:r>
            <a:r>
              <a:rPr lang="en-US" sz="1000" dirty="0"/>
              <a:t>Master Sgt. </a:t>
            </a:r>
            <a:r>
              <a:rPr lang="en-US" sz="1000" dirty="0" err="1"/>
              <a:t>Lek</a:t>
            </a:r>
            <a:r>
              <a:rPr lang="en-US" sz="1000" dirty="0"/>
              <a:t> Mateo, Public Domain</a:t>
            </a:r>
          </a:p>
        </p:txBody>
      </p:sp>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915" y="2186560"/>
            <a:ext cx="4636455" cy="3477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lstStyle/>
          <a:p>
            <a:r>
              <a:rPr lang="en-US" dirty="0" smtClean="0"/>
              <a:t>Doppler Broadening</a:t>
            </a:r>
            <a:endParaRPr lang="en-US" dirty="0"/>
          </a:p>
        </p:txBody>
      </p:sp>
      <p:sp>
        <p:nvSpPr>
          <p:cNvPr id="3" name="Content Placeholder 2"/>
          <p:cNvSpPr>
            <a:spLocks noGrp="1"/>
          </p:cNvSpPr>
          <p:nvPr>
            <p:ph idx="1"/>
          </p:nvPr>
        </p:nvSpPr>
        <p:spPr>
          <a:xfrm>
            <a:off x="152400" y="1143000"/>
            <a:ext cx="8839200" cy="3124200"/>
          </a:xfrm>
        </p:spPr>
        <p:txBody>
          <a:bodyPr>
            <a:normAutofit fontScale="85000" lnSpcReduction="20000"/>
          </a:bodyPr>
          <a:lstStyle/>
          <a:p>
            <a:r>
              <a:rPr lang="en-US" dirty="0" smtClean="0"/>
              <a:t>The rotational transition in </a:t>
            </a:r>
            <a:r>
              <a:rPr lang="en-US" dirty="0" smtClean="0"/>
              <a:t>ozone </a:t>
            </a:r>
            <a:r>
              <a:rPr lang="en-US" dirty="0" smtClean="0"/>
              <a:t>emits a photon at exactly 11.07524545 GHz.</a:t>
            </a:r>
          </a:p>
          <a:p>
            <a:r>
              <a:rPr lang="en-US" dirty="0" smtClean="0"/>
              <a:t>Instead of a single frequency, we detect a range of frequencies, due to the broadening of the signal.</a:t>
            </a:r>
          </a:p>
          <a:p>
            <a:r>
              <a:rPr lang="en-US" dirty="0" smtClean="0"/>
              <a:t>As ozone molecules move towards or away from us, the frequency we detect is slightly higher or lower.</a:t>
            </a:r>
          </a:p>
          <a:p>
            <a:r>
              <a:rPr lang="en-US" dirty="0" smtClean="0"/>
              <a:t>The greater the density of particles or the greater the speed of the particles, the more broadening occurs. </a:t>
            </a:r>
          </a:p>
        </p:txBody>
      </p:sp>
      <p:pic>
        <p:nvPicPr>
          <p:cNvPr id="23554" name="Picture 2"/>
          <p:cNvPicPr>
            <a:picLocks noChangeAspect="1" noChangeArrowheads="1"/>
          </p:cNvPicPr>
          <p:nvPr/>
        </p:nvPicPr>
        <p:blipFill>
          <a:blip r:embed="rId3" cstate="print"/>
          <a:srcRect/>
          <a:stretch>
            <a:fillRect/>
          </a:stretch>
        </p:blipFill>
        <p:spPr bwMode="auto">
          <a:xfrm>
            <a:off x="1638301" y="4111203"/>
            <a:ext cx="5867399" cy="2518197"/>
          </a:xfrm>
          <a:prstGeom prst="rect">
            <a:avLst/>
          </a:prstGeom>
          <a:noFill/>
          <a:ln w="9525">
            <a:noFill/>
            <a:miter lim="800000"/>
            <a:headEnd/>
            <a:tailEnd/>
          </a:ln>
        </p:spPr>
      </p:pic>
      <p:sp>
        <p:nvSpPr>
          <p:cNvPr id="5" name="TextBox 4"/>
          <p:cNvSpPr txBox="1"/>
          <p:nvPr/>
        </p:nvSpPr>
        <p:spPr>
          <a:xfrm>
            <a:off x="1638301" y="6581001"/>
            <a:ext cx="6019800" cy="276999"/>
          </a:xfrm>
          <a:prstGeom prst="rect">
            <a:avLst/>
          </a:prstGeom>
          <a:noFill/>
        </p:spPr>
        <p:txBody>
          <a:bodyPr wrap="square" rtlCol="0">
            <a:spAutoFit/>
          </a:bodyPr>
          <a:lstStyle/>
          <a:p>
            <a:r>
              <a:rPr lang="en-US" sz="1200" dirty="0" smtClean="0"/>
              <a:t>© </a:t>
            </a:r>
            <a:r>
              <a:rPr lang="en-US" sz="1200" dirty="0"/>
              <a:t>Swinburne University of </a:t>
            </a:r>
            <a:r>
              <a:rPr lang="en-US" sz="1200" dirty="0" smtClean="0"/>
              <a:t>Technology, used with permission</a:t>
            </a:r>
            <a:endParaRPr lang="en-US" sz="1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Which Ozone Do We See?</a:t>
            </a:r>
            <a:endParaRPr lang="en-US" dirty="0"/>
          </a:p>
        </p:txBody>
      </p:sp>
      <p:sp>
        <p:nvSpPr>
          <p:cNvPr id="3" name="Content Placeholder 2"/>
          <p:cNvSpPr>
            <a:spLocks noGrp="1"/>
          </p:cNvSpPr>
          <p:nvPr>
            <p:ph idx="1"/>
          </p:nvPr>
        </p:nvSpPr>
        <p:spPr>
          <a:xfrm>
            <a:off x="152400" y="1371600"/>
            <a:ext cx="8763000" cy="5257800"/>
          </a:xfrm>
        </p:spPr>
        <p:txBody>
          <a:bodyPr>
            <a:normAutofit fontScale="85000" lnSpcReduction="20000"/>
          </a:bodyPr>
          <a:lstStyle/>
          <a:p>
            <a:r>
              <a:rPr lang="en-US" dirty="0" smtClean="0"/>
              <a:t>Only 1% of the ozone in the atmosphere is located in the mesosphere.</a:t>
            </a:r>
          </a:p>
          <a:p>
            <a:r>
              <a:rPr lang="en-US" dirty="0" smtClean="0"/>
              <a:t>99% of the ozone is in the lower atmosphere.  The ozone there is more dense, so the signal frequency is spread out due to pressure broadening. </a:t>
            </a:r>
          </a:p>
          <a:p>
            <a:r>
              <a:rPr lang="en-US" dirty="0" smtClean="0"/>
              <a:t>Scientists sometimes distinguish between </a:t>
            </a:r>
            <a:r>
              <a:rPr lang="en-US" b="1" i="1" dirty="0" smtClean="0"/>
              <a:t>thermal broadening </a:t>
            </a:r>
            <a:r>
              <a:rPr lang="en-US" dirty="0" smtClean="0"/>
              <a:t>(as in all parts of the atmosphere, where the temperature is above 0 K) and </a:t>
            </a:r>
            <a:r>
              <a:rPr lang="en-US" b="1" i="1" dirty="0" smtClean="0"/>
              <a:t>pressure broadening </a:t>
            </a:r>
            <a:r>
              <a:rPr lang="en-US" dirty="0" smtClean="0"/>
              <a:t>(as in the lower atmosphere, where the gas is denser).  </a:t>
            </a:r>
          </a:p>
          <a:p>
            <a:r>
              <a:rPr lang="en-US" dirty="0" smtClean="0"/>
              <a:t>Pressure broadening in the lower atmosphere results in a very broad and “washed-out” signal at 11.07 GHz.  </a:t>
            </a:r>
          </a:p>
          <a:p>
            <a:r>
              <a:rPr lang="en-US" dirty="0" smtClean="0"/>
              <a:t>Thermal broadening in the mesosphere causes some broadening around 11.07 GHz, but not too much, since the mesosphere is not that dense (and not that hot).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a:t>
            </a:r>
            <a:endParaRPr lang="en-US" dirty="0"/>
          </a:p>
        </p:txBody>
      </p:sp>
      <p:sp>
        <p:nvSpPr>
          <p:cNvPr id="3" name="Content Placeholder 2"/>
          <p:cNvSpPr>
            <a:spLocks noGrp="1"/>
          </p:cNvSpPr>
          <p:nvPr>
            <p:ph idx="1"/>
          </p:nvPr>
        </p:nvSpPr>
        <p:spPr>
          <a:xfrm>
            <a:off x="228600" y="1447800"/>
            <a:ext cx="8763000" cy="4525963"/>
          </a:xfrm>
        </p:spPr>
        <p:txBody>
          <a:bodyPr/>
          <a:lstStyle/>
          <a:p>
            <a:r>
              <a:rPr lang="en-US" dirty="0" smtClean="0"/>
              <a:t>When a wave encounters a boundary, it will be</a:t>
            </a:r>
            <a:r>
              <a:rPr lang="en-US" baseline="0" dirty="0" smtClean="0"/>
              <a:t> at least partially reflected off this boundary.</a:t>
            </a:r>
          </a:p>
          <a:p>
            <a:r>
              <a:rPr lang="en-US" baseline="0" dirty="0" smtClean="0"/>
              <a:t>In sound waves, this reflection results in an echo.  This is used in</a:t>
            </a:r>
          </a:p>
          <a:p>
            <a:pPr lvl="1"/>
            <a:r>
              <a:rPr lang="en-US" baseline="0" dirty="0" smtClean="0"/>
              <a:t>Echolocation</a:t>
            </a:r>
          </a:p>
          <a:p>
            <a:pPr lvl="1"/>
            <a:r>
              <a:rPr lang="en-US" baseline="0" dirty="0" smtClean="0"/>
              <a:t>Sonar</a:t>
            </a:r>
          </a:p>
          <a:p>
            <a:pPr lvl="1"/>
            <a:r>
              <a:rPr lang="en-US" baseline="0" dirty="0" smtClean="0"/>
              <a:t>Ultrasound imaging</a:t>
            </a:r>
          </a:p>
        </p:txBody>
      </p:sp>
      <p:pic>
        <p:nvPicPr>
          <p:cNvPr id="2050" name="Picture 2"/>
          <p:cNvPicPr>
            <a:picLocks noChangeAspect="1" noChangeArrowheads="1"/>
          </p:cNvPicPr>
          <p:nvPr/>
        </p:nvPicPr>
        <p:blipFill>
          <a:blip r:embed="rId3" cstate="print"/>
          <a:srcRect/>
          <a:stretch>
            <a:fillRect/>
          </a:stretch>
        </p:blipFill>
        <p:spPr bwMode="auto">
          <a:xfrm>
            <a:off x="3352800" y="3124200"/>
            <a:ext cx="2514600" cy="1528323"/>
          </a:xfrm>
          <a:prstGeom prst="rect">
            <a:avLst/>
          </a:prstGeom>
          <a:noFill/>
          <a:ln w="9525">
            <a:noFill/>
            <a:miter lim="800000"/>
            <a:headEnd/>
            <a:tailEnd/>
          </a:ln>
        </p:spPr>
      </p:pic>
      <p:sp>
        <p:nvSpPr>
          <p:cNvPr id="24" name="TextBox 23"/>
          <p:cNvSpPr txBox="1"/>
          <p:nvPr/>
        </p:nvSpPr>
        <p:spPr>
          <a:xfrm>
            <a:off x="3352800" y="4572000"/>
            <a:ext cx="1981200" cy="246221"/>
          </a:xfrm>
          <a:prstGeom prst="rect">
            <a:avLst/>
          </a:prstGeom>
          <a:noFill/>
        </p:spPr>
        <p:txBody>
          <a:bodyPr wrap="square" rtlCol="0">
            <a:spAutoFit/>
          </a:bodyPr>
          <a:lstStyle/>
          <a:p>
            <a:r>
              <a:rPr lang="en-US" sz="1000" dirty="0" smtClean="0"/>
              <a:t>Public Domain</a:t>
            </a:r>
            <a:endParaRPr lang="en-US" sz="1000" dirty="0"/>
          </a:p>
        </p:txBody>
      </p:sp>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t="9127" r="15774"/>
          <a:stretch/>
        </p:blipFill>
        <p:spPr>
          <a:xfrm>
            <a:off x="1676400" y="5029200"/>
            <a:ext cx="1935391" cy="1582579"/>
          </a:xfrm>
          <a:prstGeom prst="rect">
            <a:avLst/>
          </a:prstGeom>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0402" y="4712733"/>
            <a:ext cx="3414998" cy="191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486400" y="6611779"/>
            <a:ext cx="3505200" cy="246221"/>
          </a:xfrm>
          <a:prstGeom prst="rect">
            <a:avLst/>
          </a:prstGeom>
          <a:noFill/>
        </p:spPr>
        <p:txBody>
          <a:bodyPr wrap="square" rtlCol="0">
            <a:spAutoFit/>
          </a:bodyPr>
          <a:lstStyle/>
          <a:p>
            <a:r>
              <a:rPr lang="en-US" sz="1000" dirty="0" smtClean="0"/>
              <a:t>Public Domain</a:t>
            </a:r>
            <a:endParaRPr lang="en-US" sz="1000" dirty="0"/>
          </a:p>
        </p:txBody>
      </p:sp>
      <p:sp>
        <p:nvSpPr>
          <p:cNvPr id="5" name="TextBox 4"/>
          <p:cNvSpPr txBox="1"/>
          <p:nvPr/>
        </p:nvSpPr>
        <p:spPr>
          <a:xfrm>
            <a:off x="1676400" y="6629400"/>
            <a:ext cx="1676400" cy="246221"/>
          </a:xfrm>
          <a:prstGeom prst="rect">
            <a:avLst/>
          </a:prstGeom>
          <a:noFill/>
        </p:spPr>
        <p:txBody>
          <a:bodyPr wrap="square" rtlCol="0">
            <a:spAutoFit/>
          </a:bodyPr>
          <a:lstStyle/>
          <a:p>
            <a:r>
              <a:rPr lang="en-US" sz="1000" dirty="0" smtClean="0"/>
              <a:t>Image from </a:t>
            </a:r>
            <a:r>
              <a:rPr lang="en-US" sz="1000" dirty="0" err="1" smtClean="0"/>
              <a:t>SKMay</a:t>
            </a:r>
            <a:endParaRPr lang="en-US" sz="1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lstStyle/>
          <a:p>
            <a:r>
              <a:rPr lang="en-US" dirty="0" smtClean="0"/>
              <a:t>MOSAIC Setup</a:t>
            </a:r>
            <a:endParaRPr lang="en-US" dirty="0"/>
          </a:p>
        </p:txBody>
      </p:sp>
      <p:pic>
        <p:nvPicPr>
          <p:cNvPr id="3" name="Picture 2" descr="MOSAIC Geometry.wmf"/>
          <p:cNvPicPr>
            <a:picLocks noChangeAspect="1"/>
          </p:cNvPicPr>
          <p:nvPr/>
        </p:nvPicPr>
        <p:blipFill>
          <a:blip r:embed="rId2" cstate="print"/>
          <a:stretch>
            <a:fillRect/>
          </a:stretch>
        </p:blipFill>
        <p:spPr>
          <a:xfrm>
            <a:off x="516439" y="1219200"/>
            <a:ext cx="8111123" cy="5486400"/>
          </a:xfrm>
          <a:prstGeom prst="rect">
            <a:avLst/>
          </a:prstGeom>
          <a:solidFill>
            <a:schemeClr val="bg1"/>
          </a:solid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MOSAIC Spectrum</a:t>
            </a:r>
            <a:endParaRPr lang="en-US" dirty="0"/>
          </a:p>
        </p:txBody>
      </p:sp>
      <p:pic>
        <p:nvPicPr>
          <p:cNvPr id="24578" name="Picture 2"/>
          <p:cNvPicPr>
            <a:picLocks noGrp="1" noChangeAspect="1" noChangeArrowheads="1"/>
          </p:cNvPicPr>
          <p:nvPr>
            <p:ph idx="1"/>
          </p:nvPr>
        </p:nvPicPr>
        <p:blipFill>
          <a:blip r:embed="rId3" cstate="print"/>
          <a:srcRect l="4225" r="8451"/>
          <a:stretch>
            <a:fillRect/>
          </a:stretch>
        </p:blipFill>
        <p:spPr bwMode="auto">
          <a:xfrm>
            <a:off x="2209800" y="1215137"/>
            <a:ext cx="4724400" cy="5338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Reflection off Fixed, Free Boundaries</a:t>
            </a:r>
            <a:endParaRPr lang="en-US" dirty="0"/>
          </a:p>
        </p:txBody>
      </p:sp>
      <p:pic>
        <p:nvPicPr>
          <p:cNvPr id="3" name="Picture 2" descr="hard reflection.gif"/>
          <p:cNvPicPr>
            <a:picLocks noChangeAspect="1"/>
          </p:cNvPicPr>
          <p:nvPr/>
        </p:nvPicPr>
        <p:blipFill>
          <a:blip r:embed="rId3" cstate="print"/>
          <a:stretch>
            <a:fillRect/>
          </a:stretch>
        </p:blipFill>
        <p:spPr>
          <a:xfrm>
            <a:off x="304800" y="1600200"/>
            <a:ext cx="3581400" cy="3581400"/>
          </a:xfrm>
          <a:prstGeom prst="rect">
            <a:avLst/>
          </a:prstGeom>
        </p:spPr>
      </p:pic>
      <p:pic>
        <p:nvPicPr>
          <p:cNvPr id="6" name="Picture 5" descr="soft reflection.gif"/>
          <p:cNvPicPr>
            <a:picLocks noChangeAspect="1"/>
          </p:cNvPicPr>
          <p:nvPr/>
        </p:nvPicPr>
        <p:blipFill>
          <a:blip r:embed="rId4" cstate="print"/>
          <a:stretch>
            <a:fillRect/>
          </a:stretch>
        </p:blipFill>
        <p:spPr>
          <a:xfrm>
            <a:off x="5257800" y="1600200"/>
            <a:ext cx="3505200" cy="3505200"/>
          </a:xfrm>
          <a:prstGeom prst="rect">
            <a:avLst/>
          </a:prstGeom>
        </p:spPr>
      </p:pic>
      <p:sp>
        <p:nvSpPr>
          <p:cNvPr id="7" name="TextBox 6"/>
          <p:cNvSpPr txBox="1"/>
          <p:nvPr/>
        </p:nvSpPr>
        <p:spPr>
          <a:xfrm>
            <a:off x="304800" y="5105400"/>
            <a:ext cx="3886200" cy="276999"/>
          </a:xfrm>
          <a:prstGeom prst="rect">
            <a:avLst/>
          </a:prstGeom>
          <a:noFill/>
        </p:spPr>
        <p:txBody>
          <a:bodyPr wrap="square" rtlCol="0">
            <a:spAutoFit/>
          </a:bodyPr>
          <a:lstStyle/>
          <a:p>
            <a:r>
              <a:rPr lang="en-US" sz="1200" dirty="0" smtClean="0"/>
              <a:t>Animation </a:t>
            </a:r>
            <a:r>
              <a:rPr lang="en-US" sz="1200" dirty="0"/>
              <a:t>courtesy of Dr. Dan Russell, Kettering </a:t>
            </a:r>
            <a:r>
              <a:rPr lang="en-US" sz="1200" dirty="0" smtClean="0"/>
              <a:t>University</a:t>
            </a:r>
            <a:endParaRPr lang="en-US" sz="1200" dirty="0"/>
          </a:p>
        </p:txBody>
      </p:sp>
      <p:sp>
        <p:nvSpPr>
          <p:cNvPr id="8" name="TextBox 7"/>
          <p:cNvSpPr txBox="1"/>
          <p:nvPr/>
        </p:nvSpPr>
        <p:spPr>
          <a:xfrm>
            <a:off x="152400" y="5715000"/>
            <a:ext cx="8839200" cy="830997"/>
          </a:xfrm>
          <a:prstGeom prst="rect">
            <a:avLst/>
          </a:prstGeom>
          <a:noFill/>
        </p:spPr>
        <p:txBody>
          <a:bodyPr wrap="square" rtlCol="0">
            <a:spAutoFit/>
          </a:bodyPr>
          <a:lstStyle/>
          <a:p>
            <a:r>
              <a:rPr lang="en-US" sz="2400" dirty="0" smtClean="0"/>
              <a:t>When a wave reflects off a fixed boundary, it becomes inverted.</a:t>
            </a:r>
          </a:p>
          <a:p>
            <a:r>
              <a:rPr lang="en-US" sz="2400" dirty="0" smtClean="0"/>
              <a:t>When a wave reflects off a free boundary, it remains upright.</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Refraction</a:t>
            </a:r>
            <a:endParaRPr lang="en-US" dirty="0"/>
          </a:p>
        </p:txBody>
      </p:sp>
      <p:sp>
        <p:nvSpPr>
          <p:cNvPr id="3" name="Content Placeholder 2"/>
          <p:cNvSpPr>
            <a:spLocks noGrp="1"/>
          </p:cNvSpPr>
          <p:nvPr>
            <p:ph idx="1"/>
          </p:nvPr>
        </p:nvSpPr>
        <p:spPr>
          <a:xfrm>
            <a:off x="304800" y="1143000"/>
            <a:ext cx="8839200" cy="1676400"/>
          </a:xfrm>
        </p:spPr>
        <p:txBody>
          <a:bodyPr>
            <a:normAutofit lnSpcReduction="10000"/>
          </a:bodyPr>
          <a:lstStyle/>
          <a:p>
            <a:r>
              <a:rPr lang="en-US" sz="2800" dirty="0" smtClean="0"/>
              <a:t>When a wave encounters a boundary where it is partially transmitted, the wave speed and wavelength of the wave will change due to the change in medium, and, as a result, the direction of the wave will change.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844108"/>
            <a:ext cx="8839200" cy="3175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52400" y="6048664"/>
            <a:ext cx="7391400" cy="246221"/>
          </a:xfrm>
          <a:prstGeom prst="rect">
            <a:avLst/>
          </a:prstGeom>
          <a:noFill/>
        </p:spPr>
        <p:txBody>
          <a:bodyPr wrap="square" rtlCol="0">
            <a:spAutoFit/>
          </a:bodyPr>
          <a:lstStyle/>
          <a:p>
            <a:r>
              <a:rPr lang="en-US" sz="1000" dirty="0" smtClean="0"/>
              <a:t>Image from </a:t>
            </a:r>
            <a:r>
              <a:rPr lang="en-US" sz="1000" dirty="0" err="1" smtClean="0"/>
              <a:t>yggmcgill</a:t>
            </a:r>
            <a:r>
              <a:rPr lang="en-US" sz="1000" dirty="0" smtClean="0"/>
              <a:t>, Wikipedia, Creative Commons</a:t>
            </a:r>
            <a:endParaRPr lang="en-US" sz="1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Refraction Wave</a:t>
            </a:r>
            <a:r>
              <a:rPr lang="en-US" baseline="0" dirty="0" smtClean="0"/>
              <a:t> Fronts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1295398"/>
            <a:ext cx="5105400" cy="5150781"/>
          </a:xfrm>
          <a:prstGeom prst="rect">
            <a:avLst/>
          </a:prstGeom>
        </p:spPr>
      </p:pic>
      <p:sp>
        <p:nvSpPr>
          <p:cNvPr id="6" name="TextBox 5"/>
          <p:cNvSpPr txBox="1"/>
          <p:nvPr/>
        </p:nvSpPr>
        <p:spPr>
          <a:xfrm>
            <a:off x="2057400" y="6444930"/>
            <a:ext cx="5867400" cy="246221"/>
          </a:xfrm>
          <a:prstGeom prst="rect">
            <a:avLst/>
          </a:prstGeom>
          <a:noFill/>
        </p:spPr>
        <p:txBody>
          <a:bodyPr wrap="square" rtlCol="0">
            <a:spAutoFit/>
          </a:bodyPr>
          <a:lstStyle/>
          <a:p>
            <a:r>
              <a:rPr lang="en-US" sz="1000" dirty="0" smtClean="0"/>
              <a:t>Animation from Oleg </a:t>
            </a:r>
            <a:r>
              <a:rPr lang="en-US" sz="1000" dirty="0" err="1" smtClean="0"/>
              <a:t>Alexandrov</a:t>
            </a:r>
            <a:r>
              <a:rPr lang="en-US" sz="1000" dirty="0" smtClean="0"/>
              <a:t>, Wikipedia, Public Domain</a:t>
            </a:r>
            <a:endParaRPr lang="en-US" sz="1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Wave-Only</a:t>
            </a:r>
            <a:r>
              <a:rPr lang="en-US" baseline="0" dirty="0" smtClean="0"/>
              <a:t> Properties</a:t>
            </a:r>
            <a:endParaRPr lang="en-US" dirty="0"/>
          </a:p>
        </p:txBody>
      </p:sp>
      <p:sp>
        <p:nvSpPr>
          <p:cNvPr id="3" name="Content Placeholder 2"/>
          <p:cNvSpPr>
            <a:spLocks noGrp="1"/>
          </p:cNvSpPr>
          <p:nvPr>
            <p:ph idx="1"/>
          </p:nvPr>
        </p:nvSpPr>
        <p:spPr>
          <a:xfrm>
            <a:off x="152400" y="1219200"/>
            <a:ext cx="8839200" cy="2209800"/>
          </a:xfrm>
        </p:spPr>
        <p:txBody>
          <a:bodyPr>
            <a:normAutofit fontScale="92500" lnSpcReduction="10000"/>
          </a:bodyPr>
          <a:lstStyle/>
          <a:p>
            <a:r>
              <a:rPr lang="en-US" sz="2400" dirty="0" smtClean="0"/>
              <a:t>Both reflection</a:t>
            </a:r>
            <a:r>
              <a:rPr lang="en-US" sz="2400" baseline="0" dirty="0" smtClean="0"/>
              <a:t> and refraction could be understood from the perspective of both particles and waves, as particles can both reflect and bend when passing from one medium to another.</a:t>
            </a:r>
          </a:p>
          <a:p>
            <a:r>
              <a:rPr lang="en-US" sz="2400" b="1" i="1" baseline="0" dirty="0" smtClean="0"/>
              <a:t>Interference</a:t>
            </a:r>
            <a:r>
              <a:rPr lang="en-US" sz="2400" baseline="0" dirty="0" smtClean="0"/>
              <a:t>, however, </a:t>
            </a:r>
            <a:r>
              <a:rPr lang="en-US" sz="2400" dirty="0" smtClean="0"/>
              <a:t>cannot be </a:t>
            </a:r>
            <a:r>
              <a:rPr lang="en-US" sz="2400" baseline="0" dirty="0" smtClean="0"/>
              <a:t>understood from the perspective of particles.  Two particles cannot</a:t>
            </a:r>
            <a:r>
              <a:rPr lang="en-US" sz="2400" dirty="0" smtClean="0"/>
              <a:t> occupy the same place at the same time.</a:t>
            </a:r>
          </a:p>
          <a:p>
            <a:r>
              <a:rPr lang="en-US" sz="2400" b="1" i="1" baseline="0" dirty="0" smtClean="0"/>
              <a:t>Diffraction</a:t>
            </a:r>
            <a:r>
              <a:rPr lang="en-US" sz="2400" dirty="0" smtClean="0"/>
              <a:t>, too, can only be understood as a wave property.</a:t>
            </a:r>
            <a:endParaRPr lang="en-US" sz="2400" baseline="0" dirty="0" smtClean="0"/>
          </a:p>
        </p:txBody>
      </p:sp>
      <p:pic>
        <p:nvPicPr>
          <p:cNvPr id="8" name="Picture 2"/>
          <p:cNvPicPr>
            <a:picLocks noChangeAspect="1" noChangeArrowheads="1"/>
          </p:cNvPicPr>
          <p:nvPr/>
        </p:nvPicPr>
        <p:blipFill>
          <a:blip r:embed="rId3" cstate="print"/>
          <a:srcRect/>
          <a:stretch>
            <a:fillRect/>
          </a:stretch>
        </p:blipFill>
        <p:spPr bwMode="auto">
          <a:xfrm>
            <a:off x="2667000" y="3244516"/>
            <a:ext cx="3771900" cy="3308684"/>
          </a:xfrm>
          <a:prstGeom prst="rect">
            <a:avLst/>
          </a:prstGeom>
          <a:noFill/>
          <a:ln w="9525">
            <a:noFill/>
            <a:miter lim="800000"/>
            <a:headEnd/>
            <a:tailEnd/>
          </a:ln>
        </p:spPr>
      </p:pic>
      <p:sp>
        <p:nvSpPr>
          <p:cNvPr id="9" name="TextBox 8"/>
          <p:cNvSpPr txBox="1"/>
          <p:nvPr/>
        </p:nvSpPr>
        <p:spPr>
          <a:xfrm>
            <a:off x="2667000" y="6553200"/>
            <a:ext cx="3429000" cy="246221"/>
          </a:xfrm>
          <a:prstGeom prst="rect">
            <a:avLst/>
          </a:prstGeom>
          <a:noFill/>
        </p:spPr>
        <p:txBody>
          <a:bodyPr wrap="square" rtlCol="0">
            <a:spAutoFit/>
          </a:bodyPr>
          <a:lstStyle/>
          <a:p>
            <a:r>
              <a:rPr lang="en-US" sz="1000" dirty="0" smtClean="0"/>
              <a:t>Image from Wikipedia, Public Domain</a:t>
            </a:r>
            <a:endParaRPr lang="en-US" sz="1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lstStyle/>
          <a:p>
            <a:r>
              <a:rPr lang="en-US" dirty="0" smtClean="0"/>
              <a:t>Waves vs. Particles</a:t>
            </a:r>
            <a:endParaRPr lang="en-US" dirty="0"/>
          </a:p>
        </p:txBody>
      </p:sp>
      <p:sp>
        <p:nvSpPr>
          <p:cNvPr id="3" name="Text Placeholder 2"/>
          <p:cNvSpPr>
            <a:spLocks noGrp="1"/>
          </p:cNvSpPr>
          <p:nvPr>
            <p:ph type="body" idx="4294967295"/>
          </p:nvPr>
        </p:nvSpPr>
        <p:spPr>
          <a:xfrm>
            <a:off x="152400" y="1219200"/>
            <a:ext cx="5257800" cy="5410200"/>
          </a:xfrm>
        </p:spPr>
        <p:txBody>
          <a:bodyPr>
            <a:normAutofit fontScale="92500"/>
          </a:bodyPr>
          <a:lstStyle/>
          <a:p>
            <a:r>
              <a:rPr lang="en-US" sz="2400" dirty="0" smtClean="0"/>
              <a:t>de</a:t>
            </a:r>
            <a:r>
              <a:rPr lang="en-US" sz="2400" baseline="0" dirty="0" smtClean="0"/>
              <a:t> Broglie concluded in 1924</a:t>
            </a:r>
            <a:r>
              <a:rPr lang="en-US" sz="2400" dirty="0" smtClean="0"/>
              <a:t> that “</a:t>
            </a:r>
            <a:r>
              <a:rPr lang="en-US" sz="2400" i="1" dirty="0" smtClean="0"/>
              <a:t>any moving particle or object had an associated wave</a:t>
            </a:r>
            <a:r>
              <a:rPr lang="en-US" sz="2400" dirty="0" smtClean="0"/>
              <a:t>” (de Broglie hypothesis).</a:t>
            </a:r>
          </a:p>
          <a:p>
            <a:r>
              <a:rPr lang="en-US" sz="2400" dirty="0" smtClean="0"/>
              <a:t>This has become accepted as the principle of wave-particle duality.  All particles have wave properties, but the wavelength depends on the particle’s momentum.</a:t>
            </a:r>
          </a:p>
          <a:p>
            <a:r>
              <a:rPr lang="en-US" sz="2400" dirty="0" smtClean="0"/>
              <a:t>Specifically,</a:t>
            </a:r>
          </a:p>
          <a:p>
            <a:r>
              <a:rPr lang="en-US" sz="2400" dirty="0" smtClean="0"/>
              <a:t>The scale at which one observes wave behavior is comparable to the wavelength of the particle, and, since h is a small number ( 6.626 x 10</a:t>
            </a:r>
            <a:r>
              <a:rPr lang="en-US" sz="2400" baseline="30000" dirty="0" smtClean="0"/>
              <a:t>-34</a:t>
            </a:r>
            <a:r>
              <a:rPr lang="en-US" sz="2400" dirty="0" smtClean="0"/>
              <a:t>), only very small particles have noticeable wave properties.</a:t>
            </a:r>
          </a:p>
        </p:txBody>
      </p:sp>
      <p:pic>
        <p:nvPicPr>
          <p:cNvPr id="1026" name="Picture 2"/>
          <p:cNvPicPr>
            <a:picLocks noChangeAspect="1" noChangeArrowheads="1"/>
          </p:cNvPicPr>
          <p:nvPr/>
        </p:nvPicPr>
        <p:blipFill>
          <a:blip r:embed="rId4" cstate="print"/>
          <a:srcRect/>
          <a:stretch>
            <a:fillRect/>
          </a:stretch>
        </p:blipFill>
        <p:spPr bwMode="auto">
          <a:xfrm>
            <a:off x="5486400" y="1371600"/>
            <a:ext cx="3362325" cy="4659111"/>
          </a:xfrm>
          <a:prstGeom prst="rect">
            <a:avLst/>
          </a:prstGeom>
          <a:noFill/>
          <a:ln w="9525">
            <a:noFill/>
            <a:miter lim="800000"/>
            <a:headEnd/>
            <a:tailEnd/>
          </a:ln>
        </p:spPr>
      </p:pic>
      <p:sp>
        <p:nvSpPr>
          <p:cNvPr id="5" name="TextBox 4"/>
          <p:cNvSpPr txBox="1"/>
          <p:nvPr/>
        </p:nvSpPr>
        <p:spPr>
          <a:xfrm>
            <a:off x="5486400" y="6019800"/>
            <a:ext cx="3276600" cy="246221"/>
          </a:xfrm>
          <a:prstGeom prst="rect">
            <a:avLst/>
          </a:prstGeom>
          <a:noFill/>
        </p:spPr>
        <p:txBody>
          <a:bodyPr wrap="square" rtlCol="0">
            <a:spAutoFit/>
          </a:bodyPr>
          <a:lstStyle/>
          <a:p>
            <a:r>
              <a:rPr lang="en-US" sz="1000" dirty="0" smtClean="0"/>
              <a:t>Image from Public Domain</a:t>
            </a:r>
            <a:endParaRPr lang="en-US" sz="1000" dirty="0"/>
          </a:p>
        </p:txBody>
      </p:sp>
      <p:graphicFrame>
        <p:nvGraphicFramePr>
          <p:cNvPr id="6" name="Object 5"/>
          <p:cNvGraphicFramePr>
            <a:graphicFrameLocks noChangeAspect="1"/>
          </p:cNvGraphicFramePr>
          <p:nvPr>
            <p:extLst>
              <p:ext uri="{D42A27DB-BD31-4B8C-83A1-F6EECF244321}">
                <p14:modId xmlns:p14="http://schemas.microsoft.com/office/powerpoint/2010/main" val="3812880997"/>
              </p:ext>
            </p:extLst>
          </p:nvPr>
        </p:nvGraphicFramePr>
        <p:xfrm>
          <a:off x="1981200" y="3962400"/>
          <a:ext cx="609600" cy="609600"/>
        </p:xfrm>
        <a:graphic>
          <a:graphicData uri="http://schemas.openxmlformats.org/presentationml/2006/ole">
            <mc:AlternateContent xmlns:mc="http://schemas.openxmlformats.org/markup-compatibility/2006">
              <mc:Choice xmlns:v="urn:schemas-microsoft-com:vml" Requires="v">
                <p:oleObj spid="_x0000_s1042" name="Equation" r:id="rId5" imgW="419040" imgH="419040" progId="Equation.3">
                  <p:embed/>
                </p:oleObj>
              </mc:Choice>
              <mc:Fallback>
                <p:oleObj name="Equation" r:id="rId5" imgW="419040" imgH="4190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1200" y="3962400"/>
                        <a:ext cx="609600"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a Medium</a:t>
            </a:r>
            <a:endParaRPr lang="en-US" dirty="0"/>
          </a:p>
        </p:txBody>
      </p:sp>
      <p:sp>
        <p:nvSpPr>
          <p:cNvPr id="3" name="Content Placeholder 2"/>
          <p:cNvSpPr>
            <a:spLocks noGrp="1"/>
          </p:cNvSpPr>
          <p:nvPr>
            <p:ph idx="1"/>
          </p:nvPr>
        </p:nvSpPr>
        <p:spPr>
          <a:xfrm>
            <a:off x="228600" y="1600200"/>
            <a:ext cx="8763000" cy="4525963"/>
          </a:xfrm>
        </p:spPr>
        <p:txBody>
          <a:bodyPr/>
          <a:lstStyle/>
          <a:p>
            <a:r>
              <a:rPr lang="en-US" dirty="0" smtClean="0"/>
              <a:t>What happens when two waves pass through the same physical space?</a:t>
            </a:r>
          </a:p>
        </p:txBody>
      </p:sp>
      <p:cxnSp>
        <p:nvCxnSpPr>
          <p:cNvPr id="5" name="Straight Connector 4"/>
          <p:cNvCxnSpPr/>
          <p:nvPr/>
        </p:nvCxnSpPr>
        <p:spPr>
          <a:xfrm>
            <a:off x="533400" y="4648200"/>
            <a:ext cx="2133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flipH="1" flipV="1">
            <a:off x="2552700" y="3924300"/>
            <a:ext cx="8382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3124200" y="3962400"/>
            <a:ext cx="838200" cy="533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810000" y="4648200"/>
            <a:ext cx="1676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5105400" y="4267200"/>
            <a:ext cx="76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486400" y="3886200"/>
            <a:ext cx="1143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6248400" y="4267200"/>
            <a:ext cx="76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6629400" y="46482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0800000">
            <a:off x="5562600" y="3505200"/>
            <a:ext cx="1143000" cy="1588"/>
          </a:xfrm>
          <a:prstGeom prst="straightConnector1">
            <a:avLst/>
          </a:prstGeom>
          <a:ln w="127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743200" y="3505200"/>
            <a:ext cx="1066800" cy="1588"/>
          </a:xfrm>
          <a:prstGeom prst="straightConnector1">
            <a:avLst/>
          </a:prstGeom>
          <a:ln w="127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581400" y="4876800"/>
            <a:ext cx="1828800" cy="1569660"/>
          </a:xfrm>
          <a:prstGeom prst="rect">
            <a:avLst/>
          </a:prstGeom>
          <a:noFill/>
        </p:spPr>
        <p:txBody>
          <a:bodyPr wrap="square" rtlCol="0">
            <a:spAutoFit/>
          </a:bodyPr>
          <a:lstStyle/>
          <a:p>
            <a:pPr algn="ctr"/>
            <a:r>
              <a:rPr lang="en-US" sz="9600" b="1" dirty="0" smtClean="0">
                <a:solidFill>
                  <a:srgbClr val="C00000"/>
                </a:solidFill>
              </a:rPr>
              <a:t>?</a:t>
            </a:r>
            <a:endParaRPr lang="en-US" sz="9600" b="1" dirty="0">
              <a:solidFill>
                <a:srgbClr val="C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44562"/>
          </a:xfrm>
        </p:spPr>
        <p:txBody>
          <a:bodyPr/>
          <a:lstStyle/>
          <a:p>
            <a:r>
              <a:rPr lang="en-US" dirty="0" smtClean="0"/>
              <a:t>Superposition</a:t>
            </a:r>
            <a:r>
              <a:rPr lang="en-US" baseline="0" dirty="0" smtClean="0"/>
              <a:t> Principle</a:t>
            </a:r>
            <a:endParaRPr lang="en-US" dirty="0"/>
          </a:p>
        </p:txBody>
      </p:sp>
      <p:sp>
        <p:nvSpPr>
          <p:cNvPr id="3" name="Content Placeholder 2"/>
          <p:cNvSpPr>
            <a:spLocks noGrp="1"/>
          </p:cNvSpPr>
          <p:nvPr>
            <p:ph idx="1"/>
          </p:nvPr>
        </p:nvSpPr>
        <p:spPr>
          <a:xfrm>
            <a:off x="152400" y="1143000"/>
            <a:ext cx="8839200" cy="2133600"/>
          </a:xfrm>
        </p:spPr>
        <p:txBody>
          <a:bodyPr>
            <a:normAutofit fontScale="77500" lnSpcReduction="20000"/>
          </a:bodyPr>
          <a:lstStyle/>
          <a:p>
            <a:r>
              <a:rPr lang="en-US" dirty="0" smtClean="0"/>
              <a:t>When two (or more) waves pass through the same medium at the same time, the resultant displacement of the medium is the superposition of the displacements from each wave.</a:t>
            </a:r>
          </a:p>
          <a:p>
            <a:r>
              <a:rPr lang="en-US" dirty="0" smtClean="0"/>
              <a:t>The velocity of each wave is unaffected</a:t>
            </a:r>
            <a:r>
              <a:rPr lang="en-US" baseline="0" dirty="0" smtClean="0"/>
              <a:t> (in direction or speed).</a:t>
            </a:r>
            <a:endParaRPr lang="en-US" dirty="0"/>
          </a:p>
        </p:txBody>
      </p:sp>
      <p:cxnSp>
        <p:nvCxnSpPr>
          <p:cNvPr id="4" name="Straight Connector 3"/>
          <p:cNvCxnSpPr/>
          <p:nvPr/>
        </p:nvCxnSpPr>
        <p:spPr>
          <a:xfrm>
            <a:off x="533400" y="3735388"/>
            <a:ext cx="2133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flipH="1" flipV="1">
            <a:off x="2552700" y="3011488"/>
            <a:ext cx="8382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6200000" flipH="1">
            <a:off x="3124200" y="3049588"/>
            <a:ext cx="838200" cy="533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810000" y="3735388"/>
            <a:ext cx="1676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flipH="1" flipV="1">
            <a:off x="5105400" y="3354388"/>
            <a:ext cx="76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486400" y="2973388"/>
            <a:ext cx="1143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6249194" y="3353594"/>
            <a:ext cx="76041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629400" y="37338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590800" y="2667000"/>
            <a:ext cx="1066800"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a:off x="5562600" y="2668588"/>
            <a:ext cx="1066800"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33400" y="5486401"/>
            <a:ext cx="3429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flipH="1" flipV="1">
            <a:off x="3581400" y="5105401"/>
            <a:ext cx="76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flipH="1" flipV="1">
            <a:off x="3848100" y="4000501"/>
            <a:ext cx="8382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4419600" y="4038601"/>
            <a:ext cx="838200" cy="533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4686300" y="5143501"/>
            <a:ext cx="838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105400" y="5562601"/>
            <a:ext cx="3429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191000" y="4145340"/>
            <a:ext cx="914400" cy="1569660"/>
          </a:xfrm>
          <a:prstGeom prst="rect">
            <a:avLst/>
          </a:prstGeom>
          <a:noFill/>
        </p:spPr>
        <p:txBody>
          <a:bodyPr wrap="square" rtlCol="0">
            <a:spAutoFit/>
          </a:bodyPr>
          <a:lstStyle/>
          <a:p>
            <a:r>
              <a:rPr lang="en-US" sz="9600" dirty="0" smtClean="0">
                <a:solidFill>
                  <a:srgbClr val="C00000"/>
                </a:solidFill>
              </a:rPr>
              <a:t>!</a:t>
            </a:r>
            <a:endParaRPr lang="en-US" sz="9600" dirty="0">
              <a:solidFill>
                <a:srgbClr val="C00000"/>
              </a:solidFill>
            </a:endParaRPr>
          </a:p>
        </p:txBody>
      </p:sp>
      <p:cxnSp>
        <p:nvCxnSpPr>
          <p:cNvPr id="27" name="Straight Connector 26"/>
          <p:cNvCxnSpPr/>
          <p:nvPr/>
        </p:nvCxnSpPr>
        <p:spPr>
          <a:xfrm>
            <a:off x="685800" y="6707188"/>
            <a:ext cx="2133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5524500" y="5983288"/>
            <a:ext cx="8382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6096000" y="6021388"/>
            <a:ext cx="838200" cy="533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962400" y="6707188"/>
            <a:ext cx="1676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flipH="1" flipV="1">
            <a:off x="2438399" y="6326188"/>
            <a:ext cx="76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819399" y="5945188"/>
            <a:ext cx="1143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582193" y="6325393"/>
            <a:ext cx="760412"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781800" y="67056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5715000" y="5791200"/>
            <a:ext cx="1066800"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10800000">
            <a:off x="2819400" y="5715000"/>
            <a:ext cx="1066800"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1194</TotalTime>
  <Words>1430</Words>
  <Application>Microsoft Office PowerPoint</Application>
  <PresentationFormat>On-screen Show (4:3)</PresentationFormat>
  <Paragraphs>117</Paragraphs>
  <Slides>21</Slides>
  <Notes>19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24" baseType="lpstr">
      <vt:lpstr>Office Theme</vt:lpstr>
      <vt:lpstr>Equation</vt:lpstr>
      <vt:lpstr>Microsoft Equation 3.0</vt:lpstr>
      <vt:lpstr>Wave Properties and MOSAIC</vt:lpstr>
      <vt:lpstr>Reflection</vt:lpstr>
      <vt:lpstr>Reflection off Fixed, Free Boundaries</vt:lpstr>
      <vt:lpstr>Refraction</vt:lpstr>
      <vt:lpstr>Refraction Wave Fronts</vt:lpstr>
      <vt:lpstr>Wave-Only Properties</vt:lpstr>
      <vt:lpstr>Waves vs. Particles</vt:lpstr>
      <vt:lpstr>Sharing a Medium</vt:lpstr>
      <vt:lpstr>Superposition Principle</vt:lpstr>
      <vt:lpstr>Constructive and Destructive Interference</vt:lpstr>
      <vt:lpstr>Interference of Waves</vt:lpstr>
      <vt:lpstr>Beats</vt:lpstr>
      <vt:lpstr>Interference of Particles (Electrons)</vt:lpstr>
      <vt:lpstr>Diffraction</vt:lpstr>
      <vt:lpstr>Standing Waves</vt:lpstr>
      <vt:lpstr>Doppler Effect</vt:lpstr>
      <vt:lpstr>Doppler Effects</vt:lpstr>
      <vt:lpstr>Doppler Broadening</vt:lpstr>
      <vt:lpstr>Which Ozone Do We See?</vt:lpstr>
      <vt:lpstr>MOSAIC Setup</vt:lpstr>
      <vt:lpstr>MOSAIC Spectrum</vt:lpstr>
    </vt:vector>
  </TitlesOfParts>
  <Company>Haystack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4-2</dc:title>
  <dc:creator>cclements</dc:creator>
  <cp:lastModifiedBy>skmay</cp:lastModifiedBy>
  <cp:revision>110</cp:revision>
  <dcterms:created xsi:type="dcterms:W3CDTF">2010-07-12T13:48:59Z</dcterms:created>
  <dcterms:modified xsi:type="dcterms:W3CDTF">2011-07-28T16:20:28Z</dcterms:modified>
</cp:coreProperties>
</file>