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33"/>
  </p:notesMasterIdLst>
  <p:handoutMasterIdLst>
    <p:handoutMasterId r:id="rId34"/>
  </p:handoutMasterIdLst>
  <p:sldIdLst>
    <p:sldId id="256" r:id="rId3"/>
    <p:sldId id="270" r:id="rId4"/>
    <p:sldId id="268" r:id="rId5"/>
    <p:sldId id="269"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6"/>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09" autoAdjust="0"/>
    <p:restoredTop sz="87348" autoAdjust="0"/>
  </p:normalViewPr>
  <p:slideViewPr>
    <p:cSldViewPr>
      <p:cViewPr varScale="1">
        <p:scale>
          <a:sx n="91" d="100"/>
          <a:sy n="91" d="100"/>
        </p:scale>
        <p:origin x="-1026" y="-114"/>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2568" y="-1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7" tIns="46589" rIns="93177" bIns="46589" rtlCol="0"/>
          <a:lstStyle>
            <a:lvl1pPr algn="r">
              <a:defRPr sz="1200"/>
            </a:lvl1pPr>
          </a:lstStyle>
          <a:p>
            <a:fld id="{39FFF674-24BA-4C89-8F42-D41173FC2FBA}" type="datetimeFigureOut">
              <a:rPr lang="en-US" smtClean="0"/>
              <a:t>6/15/2015</a:t>
            </a:fld>
            <a:endParaRPr lang="en-US" dirty="0"/>
          </a:p>
        </p:txBody>
      </p:sp>
      <p:sp>
        <p:nvSpPr>
          <p:cNvPr id="4" name="Footer Placeholder 3"/>
          <p:cNvSpPr>
            <a:spLocks noGrp="1"/>
          </p:cNvSpPr>
          <p:nvPr>
            <p:ph type="ftr" sz="quarter" idx="2"/>
          </p:nvPr>
        </p:nvSpPr>
        <p:spPr>
          <a:xfrm>
            <a:off x="0" y="8767275"/>
            <a:ext cx="4206240" cy="461804"/>
          </a:xfrm>
          <a:prstGeom prst="rect">
            <a:avLst/>
          </a:prstGeom>
        </p:spPr>
        <p:txBody>
          <a:bodyPr vert="horz" lIns="93177" tIns="46589" rIns="93177" bIns="46589" rtlCol="0" anchor="b"/>
          <a:lstStyle>
            <a:lvl1pPr algn="l">
              <a:defRPr sz="1200"/>
            </a:lvl1p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Privileged </a:t>
            </a:r>
            <a:r>
              <a:rPr lang="en-US" dirty="0"/>
              <a:t>and Confidential – Attorney Work Product</a:t>
            </a:r>
          </a:p>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7" tIns="46589" rIns="93177" bIns="46589" rtlCol="0" anchor="b"/>
          <a:lstStyle>
            <a:lvl1pPr algn="r">
              <a:defRPr sz="1200"/>
            </a:lvl1pPr>
          </a:lstStyle>
          <a:p>
            <a:fld id="{B5EFCA87-F117-4EBC-BA75-942F85C0A7AC}" type="slidenum">
              <a:rPr lang="en-US" smtClean="0"/>
              <a:t>‹#›</a:t>
            </a:fld>
            <a:endParaRPr lang="en-US" dirty="0"/>
          </a:p>
        </p:txBody>
      </p:sp>
    </p:spTree>
    <p:extLst>
      <p:ext uri="{BB962C8B-B14F-4D97-AF65-F5344CB8AC3E}">
        <p14:creationId xmlns:p14="http://schemas.microsoft.com/office/powerpoint/2010/main" val="1234795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942FEC40-C7FB-4D3F-A52F-2A16B6BD30C7}" type="datetimeFigureOut">
              <a:rPr lang="en-US" smtClean="0"/>
              <a:t>6/15/2015</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22E08E92-731A-4236-8525-C6129ED45A38}" type="slidenum">
              <a:rPr lang="en-US" smtClean="0"/>
              <a:t>‹#›</a:t>
            </a:fld>
            <a:endParaRPr lang="en-US" dirty="0"/>
          </a:p>
        </p:txBody>
      </p:sp>
    </p:spTree>
    <p:extLst>
      <p:ext uri="{BB962C8B-B14F-4D97-AF65-F5344CB8AC3E}">
        <p14:creationId xmlns:p14="http://schemas.microsoft.com/office/powerpoint/2010/main" val="321803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People always assume that this quote is in reference to the more unsavory side of the legal profession.  Dick the Butcher was a follower of the rebel Jack Cade, who thought that if he disturbed law and order, he could become king. At least some theorize that Shakespeare meant it as a compliment to attorneys and judges who instill justice in society.</a:t>
            </a:r>
          </a:p>
        </p:txBody>
      </p:sp>
      <p:sp>
        <p:nvSpPr>
          <p:cNvPr id="4" name="Slide Number Placeholder 3"/>
          <p:cNvSpPr>
            <a:spLocks noGrp="1"/>
          </p:cNvSpPr>
          <p:nvPr>
            <p:ph type="sldNum" sz="quarter" idx="10"/>
          </p:nvPr>
        </p:nvSpPr>
        <p:spPr/>
        <p:txBody>
          <a:bodyPr/>
          <a:lstStyle/>
          <a:p>
            <a:fld id="{22E08E92-731A-4236-8525-C6129ED45A38}" type="slidenum">
              <a:rPr lang="en-US" smtClean="0"/>
              <a:t>2</a:t>
            </a:fld>
            <a:endParaRPr lang="en-US" dirty="0"/>
          </a:p>
        </p:txBody>
      </p:sp>
    </p:spTree>
    <p:extLst>
      <p:ext uri="{BB962C8B-B14F-4D97-AF65-F5344CB8AC3E}">
        <p14:creationId xmlns:p14="http://schemas.microsoft.com/office/powerpoint/2010/main" val="4165636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28</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29</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30</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rgbClr val="262626"/>
                </a:solidFill>
                <a:effectLst/>
                <a:latin typeface="+mn-lt"/>
                <a:ea typeface="Cambria"/>
                <a:cs typeface="Georgia"/>
              </a:rPr>
              <a:t>When I tell people what I do, they often ask this question.  My initial response is to explain it this way:  MIT has an endowment valued at $12 billion and a $3 billion operating budget; owns extensive real property in a dense urban environment; engages in approximately $1 million in daily construction activity; operates its own cogeneration power plant and nuclear reactor; has a sworn police department; operates a medical center; owns more patents than any university other than the entire University of California system; regularly engages in strategic partnerships with industry, other universities, and foreign governments; has 13,000 employees; and has 11,000 young people living on their own for the first time.  There are bound to be a few legal issues that come up!</a:t>
            </a:r>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7</a:t>
            </a:fld>
            <a:endParaRPr lang="en-US" dirty="0"/>
          </a:p>
        </p:txBody>
      </p:sp>
    </p:spTree>
    <p:extLst>
      <p:ext uri="{BB962C8B-B14F-4D97-AF65-F5344CB8AC3E}">
        <p14:creationId xmlns:p14="http://schemas.microsoft.com/office/powerpoint/2010/main" val="353721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smtClean="0">
                <a:solidFill>
                  <a:srgbClr val="262626"/>
                </a:solidFill>
                <a:effectLst/>
                <a:latin typeface="+mn-lt"/>
                <a:ea typeface="Cambria"/>
                <a:cs typeface="Georgia"/>
              </a:rPr>
              <a:t>“Adverse result” includes endangering the life or physical safety of an individual; flight from prosecution; destruction of or tampering with evidence; intimidation of potential witnesses; or otherwise seriously jeopardizing an investigation or unduly delaying a trial.</a:t>
            </a:r>
            <a:endParaRPr lang="en-US" sz="1400" dirty="0" smtClean="0">
              <a:effectLst/>
              <a:latin typeface="Cambria"/>
              <a:ea typeface="Cambria"/>
              <a:cs typeface="Times New Roman"/>
            </a:endParaRPr>
          </a:p>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21</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22</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23</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24</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25</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08E92-731A-4236-8525-C6129ED45A38}" type="slidenum">
              <a:rPr lang="en-US" smtClean="0"/>
              <a:t>26</a:t>
            </a:fld>
            <a:endParaRPr lang="en-US" dirty="0"/>
          </a:p>
        </p:txBody>
      </p:sp>
    </p:spTree>
    <p:extLst>
      <p:ext uri="{BB962C8B-B14F-4D97-AF65-F5344CB8AC3E}">
        <p14:creationId xmlns:p14="http://schemas.microsoft.com/office/powerpoint/2010/main" val="748533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b="1" dirty="0" smtClean="0">
                <a:solidFill>
                  <a:srgbClr val="262626"/>
                </a:solidFill>
                <a:effectLst/>
                <a:latin typeface="+mn-lt"/>
                <a:ea typeface="Cambria"/>
                <a:cs typeface="Georgia"/>
              </a:rPr>
              <a:t>11.2.4 Disclosure of Personal Information Outside of MIT</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Personal information, other than directory information about students and standard personnel information, should not be released to anyone outside MIT without the permission of the individual to whom the information relates, except in connection with court orders or other legal process (see Section 11.2.7 Court Orders and Other Legal Process), in cases where such release would be clearly expected (employment references, award nominations, etc.), or for other legitimate business needs.  In the case of such other legitimate business needs, disclosure is permitted only with approval of the applicable Senior Officer or his or her designee, see Section 13.2.4 Privacy of Electronic Communications, Electronic Files, and Other Files; Section 13.2.4 also covers access to information).</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Directory information for students is defined in Section 11.3 Privacy of Student Records. Standard personnel information comprises dates of MIT employment, job classification or title, the department in which an individual is or was employed, and MIT telephone extension, office address (in most cases), and email address for current employees.</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 </a:t>
            </a:r>
            <a:endParaRPr lang="en-US" sz="1400" dirty="0" smtClean="0">
              <a:effectLst/>
              <a:latin typeface="Cambria"/>
              <a:ea typeface="Cambria"/>
              <a:cs typeface="Times New Roman"/>
            </a:endParaRPr>
          </a:p>
          <a:p>
            <a:pPr marL="0" marR="0">
              <a:spcBef>
                <a:spcPts val="0"/>
              </a:spcBef>
              <a:spcAft>
                <a:spcPts val="0"/>
              </a:spcAft>
            </a:pPr>
            <a:r>
              <a:rPr lang="en-US" sz="1200" b="1" dirty="0" smtClean="0">
                <a:solidFill>
                  <a:srgbClr val="262626"/>
                </a:solidFill>
                <a:effectLst/>
                <a:latin typeface="+mn-lt"/>
                <a:ea typeface="Cambria"/>
                <a:cs typeface="Georgia"/>
              </a:rPr>
              <a:t>11.2.7 Court Orders and Other Legal Processes</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In the case of court orders or other legal process (including subpoenas or agency requests for information) that require release of  information about a current member of the MIT community, that individual should ordinarily be notified of the request as soon as possible.  Notification will not be made, however, where such notification is specifically prohibited by the law or where the request for information asks for nondisclosure and such nondisclosure is, in the judgment of a Senior Officer, appropriate under the circumstances (for example, where notification might interfere with a criminal investigation).  The requested information should be released only by an authorized officer of the Institute after consultation with the Office of the General Counsel.</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 </a:t>
            </a:r>
            <a:endParaRPr lang="en-US" sz="1400" dirty="0" smtClean="0">
              <a:effectLst/>
              <a:latin typeface="Cambria"/>
              <a:ea typeface="Cambria"/>
              <a:cs typeface="Times New Roman"/>
            </a:endParaRPr>
          </a:p>
          <a:p>
            <a:pPr marL="0" marR="0">
              <a:spcBef>
                <a:spcPts val="0"/>
              </a:spcBef>
              <a:spcAft>
                <a:spcPts val="0"/>
              </a:spcAft>
            </a:pPr>
            <a:r>
              <a:rPr lang="en-US" sz="1200" b="1" dirty="0" smtClean="0">
                <a:solidFill>
                  <a:srgbClr val="262626"/>
                </a:solidFill>
                <a:effectLst/>
                <a:latin typeface="+mn-lt"/>
                <a:ea typeface="Cambria"/>
                <a:cs typeface="Georgia"/>
              </a:rPr>
              <a:t>13.2.4 Privacy of Electronic Communications, Electronic Files, and Other Files</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As noted in Section 13.2.2.2 Security of Information, members of the MIT community should exercise caution to protect information (and particularly personal information) from unauthorized disclosure.  Particular caution should be used with electronic communications, because of the ease with which such communications can be distributed and due to concerns about unauthorized access.  Unauthorized interception of email and other electronic communications is prohibited by MIT policy and may also violate state and federal law.</a:t>
            </a:r>
            <a:endParaRPr lang="en-US" sz="1400" dirty="0" smtClean="0">
              <a:effectLst/>
              <a:latin typeface="Cambria"/>
              <a:ea typeface="Cambria"/>
              <a:cs typeface="Times New Roman"/>
            </a:endParaRPr>
          </a:p>
          <a:p>
            <a:pPr marL="0" marR="0">
              <a:spcBef>
                <a:spcPts val="0"/>
              </a:spcBef>
              <a:spcAft>
                <a:spcPts val="0"/>
              </a:spcAft>
            </a:pPr>
            <a:r>
              <a:rPr lang="en-US" sz="1200" dirty="0" smtClean="0">
                <a:solidFill>
                  <a:srgbClr val="262626"/>
                </a:solidFill>
                <a:effectLst/>
                <a:latin typeface="+mn-lt"/>
                <a:ea typeface="Cambria"/>
                <a:cs typeface="Georgia"/>
              </a:rPr>
              <a:t>For legitimate business reasons, representatives of the Institute may need to access electronic or other records (including paper files) without the consent of the individuals having custody of them; examples of these business reasons include access required by law, where the individual is unavailable due to illness, in the course of an investigation, or in cases of alleged misconduct.  Departments, labs, or centers may determine additional reasons for access, for example, due to sponsor requirements (as at Lincoln Laboratory).  Any member of the MIT community who accesses information from records maintained by another individual without the individual's consent must seek prior approval from the applicable Senior Officer or his or her designee for such access and related disclosure; the Senior Officer or designee may consult the Office of the General Counsel.  This process applies to requests for access from an outside entity or from another office within MIT.</a:t>
            </a:r>
            <a:endParaRPr lang="en-US" sz="1400" dirty="0" smtClean="0">
              <a:effectLst/>
              <a:latin typeface="Cambria"/>
              <a:ea typeface="Cambria"/>
              <a:cs typeface="Times New Roman"/>
            </a:endParaRPr>
          </a:p>
          <a:p>
            <a:pPr marL="0" marR="0">
              <a:spcBef>
                <a:spcPts val="0"/>
              </a:spcBef>
              <a:spcAft>
                <a:spcPts val="0"/>
              </a:spcAft>
            </a:pPr>
            <a:endParaRPr lang="en-US" sz="1200" dirty="0">
              <a:latin typeface="+mn-lt"/>
            </a:endParaRPr>
          </a:p>
        </p:txBody>
      </p:sp>
      <p:sp>
        <p:nvSpPr>
          <p:cNvPr id="4" name="Slide Number Placeholder 3"/>
          <p:cNvSpPr>
            <a:spLocks noGrp="1"/>
          </p:cNvSpPr>
          <p:nvPr>
            <p:ph type="sldNum" sz="quarter" idx="10"/>
          </p:nvPr>
        </p:nvSpPr>
        <p:spPr/>
        <p:txBody>
          <a:bodyPr/>
          <a:lstStyle/>
          <a:p>
            <a:fld id="{22E08E92-731A-4236-8525-C6129ED45A38}" type="slidenum">
              <a:rPr lang="en-US" smtClean="0"/>
              <a:t>27</a:t>
            </a:fld>
            <a:endParaRPr lang="en-US" dirty="0"/>
          </a:p>
        </p:txBody>
      </p:sp>
    </p:spTree>
    <p:extLst>
      <p:ext uri="{BB962C8B-B14F-4D97-AF65-F5344CB8AC3E}">
        <p14:creationId xmlns:p14="http://schemas.microsoft.com/office/powerpoint/2010/main" val="748533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035DC4-39C9-43F4-8207-537D881B49D3}"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B90746-89F7-4D9B-B76E-2A877AF1C309}"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D8F1C-FF1E-454A-97AD-DCF2ECAB7E9C}"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67B829-3BE5-4A6A-B96D-45DC1C721960}"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2562147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30F82-A27A-41F7-A029-36D1F2DD5969}"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1628126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B68DC-E882-4322-B06A-7C6DB5C69E03}"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2740907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7278CF-2B90-43E3-9806-9ECB38BAC068}" type="datetime1">
              <a:rPr lang="en-US" smtClean="0"/>
              <a:t>6/15/2015</a:t>
            </a:fld>
            <a:endParaRPr lang="en-US" dirty="0"/>
          </a:p>
        </p:txBody>
      </p:sp>
      <p:sp>
        <p:nvSpPr>
          <p:cNvPr id="6" name="Footer Placeholder 5"/>
          <p:cNvSpPr>
            <a:spLocks noGrp="1"/>
          </p:cNvSpPr>
          <p:nvPr>
            <p:ph type="ftr" sz="quarter" idx="11"/>
          </p:nvPr>
        </p:nvSpPr>
        <p:spPr/>
        <p:txBody>
          <a:bodyPr/>
          <a:lstStyle/>
          <a:p>
            <a:r>
              <a:rPr lang="en-US" dirty="0" smtClean="0"/>
              <a:t>Privileged and Confidential - Attorney Work Product</a:t>
            </a:r>
            <a:endParaRPr lang="en-US" dirty="0"/>
          </a:p>
        </p:txBody>
      </p:sp>
      <p:sp>
        <p:nvSpPr>
          <p:cNvPr id="7" name="Slide Number Placeholder 6"/>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1854085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B1142C-FA10-410A-9F8D-BA0651E9FF9D}" type="datetime1">
              <a:rPr lang="en-US" smtClean="0"/>
              <a:t>6/15/2015</a:t>
            </a:fld>
            <a:endParaRPr lang="en-US" dirty="0"/>
          </a:p>
        </p:txBody>
      </p:sp>
      <p:sp>
        <p:nvSpPr>
          <p:cNvPr id="8" name="Footer Placeholder 7"/>
          <p:cNvSpPr>
            <a:spLocks noGrp="1"/>
          </p:cNvSpPr>
          <p:nvPr>
            <p:ph type="ftr" sz="quarter" idx="11"/>
          </p:nvPr>
        </p:nvSpPr>
        <p:spPr/>
        <p:txBody>
          <a:bodyPr/>
          <a:lstStyle/>
          <a:p>
            <a:r>
              <a:rPr lang="en-US" dirty="0" smtClean="0"/>
              <a:t>Privileged and Confidential - Attorney Work Product</a:t>
            </a:r>
            <a:endParaRPr lang="en-US" dirty="0"/>
          </a:p>
        </p:txBody>
      </p:sp>
      <p:sp>
        <p:nvSpPr>
          <p:cNvPr id="9" name="Slide Number Placeholder 8"/>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368607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1D7F56-15DC-43EA-9DE2-62CA06CCB7D2}" type="datetime1">
              <a:rPr lang="en-US" smtClean="0"/>
              <a:t>6/15/2015</a:t>
            </a:fld>
            <a:endParaRPr lang="en-US" dirty="0"/>
          </a:p>
        </p:txBody>
      </p:sp>
      <p:sp>
        <p:nvSpPr>
          <p:cNvPr id="4" name="Footer Placeholder 3"/>
          <p:cNvSpPr>
            <a:spLocks noGrp="1"/>
          </p:cNvSpPr>
          <p:nvPr>
            <p:ph type="ftr" sz="quarter" idx="11"/>
          </p:nvPr>
        </p:nvSpPr>
        <p:spPr/>
        <p:txBody>
          <a:bodyPr/>
          <a:lstStyle/>
          <a:p>
            <a:r>
              <a:rPr lang="en-US" dirty="0" smtClean="0"/>
              <a:t>Privileged and Confidential - Attorney Work Product</a:t>
            </a:r>
            <a:endParaRPr lang="en-US" dirty="0"/>
          </a:p>
        </p:txBody>
      </p:sp>
      <p:sp>
        <p:nvSpPr>
          <p:cNvPr id="5" name="Slide Number Placeholder 4"/>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857199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2658EF-7BD4-4D8E-9E4E-2B19B9F7E630}" type="datetime1">
              <a:rPr lang="en-US" smtClean="0"/>
              <a:t>6/15/2015</a:t>
            </a:fld>
            <a:endParaRPr lang="en-US" dirty="0"/>
          </a:p>
        </p:txBody>
      </p:sp>
      <p:sp>
        <p:nvSpPr>
          <p:cNvPr id="3" name="Footer Placeholder 2"/>
          <p:cNvSpPr>
            <a:spLocks noGrp="1"/>
          </p:cNvSpPr>
          <p:nvPr>
            <p:ph type="ftr" sz="quarter" idx="11"/>
          </p:nvPr>
        </p:nvSpPr>
        <p:spPr/>
        <p:txBody>
          <a:bodyPr/>
          <a:lstStyle/>
          <a:p>
            <a:r>
              <a:rPr lang="en-US" dirty="0" smtClean="0"/>
              <a:t>Privileged and Confidential - Attorney Work Product</a:t>
            </a:r>
            <a:endParaRPr lang="en-US" dirty="0"/>
          </a:p>
        </p:txBody>
      </p:sp>
      <p:sp>
        <p:nvSpPr>
          <p:cNvPr id="4" name="Slide Number Placeholder 3"/>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889889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6B8DA-EC96-47ED-963B-E2C6E551F25F}" type="datetime1">
              <a:rPr lang="en-US" smtClean="0"/>
              <a:t>6/15/2015</a:t>
            </a:fld>
            <a:endParaRPr lang="en-US" dirty="0"/>
          </a:p>
        </p:txBody>
      </p:sp>
      <p:sp>
        <p:nvSpPr>
          <p:cNvPr id="6" name="Footer Placeholder 5"/>
          <p:cNvSpPr>
            <a:spLocks noGrp="1"/>
          </p:cNvSpPr>
          <p:nvPr>
            <p:ph type="ftr" sz="quarter" idx="11"/>
          </p:nvPr>
        </p:nvSpPr>
        <p:spPr/>
        <p:txBody>
          <a:bodyPr/>
          <a:lstStyle/>
          <a:p>
            <a:r>
              <a:rPr lang="en-US" dirty="0" smtClean="0"/>
              <a:t>Privileged and Confidential - Attorney Work Product</a:t>
            </a:r>
            <a:endParaRPr lang="en-US" dirty="0"/>
          </a:p>
        </p:txBody>
      </p:sp>
      <p:sp>
        <p:nvSpPr>
          <p:cNvPr id="7" name="Slide Number Placeholder 6"/>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229669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10F0D-6494-49ED-8058-47231EA8653B}"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0C8F6-0FC7-4C4D-8F40-9D99484DA87D}" type="datetime1">
              <a:rPr lang="en-US" smtClean="0"/>
              <a:t>6/15/2015</a:t>
            </a:fld>
            <a:endParaRPr lang="en-US" dirty="0"/>
          </a:p>
        </p:txBody>
      </p:sp>
      <p:sp>
        <p:nvSpPr>
          <p:cNvPr id="6" name="Footer Placeholder 5"/>
          <p:cNvSpPr>
            <a:spLocks noGrp="1"/>
          </p:cNvSpPr>
          <p:nvPr>
            <p:ph type="ftr" sz="quarter" idx="11"/>
          </p:nvPr>
        </p:nvSpPr>
        <p:spPr/>
        <p:txBody>
          <a:bodyPr/>
          <a:lstStyle/>
          <a:p>
            <a:r>
              <a:rPr lang="en-US" dirty="0" smtClean="0"/>
              <a:t>Privileged and Confidential - Attorney Work Product</a:t>
            </a:r>
            <a:endParaRPr lang="en-US" dirty="0"/>
          </a:p>
        </p:txBody>
      </p:sp>
      <p:sp>
        <p:nvSpPr>
          <p:cNvPr id="7" name="Slide Number Placeholder 6"/>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12772038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B59F-B598-4EB9-A286-11B7BBFB73B0}"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2002784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EFDDE-96B9-4597-B152-BFC78CE2621B}"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B946B27E-FDDF-4DD2-8F8A-3BBC4C030ED2}" type="slidenum">
              <a:rPr lang="en-US" smtClean="0"/>
              <a:t>‹#›</a:t>
            </a:fld>
            <a:endParaRPr lang="en-US" dirty="0"/>
          </a:p>
        </p:txBody>
      </p:sp>
    </p:spTree>
    <p:extLst>
      <p:ext uri="{BB962C8B-B14F-4D97-AF65-F5344CB8AC3E}">
        <p14:creationId xmlns:p14="http://schemas.microsoft.com/office/powerpoint/2010/main" val="228609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29AF08-0728-4828-9DC2-69B312681F87}" type="datetime1">
              <a:rPr lang="en-US" smtClean="0"/>
              <a:t>6/15/2015</a:t>
            </a:fld>
            <a:endParaRPr lang="en-US" dirty="0"/>
          </a:p>
        </p:txBody>
      </p:sp>
      <p:sp>
        <p:nvSpPr>
          <p:cNvPr id="5" name="Footer Placeholder 4"/>
          <p:cNvSpPr>
            <a:spLocks noGrp="1"/>
          </p:cNvSpPr>
          <p:nvPr>
            <p:ph type="ftr" sz="quarter" idx="11"/>
          </p:nvPr>
        </p:nvSpPr>
        <p:spPr/>
        <p:txBody>
          <a:bodyPr/>
          <a:lstStyle/>
          <a:p>
            <a:r>
              <a:rPr lang="en-US" dirty="0" smtClean="0"/>
              <a:t>Privileged and Confidential - Attorney Work Product</a:t>
            </a:r>
            <a:endParaRPr lang="en-US" dirty="0"/>
          </a:p>
        </p:txBody>
      </p:sp>
      <p:sp>
        <p:nvSpPr>
          <p:cNvPr id="6" name="Slide Number Placeholder 5"/>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02E31D-52BD-4D74-B71F-BD09F3F0C878}" type="datetime1">
              <a:rPr lang="en-US" smtClean="0"/>
              <a:t>6/15/2015</a:t>
            </a:fld>
            <a:endParaRPr lang="en-US" dirty="0"/>
          </a:p>
        </p:txBody>
      </p:sp>
      <p:sp>
        <p:nvSpPr>
          <p:cNvPr id="6" name="Footer Placeholder 5"/>
          <p:cNvSpPr>
            <a:spLocks noGrp="1"/>
          </p:cNvSpPr>
          <p:nvPr>
            <p:ph type="ftr" sz="quarter" idx="11"/>
          </p:nvPr>
        </p:nvSpPr>
        <p:spPr/>
        <p:txBody>
          <a:bodyPr/>
          <a:lstStyle/>
          <a:p>
            <a:r>
              <a:rPr lang="en-US" dirty="0" smtClean="0"/>
              <a:t>Privileged and Confidential - Attorney Work Product</a:t>
            </a:r>
            <a:endParaRPr lang="en-US" dirty="0"/>
          </a:p>
        </p:txBody>
      </p:sp>
      <p:sp>
        <p:nvSpPr>
          <p:cNvPr id="7" name="Slide Number Placeholder 6"/>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4149D7-15B0-4C42-AA62-DEDDC7E93E03}" type="datetime1">
              <a:rPr lang="en-US" smtClean="0"/>
              <a:t>6/15/2015</a:t>
            </a:fld>
            <a:endParaRPr lang="en-US" dirty="0"/>
          </a:p>
        </p:txBody>
      </p:sp>
      <p:sp>
        <p:nvSpPr>
          <p:cNvPr id="8" name="Footer Placeholder 7"/>
          <p:cNvSpPr>
            <a:spLocks noGrp="1"/>
          </p:cNvSpPr>
          <p:nvPr>
            <p:ph type="ftr" sz="quarter" idx="11"/>
          </p:nvPr>
        </p:nvSpPr>
        <p:spPr/>
        <p:txBody>
          <a:bodyPr/>
          <a:lstStyle/>
          <a:p>
            <a:r>
              <a:rPr lang="en-US" dirty="0" smtClean="0"/>
              <a:t>Privileged and Confidential - Attorney Work Product</a:t>
            </a:r>
            <a:endParaRPr lang="en-US" dirty="0"/>
          </a:p>
        </p:txBody>
      </p:sp>
      <p:sp>
        <p:nvSpPr>
          <p:cNvPr id="9" name="Slide Number Placeholder 8"/>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6F610B-7EF0-4B89-8331-ECE2AEB59D2F}" type="datetime1">
              <a:rPr lang="en-US" smtClean="0"/>
              <a:t>6/15/2015</a:t>
            </a:fld>
            <a:endParaRPr lang="en-US" dirty="0"/>
          </a:p>
        </p:txBody>
      </p:sp>
      <p:sp>
        <p:nvSpPr>
          <p:cNvPr id="4" name="Footer Placeholder 3"/>
          <p:cNvSpPr>
            <a:spLocks noGrp="1"/>
          </p:cNvSpPr>
          <p:nvPr>
            <p:ph type="ftr" sz="quarter" idx="11"/>
          </p:nvPr>
        </p:nvSpPr>
        <p:spPr/>
        <p:txBody>
          <a:bodyPr/>
          <a:lstStyle/>
          <a:p>
            <a:r>
              <a:rPr lang="en-US" dirty="0" smtClean="0"/>
              <a:t>Privileged and Confidential - Attorney Work Product</a:t>
            </a:r>
            <a:endParaRPr lang="en-US" dirty="0"/>
          </a:p>
        </p:txBody>
      </p:sp>
      <p:sp>
        <p:nvSpPr>
          <p:cNvPr id="5" name="Slide Number Placeholder 4"/>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8B570-161F-4105-B0DE-36E996A81ECF}" type="datetime1">
              <a:rPr lang="en-US" smtClean="0"/>
              <a:t>6/15/2015</a:t>
            </a:fld>
            <a:endParaRPr lang="en-US" dirty="0"/>
          </a:p>
        </p:txBody>
      </p:sp>
      <p:sp>
        <p:nvSpPr>
          <p:cNvPr id="3" name="Footer Placeholder 2"/>
          <p:cNvSpPr>
            <a:spLocks noGrp="1"/>
          </p:cNvSpPr>
          <p:nvPr>
            <p:ph type="ftr" sz="quarter" idx="11"/>
          </p:nvPr>
        </p:nvSpPr>
        <p:spPr/>
        <p:txBody>
          <a:bodyPr/>
          <a:lstStyle/>
          <a:p>
            <a:r>
              <a:rPr lang="en-US" dirty="0" smtClean="0"/>
              <a:t>Privileged and Confidential - Attorney Work Product</a:t>
            </a:r>
            <a:endParaRPr lang="en-US" dirty="0"/>
          </a:p>
        </p:txBody>
      </p:sp>
      <p:sp>
        <p:nvSpPr>
          <p:cNvPr id="4" name="Slide Number Placeholder 3"/>
          <p:cNvSpPr>
            <a:spLocks noGrp="1"/>
          </p:cNvSpPr>
          <p:nvPr>
            <p:ph type="sldNum" sz="quarter" idx="12"/>
          </p:nvPr>
        </p:nvSpPr>
        <p:spPr/>
        <p:txBody>
          <a:bodyPr/>
          <a:lstStyle/>
          <a:p>
            <a:fld id="{63DE466C-B643-4213-9E1E-E1DED2077B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383A1-E807-49C4-A259-8E1A90BA6217}" type="datetime1">
              <a:rPr lang="en-US" smtClean="0"/>
              <a:t>6/15/2015</a:t>
            </a:fld>
            <a:endParaRPr lang="en-US" dirty="0"/>
          </a:p>
        </p:txBody>
      </p:sp>
      <p:sp>
        <p:nvSpPr>
          <p:cNvPr id="6" name="Footer Placeholder 5"/>
          <p:cNvSpPr>
            <a:spLocks noGrp="1"/>
          </p:cNvSpPr>
          <p:nvPr>
            <p:ph type="ftr" sz="quarter" idx="11"/>
          </p:nvPr>
        </p:nvSpPr>
        <p:spPr/>
        <p:txBody>
          <a:bodyPr/>
          <a:lstStyle/>
          <a:p>
            <a:r>
              <a:rPr lang="en-US" dirty="0" smtClean="0"/>
              <a:t>Privileged and Confidential - Attorney Work Product</a:t>
            </a:r>
            <a:endParaRPr lang="en-US" dirty="0"/>
          </a:p>
        </p:txBody>
      </p:sp>
      <p:sp>
        <p:nvSpPr>
          <p:cNvPr id="7" name="Slide Number Placeholder 6"/>
          <p:cNvSpPr>
            <a:spLocks noGrp="1"/>
          </p:cNvSpPr>
          <p:nvPr>
            <p:ph type="sldNum" sz="quarter" idx="12"/>
          </p:nvPr>
        </p:nvSpPr>
        <p:spPr/>
        <p:txBody>
          <a:bodyPr/>
          <a:lstStyle/>
          <a:p>
            <a:fld id="{63DE466C-B643-4213-9E1E-E1DED2077BF4}"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9ED64F2-C36A-4F31-BC74-135121EBE53E}" type="datetime1">
              <a:rPr lang="en-US" smtClean="0"/>
              <a:t>6/15/2015</a:t>
            </a:fld>
            <a:endParaRPr lang="en-US" dirty="0"/>
          </a:p>
        </p:txBody>
      </p:sp>
      <p:sp>
        <p:nvSpPr>
          <p:cNvPr id="9" name="Slide Number Placeholder 8"/>
          <p:cNvSpPr>
            <a:spLocks noGrp="1"/>
          </p:cNvSpPr>
          <p:nvPr>
            <p:ph type="sldNum" sz="quarter" idx="11"/>
          </p:nvPr>
        </p:nvSpPr>
        <p:spPr/>
        <p:txBody>
          <a:bodyPr/>
          <a:lstStyle/>
          <a:p>
            <a:fld id="{63DE466C-B643-4213-9E1E-E1DED2077BF4}" type="slidenum">
              <a:rPr lang="en-US" smtClean="0"/>
              <a:t>‹#›</a:t>
            </a:fld>
            <a:endParaRPr lang="en-US" dirty="0"/>
          </a:p>
        </p:txBody>
      </p:sp>
      <p:sp>
        <p:nvSpPr>
          <p:cNvPr id="10" name="Footer Placeholder 9"/>
          <p:cNvSpPr>
            <a:spLocks noGrp="1"/>
          </p:cNvSpPr>
          <p:nvPr>
            <p:ph type="ftr" sz="quarter" idx="12"/>
          </p:nvPr>
        </p:nvSpPr>
        <p:spPr/>
        <p:txBody>
          <a:bodyPr/>
          <a:lstStyle/>
          <a:p>
            <a:r>
              <a:rPr lang="en-US" dirty="0" smtClean="0"/>
              <a:t>Privileged and Confidential - Attorney Work Product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3DE466C-B643-4213-9E1E-E1DED2077BF4}"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dirty="0" smtClean="0"/>
              <a:t>Privileged and Confidential - Attorney Work Product</a:t>
            </a: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65CF0DE-EDC1-48BE-9D2E-54CB3790EF02}" type="datetime1">
              <a:rPr lang="en-US" smtClean="0"/>
              <a:t>6/15/2015</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AA15B-CCA9-4F14-9E2A-040A6878322F}" type="datetime1">
              <a:rPr lang="en-US" smtClean="0"/>
              <a:t>6/15/2015</a:t>
            </a:fld>
            <a:endParaRPr lang="en-US" dirty="0"/>
          </a:p>
        </p:txBody>
      </p:sp>
      <p:sp>
        <p:nvSpPr>
          <p:cNvPr id="5" name="Footer Placeholder 4"/>
          <p:cNvSpPr>
            <a:spLocks noGrp="1"/>
          </p:cNvSpPr>
          <p:nvPr>
            <p:ph type="ftr" sz="quarter" idx="3"/>
          </p:nvPr>
        </p:nvSpPr>
        <p:spPr>
          <a:xfrm>
            <a:off x="2895600" y="6356350"/>
            <a:ext cx="3657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Privileged and Confidential - Attorney Work Product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6B27E-FDDF-4DD2-8F8A-3BBC4C030ED2}" type="slidenum">
              <a:rPr lang="en-US" smtClean="0"/>
              <a:t>‹#›</a:t>
            </a:fld>
            <a:endParaRPr lang="en-US" dirty="0"/>
          </a:p>
        </p:txBody>
      </p:sp>
    </p:spTree>
    <p:extLst>
      <p:ext uri="{BB962C8B-B14F-4D97-AF65-F5344CB8AC3E}">
        <p14:creationId xmlns:p14="http://schemas.microsoft.com/office/powerpoint/2010/main" val="3762200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eb.mit.edu/policies/11/sip.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ytimes.com/2015/01/17/us/students-gain-access-to-files-on-admission-to-stanford.html?_r=0"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eb.mit.edu/infoprotect/wis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ogc.mit.edu/"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mailto:jaren@mit.edu"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8077200" cy="2289175"/>
          </a:xfrm>
        </p:spPr>
        <p:txBody>
          <a:bodyPr/>
          <a:lstStyle/>
          <a:p>
            <a:pPr algn="ctr"/>
            <a:r>
              <a:rPr lang="en-US" sz="3200" dirty="0" smtClean="0"/>
              <a:t/>
            </a:r>
            <a:br>
              <a:rPr lang="en-US" sz="3200" dirty="0" smtClean="0"/>
            </a:br>
            <a:r>
              <a:rPr lang="en-US" sz="3200" dirty="0" smtClean="0"/>
              <a:t/>
            </a:r>
            <a:br>
              <a:rPr lang="en-US" sz="3200" dirty="0" smtClean="0"/>
            </a:br>
            <a:r>
              <a:rPr lang="en-US" sz="3000" b="1" i="1" dirty="0" smtClean="0">
                <a:latin typeface="+mn-lt"/>
              </a:rPr>
              <a:t>An Introduction to Privacy and Data Protection</a:t>
            </a:r>
            <a:r>
              <a:rPr lang="en-US" sz="3000" b="1" i="1" dirty="0">
                <a:latin typeface="+mn-lt"/>
              </a:rPr>
              <a:t> </a:t>
            </a:r>
            <a:r>
              <a:rPr lang="en-US" sz="3000" b="1" i="1" dirty="0" smtClean="0">
                <a:latin typeface="+mn-lt"/>
              </a:rPr>
              <a:t>Issues Facing Higher Education – A Complex Patchwork</a:t>
            </a:r>
            <a:br>
              <a:rPr lang="en-US" sz="3000" b="1" i="1" dirty="0" smtClean="0">
                <a:latin typeface="+mn-lt"/>
              </a:rPr>
            </a:br>
            <a:r>
              <a:rPr lang="en-US" sz="3000" b="1" i="1" dirty="0" smtClean="0">
                <a:latin typeface="+mn-lt"/>
              </a:rPr>
              <a:t>of Legal Rules and Requirements</a:t>
            </a:r>
            <a:r>
              <a:rPr lang="en-US" sz="2800" b="1" i="1" dirty="0" smtClean="0"/>
              <a:t/>
            </a:r>
            <a:br>
              <a:rPr lang="en-US" sz="2800" b="1" i="1" dirty="0" smtClean="0"/>
            </a:br>
            <a:endParaRPr lang="en-US" sz="2800" i="1" dirty="0"/>
          </a:p>
        </p:txBody>
      </p:sp>
      <p:sp>
        <p:nvSpPr>
          <p:cNvPr id="3" name="Subtitle 2"/>
          <p:cNvSpPr>
            <a:spLocks noGrp="1"/>
          </p:cNvSpPr>
          <p:nvPr>
            <p:ph type="subTitle" idx="1"/>
          </p:nvPr>
        </p:nvSpPr>
        <p:spPr>
          <a:xfrm>
            <a:off x="685800" y="4191000"/>
            <a:ext cx="7239000" cy="1905000"/>
          </a:xfrm>
        </p:spPr>
        <p:txBody>
          <a:bodyPr>
            <a:normAutofit lnSpcReduction="10000"/>
          </a:bodyPr>
          <a:lstStyle/>
          <a:p>
            <a:pPr algn="ctr"/>
            <a:r>
              <a:rPr lang="en-US" sz="2100" b="1" dirty="0">
                <a:solidFill>
                  <a:schemeClr val="tx1"/>
                </a:solidFill>
              </a:rPr>
              <a:t>Jay Wilcoxson</a:t>
            </a:r>
          </a:p>
          <a:p>
            <a:pPr algn="ctr"/>
            <a:r>
              <a:rPr lang="en-US" sz="2100" b="1" dirty="0" smtClean="0">
                <a:solidFill>
                  <a:schemeClr val="tx1"/>
                </a:solidFill>
              </a:rPr>
              <a:t>MIT Office of the General Counsel</a:t>
            </a:r>
          </a:p>
          <a:p>
            <a:pPr algn="ctr"/>
            <a:endParaRPr lang="en-US" sz="2100" b="1" dirty="0">
              <a:solidFill>
                <a:schemeClr val="tx1"/>
              </a:solidFill>
            </a:endParaRPr>
          </a:p>
          <a:p>
            <a:pPr algn="ctr"/>
            <a:r>
              <a:rPr lang="en-US" sz="2100" b="1" dirty="0" smtClean="0">
                <a:solidFill>
                  <a:schemeClr val="tx1"/>
                </a:solidFill>
              </a:rPr>
              <a:t>IT Partners Spring Conference</a:t>
            </a:r>
          </a:p>
          <a:p>
            <a:pPr algn="ctr"/>
            <a:r>
              <a:rPr lang="en-US" sz="2100" b="1" dirty="0" smtClean="0">
                <a:solidFill>
                  <a:schemeClr val="tx1"/>
                </a:solidFill>
              </a:rPr>
              <a:t>June 16, 2015</a:t>
            </a:r>
          </a:p>
          <a:p>
            <a:pPr algn="ctr"/>
            <a:endParaRPr lang="en-US" dirty="0">
              <a:solidFill>
                <a:schemeClr val="tx1"/>
              </a:solidFill>
            </a:endParaRPr>
          </a:p>
        </p:txBody>
      </p:sp>
      <p:pic>
        <p:nvPicPr>
          <p:cNvPr id="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914400" y="185134"/>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spTree>
    <p:extLst>
      <p:ext uri="{BB962C8B-B14F-4D97-AF65-F5344CB8AC3E}">
        <p14:creationId xmlns:p14="http://schemas.microsoft.com/office/powerpoint/2010/main" val="2903635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10</a:t>
            </a:fld>
            <a:endParaRPr lang="en-US" dirty="0"/>
          </a:p>
        </p:txBody>
      </p:sp>
      <p:sp>
        <p:nvSpPr>
          <p:cNvPr id="3" name="TextBox 2"/>
          <p:cNvSpPr txBox="1"/>
          <p:nvPr/>
        </p:nvSpPr>
        <p:spPr>
          <a:xfrm>
            <a:off x="685800" y="1219200"/>
            <a:ext cx="6061531" cy="553998"/>
          </a:xfrm>
          <a:prstGeom prst="rect">
            <a:avLst/>
          </a:prstGeom>
          <a:noFill/>
        </p:spPr>
        <p:txBody>
          <a:bodyPr wrap="none" rtlCol="0">
            <a:spAutoFit/>
          </a:bodyPr>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000" b="1" dirty="0">
                <a:solidFill>
                  <a:srgbClr val="000000"/>
                </a:solidFill>
                <a:ea typeface="Cambria"/>
                <a:cs typeface="Times"/>
              </a:rPr>
              <a:t>Elements of Attorney-Client Privilege</a:t>
            </a:r>
            <a:endParaRPr lang="en-US" sz="3000" dirty="0">
              <a:effectLst/>
              <a:latin typeface="Cambria"/>
              <a:ea typeface="Cambria"/>
              <a:cs typeface="Times New Roman"/>
            </a:endParaRPr>
          </a:p>
        </p:txBody>
      </p:sp>
      <p:sp>
        <p:nvSpPr>
          <p:cNvPr id="4" name="TextBox 3"/>
          <p:cNvSpPr txBox="1"/>
          <p:nvPr/>
        </p:nvSpPr>
        <p:spPr>
          <a:xfrm>
            <a:off x="784991" y="2209800"/>
            <a:ext cx="7315200" cy="3170099"/>
          </a:xfrm>
          <a:prstGeom prst="rect">
            <a:avLst/>
          </a:prstGeom>
          <a:noFill/>
        </p:spPr>
        <p:txBody>
          <a:bodyPr wrap="square" rtlCol="0">
            <a:spAutoFit/>
          </a:bodyPr>
          <a:lstStyle/>
          <a:p>
            <a:pPr marL="342900" marR="0" lvl="0" indent="-342900">
              <a:spcBef>
                <a:spcPts val="0"/>
              </a:spcBef>
              <a:spcAft>
                <a:spcPts val="0"/>
              </a:spcAft>
              <a:buFont typeface="Symbo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dirty="0">
                <a:solidFill>
                  <a:srgbClr val="000000"/>
                </a:solidFill>
                <a:ea typeface="Cambria"/>
                <a:cs typeface="Times"/>
              </a:rPr>
              <a:t>Communications (both oral and written</a:t>
            </a:r>
            <a:r>
              <a:rPr lang="en-US" sz="2800" dirty="0" smtClean="0">
                <a:solidFill>
                  <a:srgbClr val="000000"/>
                </a:solidFill>
                <a:ea typeface="Cambria"/>
                <a:cs typeface="Times"/>
              </a:rPr>
              <a:t>)</a:t>
            </a:r>
          </a:p>
          <a:p>
            <a:pPr marR="0" lvl="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800" dirty="0">
              <a:ea typeface="Cambria"/>
              <a:cs typeface="Times New Roman"/>
            </a:endParaRPr>
          </a:p>
          <a:p>
            <a:pPr marL="342900" marR="0" lvl="0" indent="-342900">
              <a:spcBef>
                <a:spcPts val="0"/>
              </a:spcBef>
              <a:spcAft>
                <a:spcPts val="0"/>
              </a:spcAft>
              <a:buFont typeface="Symbo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dirty="0">
                <a:solidFill>
                  <a:srgbClr val="000000"/>
                </a:solidFill>
                <a:ea typeface="Cambria"/>
                <a:cs typeface="Times"/>
              </a:rPr>
              <a:t>intended to remain </a:t>
            </a:r>
            <a:r>
              <a:rPr lang="en-US" sz="2800" dirty="0" smtClean="0">
                <a:solidFill>
                  <a:srgbClr val="000000"/>
                </a:solidFill>
                <a:ea typeface="Cambria"/>
                <a:cs typeface="Times"/>
              </a:rPr>
              <a:t>confidential</a:t>
            </a:r>
          </a:p>
          <a:p>
            <a:pPr marR="0" lvl="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800" dirty="0">
              <a:ea typeface="Cambria"/>
              <a:cs typeface="Times New Roman"/>
            </a:endParaRPr>
          </a:p>
          <a:p>
            <a:pPr marL="342900" marR="0" lvl="0" indent="-342900">
              <a:spcBef>
                <a:spcPts val="0"/>
              </a:spcBef>
              <a:spcAft>
                <a:spcPts val="0"/>
              </a:spcAft>
              <a:buFont typeface="Symbo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dirty="0">
                <a:solidFill>
                  <a:srgbClr val="000000"/>
                </a:solidFill>
                <a:ea typeface="Cambria"/>
                <a:cs typeface="Times"/>
              </a:rPr>
              <a:t>between a </a:t>
            </a:r>
            <a:r>
              <a:rPr lang="en-US" sz="2800" dirty="0" smtClean="0">
                <a:solidFill>
                  <a:srgbClr val="000000"/>
                </a:solidFill>
                <a:ea typeface="Cambria"/>
                <a:cs typeface="Times"/>
              </a:rPr>
              <a:t>lawyer</a:t>
            </a:r>
          </a:p>
          <a:p>
            <a:pPr marR="0" lvl="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800" dirty="0">
              <a:ea typeface="Cambria"/>
              <a:cs typeface="Times New Roman"/>
            </a:endParaRPr>
          </a:p>
          <a:p>
            <a:pPr marL="342900" marR="0" lvl="0" indent="-342900">
              <a:spcBef>
                <a:spcPts val="0"/>
              </a:spcBef>
              <a:spcAft>
                <a:spcPts val="0"/>
              </a:spcAft>
              <a:buFont typeface="Symbo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dirty="0">
                <a:solidFill>
                  <a:srgbClr val="000000"/>
                </a:solidFill>
                <a:ea typeface="Cambria"/>
                <a:cs typeface="Times"/>
              </a:rPr>
              <a:t>and a </a:t>
            </a:r>
            <a:r>
              <a:rPr lang="en-US" sz="2800" dirty="0" smtClean="0">
                <a:solidFill>
                  <a:srgbClr val="000000"/>
                </a:solidFill>
                <a:ea typeface="Cambria"/>
                <a:cs typeface="Times"/>
              </a:rPr>
              <a:t>client</a:t>
            </a:r>
          </a:p>
          <a:p>
            <a:pPr marR="0" lvl="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800" dirty="0">
              <a:ea typeface="Cambria"/>
              <a:cs typeface="Times New Roman"/>
            </a:endParaRPr>
          </a:p>
          <a:p>
            <a:pPr marL="342900" marR="0" lvl="0" indent="-342900">
              <a:spcBef>
                <a:spcPts val="0"/>
              </a:spcBef>
              <a:spcAft>
                <a:spcPts val="0"/>
              </a:spcAft>
              <a:buFont typeface="Symbol"/>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dirty="0">
                <a:solidFill>
                  <a:srgbClr val="000000"/>
                </a:solidFill>
                <a:ea typeface="Cambria"/>
                <a:cs typeface="Times"/>
              </a:rPr>
              <a:t>for the purpose of facilitating the rendering of legal advice</a:t>
            </a:r>
            <a:endParaRPr lang="en-US" sz="28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7932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11</a:t>
            </a:fld>
            <a:endParaRPr lang="en-US" dirty="0"/>
          </a:p>
        </p:txBody>
      </p:sp>
      <p:sp>
        <p:nvSpPr>
          <p:cNvPr id="3" name="TextBox 2"/>
          <p:cNvSpPr txBox="1"/>
          <p:nvPr/>
        </p:nvSpPr>
        <p:spPr>
          <a:xfrm>
            <a:off x="685800" y="1219200"/>
            <a:ext cx="5546775" cy="553998"/>
          </a:xfrm>
          <a:prstGeom prst="rect">
            <a:avLst/>
          </a:prstGeom>
          <a:noFill/>
        </p:spPr>
        <p:txBody>
          <a:bodyPr wrap="none" rtlCol="0">
            <a:spAutoFit/>
          </a:bodyPr>
          <a:lstStyle/>
          <a:p>
            <a:r>
              <a:rPr lang="en-US" sz="3000" b="1" dirty="0">
                <a:solidFill>
                  <a:srgbClr val="232323"/>
                </a:solidFill>
                <a:ea typeface="Cambria"/>
                <a:cs typeface="Verdana"/>
              </a:rPr>
              <a:t>Limits to Attorney-Client Privilege</a:t>
            </a:r>
            <a:endParaRPr lang="en-US" sz="3000" dirty="0">
              <a:effectLst/>
              <a:latin typeface="Cambria"/>
              <a:ea typeface="Cambria"/>
              <a:cs typeface="Times New Roman"/>
            </a:endParaRPr>
          </a:p>
        </p:txBody>
      </p:sp>
      <p:sp>
        <p:nvSpPr>
          <p:cNvPr id="4" name="TextBox 3"/>
          <p:cNvSpPr txBox="1"/>
          <p:nvPr/>
        </p:nvSpPr>
        <p:spPr>
          <a:xfrm>
            <a:off x="819150" y="2209800"/>
            <a:ext cx="7334250" cy="3524042"/>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800" dirty="0">
                <a:solidFill>
                  <a:srgbClr val="232323"/>
                </a:solidFill>
                <a:ea typeface="Cambria"/>
                <a:cs typeface="Verdana"/>
              </a:rPr>
              <a:t>Doesn’t apply to “business” </a:t>
            </a:r>
            <a:r>
              <a:rPr lang="en-US" sz="2800" dirty="0" smtClean="0">
                <a:solidFill>
                  <a:srgbClr val="232323"/>
                </a:solidFill>
                <a:ea typeface="Cambria"/>
                <a:cs typeface="Verdana"/>
              </a:rPr>
              <a:t>advice</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Privilege can be waived (waiver can extend to entire subject matter</a:t>
            </a:r>
            <a:r>
              <a:rPr lang="en-US" sz="2800" dirty="0" smtClean="0">
                <a:solidFill>
                  <a:srgbClr val="232323"/>
                </a:solidFill>
                <a:ea typeface="Cambria"/>
                <a:cs typeface="Verdana"/>
              </a:rPr>
              <a:t>)</a:t>
            </a:r>
          </a:p>
          <a:p>
            <a:pPr marR="0" lvl="0">
              <a:spcBef>
                <a:spcPts val="0"/>
              </a:spcBef>
              <a:spcAft>
                <a:spcPts val="0"/>
              </a:spcAft>
            </a:pPr>
            <a:endParaRPr lang="en-US" sz="9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Labeling something “privileged” doesn’t make it so; BUT not labeling it doesn’t make it not </a:t>
            </a:r>
            <a:r>
              <a:rPr lang="en-US" sz="2800" dirty="0" smtClean="0">
                <a:solidFill>
                  <a:srgbClr val="232323"/>
                </a:solidFill>
                <a:ea typeface="Cambria"/>
                <a:cs typeface="Verdana"/>
              </a:rPr>
              <a:t>so</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Simply copying a lawyer on communication doesn’t automatically make it privileged</a:t>
            </a:r>
            <a:endParaRPr lang="en-US" sz="28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288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12</a:t>
            </a:fld>
            <a:endParaRPr lang="en-US" dirty="0"/>
          </a:p>
        </p:txBody>
      </p:sp>
      <p:sp>
        <p:nvSpPr>
          <p:cNvPr id="3" name="TextBox 2"/>
          <p:cNvSpPr txBox="1"/>
          <p:nvPr/>
        </p:nvSpPr>
        <p:spPr>
          <a:xfrm>
            <a:off x="685799" y="942201"/>
            <a:ext cx="4605813" cy="553998"/>
          </a:xfrm>
          <a:prstGeom prst="rect">
            <a:avLst/>
          </a:prstGeom>
          <a:noFill/>
        </p:spPr>
        <p:txBody>
          <a:bodyPr wrap="none" rtlCol="0">
            <a:spAutoFit/>
          </a:bodyPr>
          <a:lstStyle/>
          <a:p>
            <a:r>
              <a:rPr lang="en-US" sz="3000" b="1" dirty="0">
                <a:solidFill>
                  <a:srgbClr val="232323"/>
                </a:solidFill>
                <a:ea typeface="Cambria"/>
                <a:cs typeface="Verdana"/>
              </a:rPr>
              <a:t>Privacy and Data Protection</a:t>
            </a:r>
            <a:endParaRPr lang="en-US" sz="3000" dirty="0">
              <a:effectLst/>
              <a:latin typeface="Cambria"/>
              <a:ea typeface="Cambria"/>
              <a:cs typeface="Times New Roman"/>
            </a:endParaRPr>
          </a:p>
        </p:txBody>
      </p:sp>
      <p:sp>
        <p:nvSpPr>
          <p:cNvPr id="4" name="TextBox 3"/>
          <p:cNvSpPr txBox="1"/>
          <p:nvPr/>
        </p:nvSpPr>
        <p:spPr>
          <a:xfrm>
            <a:off x="819150" y="1600200"/>
            <a:ext cx="7315200" cy="4924425"/>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300" dirty="0">
                <a:solidFill>
                  <a:srgbClr val="232323"/>
                </a:solidFill>
                <a:ea typeface="Cambria"/>
                <a:cs typeface="Verdana"/>
              </a:rPr>
              <a:t>Affects nearly everyone within MIT community, especially IT </a:t>
            </a:r>
            <a:r>
              <a:rPr lang="en-US" sz="2300" dirty="0" smtClean="0">
                <a:solidFill>
                  <a:srgbClr val="232323"/>
                </a:solidFill>
                <a:ea typeface="Cambria"/>
                <a:cs typeface="Verdana"/>
              </a:rPr>
              <a:t>professionals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Data is everywhere and often lasts long past its </a:t>
            </a:r>
            <a:r>
              <a:rPr lang="en-US" sz="2300" dirty="0" smtClean="0">
                <a:solidFill>
                  <a:srgbClr val="232323"/>
                </a:solidFill>
                <a:ea typeface="Cambria"/>
                <a:cs typeface="Verdana"/>
              </a:rPr>
              <a:t>usefulness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Patchwork of obligations relating to privacy, data security, preservation and destruction, required disclosure, etc</a:t>
            </a:r>
            <a:r>
              <a:rPr lang="en-US" sz="2300" dirty="0" smtClean="0">
                <a:solidFill>
                  <a:srgbClr val="232323"/>
                </a:solidFill>
                <a:ea typeface="Cambria"/>
                <a:cs typeface="Verdana"/>
              </a:rPr>
              <a:t>.</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Special risks/challenges for higher education</a:t>
            </a:r>
            <a:endParaRPr lang="en-US" sz="2300" dirty="0">
              <a:ea typeface="Cambria"/>
              <a:cs typeface="Times New Roman"/>
            </a:endParaRPr>
          </a:p>
          <a:p>
            <a:pPr marL="742950" marR="0" lvl="1" indent="-285750">
              <a:spcBef>
                <a:spcPts val="0"/>
              </a:spcBef>
              <a:spcAft>
                <a:spcPts val="0"/>
              </a:spcAft>
              <a:buFont typeface="Courier New"/>
              <a:buChar char="o"/>
            </a:pPr>
            <a:r>
              <a:rPr lang="en-US" sz="2300" dirty="0">
                <a:solidFill>
                  <a:srgbClr val="232323"/>
                </a:solidFill>
                <a:ea typeface="Cambria"/>
                <a:cs typeface="Verdana"/>
              </a:rPr>
              <a:t>Highly decentralized environment</a:t>
            </a:r>
            <a:endParaRPr lang="en-US" sz="2300" dirty="0">
              <a:ea typeface="Cambria"/>
              <a:cs typeface="Times New Roman"/>
            </a:endParaRPr>
          </a:p>
          <a:p>
            <a:pPr marL="742950" marR="0" lvl="1" indent="-285750">
              <a:spcBef>
                <a:spcPts val="0"/>
              </a:spcBef>
              <a:spcAft>
                <a:spcPts val="0"/>
              </a:spcAft>
              <a:buFont typeface="Courier New"/>
              <a:buChar char="o"/>
            </a:pPr>
            <a:r>
              <a:rPr lang="en-US" sz="2300" dirty="0">
                <a:solidFill>
                  <a:srgbClr val="232323"/>
                </a:solidFill>
                <a:ea typeface="Cambria"/>
                <a:cs typeface="Verdana"/>
              </a:rPr>
              <a:t>Open networks/resources</a:t>
            </a:r>
            <a:endParaRPr lang="en-US" sz="2300" dirty="0">
              <a:ea typeface="Cambria"/>
              <a:cs typeface="Times New Roman"/>
            </a:endParaRPr>
          </a:p>
          <a:p>
            <a:pPr marL="742950" marR="0" lvl="1" indent="-285750">
              <a:spcBef>
                <a:spcPts val="0"/>
              </a:spcBef>
              <a:spcAft>
                <a:spcPts val="0"/>
              </a:spcAft>
              <a:buFont typeface="Courier New"/>
              <a:buChar char="o"/>
            </a:pPr>
            <a:r>
              <a:rPr lang="en-US" sz="2300" dirty="0">
                <a:solidFill>
                  <a:srgbClr val="232323"/>
                </a:solidFill>
                <a:ea typeface="Cambria"/>
                <a:cs typeface="Verdana"/>
              </a:rPr>
              <a:t>Dual role as employer and service provider</a:t>
            </a:r>
            <a:endParaRPr lang="en-US" sz="2300" dirty="0">
              <a:ea typeface="Cambria"/>
              <a:cs typeface="Times New Roman"/>
            </a:endParaRPr>
          </a:p>
          <a:p>
            <a:pPr marL="742950" marR="0" lvl="1" indent="-285750">
              <a:spcBef>
                <a:spcPts val="0"/>
              </a:spcBef>
              <a:spcAft>
                <a:spcPts val="0"/>
              </a:spcAft>
              <a:buFont typeface="Courier New"/>
              <a:buChar char="o"/>
            </a:pPr>
            <a:r>
              <a:rPr lang="en-US" sz="2300" dirty="0">
                <a:solidFill>
                  <a:srgbClr val="232323"/>
                </a:solidFill>
                <a:ea typeface="Cambria"/>
                <a:cs typeface="Verdana"/>
              </a:rPr>
              <a:t>Less restrictive policies than corporate world</a:t>
            </a:r>
            <a:endParaRPr lang="en-US" sz="2300" dirty="0">
              <a:ea typeface="Cambria"/>
              <a:cs typeface="Times New Roman"/>
            </a:endParaRPr>
          </a:p>
          <a:p>
            <a:pPr marL="742950" marR="0" lvl="1" indent="-285750">
              <a:spcBef>
                <a:spcPts val="0"/>
              </a:spcBef>
              <a:spcAft>
                <a:spcPts val="0"/>
              </a:spcAft>
              <a:buFont typeface="Courier New"/>
              <a:buChar char="o"/>
            </a:pPr>
            <a:r>
              <a:rPr lang="en-US" sz="2300" dirty="0">
                <a:solidFill>
                  <a:srgbClr val="232323"/>
                </a:solidFill>
                <a:ea typeface="Cambria"/>
                <a:cs typeface="Verdana"/>
              </a:rPr>
              <a:t>Culture</a:t>
            </a:r>
            <a:endParaRPr lang="en-US" sz="23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6085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13</a:t>
            </a:fld>
            <a:endParaRPr lang="en-US" dirty="0"/>
          </a:p>
        </p:txBody>
      </p:sp>
      <p:sp>
        <p:nvSpPr>
          <p:cNvPr id="3" name="TextBox 2"/>
          <p:cNvSpPr txBox="1"/>
          <p:nvPr/>
        </p:nvSpPr>
        <p:spPr>
          <a:xfrm>
            <a:off x="914400" y="1060300"/>
            <a:ext cx="4634795" cy="553998"/>
          </a:xfrm>
          <a:prstGeom prst="rect">
            <a:avLst/>
          </a:prstGeom>
          <a:noFill/>
        </p:spPr>
        <p:txBody>
          <a:bodyPr wrap="none" rtlCol="0">
            <a:spAutoFit/>
          </a:bodyPr>
          <a:lstStyle/>
          <a:p>
            <a:r>
              <a:rPr lang="en-US" sz="3000" b="1" dirty="0">
                <a:solidFill>
                  <a:srgbClr val="232323"/>
                </a:solidFill>
                <a:ea typeface="Cambria"/>
                <a:cs typeface="Verdana"/>
              </a:rPr>
              <a:t>Sources of Legal Obligations</a:t>
            </a:r>
            <a:endParaRPr lang="en-US" sz="3000" dirty="0">
              <a:effectLst/>
              <a:latin typeface="Cambria"/>
              <a:ea typeface="Cambria"/>
              <a:cs typeface="Times New Roman"/>
            </a:endParaRPr>
          </a:p>
        </p:txBody>
      </p:sp>
      <p:sp>
        <p:nvSpPr>
          <p:cNvPr id="4" name="TextBox 3"/>
          <p:cNvSpPr txBox="1"/>
          <p:nvPr/>
        </p:nvSpPr>
        <p:spPr>
          <a:xfrm>
            <a:off x="1066800" y="2209800"/>
            <a:ext cx="7315200" cy="2862322"/>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800" dirty="0">
                <a:solidFill>
                  <a:srgbClr val="232323"/>
                </a:solidFill>
                <a:ea typeface="Cambria"/>
                <a:cs typeface="Verdana"/>
              </a:rPr>
              <a:t>State and federal </a:t>
            </a:r>
            <a:r>
              <a:rPr lang="en-US" sz="2800" dirty="0" smtClean="0">
                <a:solidFill>
                  <a:srgbClr val="232323"/>
                </a:solidFill>
                <a:ea typeface="Cambria"/>
                <a:cs typeface="Verdana"/>
              </a:rPr>
              <a:t>laws</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International laws </a:t>
            </a:r>
            <a:r>
              <a:rPr lang="en-US" sz="2800" dirty="0" smtClean="0">
                <a:solidFill>
                  <a:srgbClr val="232323"/>
                </a:solidFill>
                <a:ea typeface="Cambria"/>
                <a:cs typeface="Verdana"/>
              </a:rPr>
              <a:t>(?)</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MIT </a:t>
            </a:r>
            <a:r>
              <a:rPr lang="en-US" sz="2800" dirty="0" smtClean="0">
                <a:solidFill>
                  <a:srgbClr val="232323"/>
                </a:solidFill>
                <a:ea typeface="Cambria"/>
                <a:cs typeface="Verdana"/>
              </a:rPr>
              <a:t>policies</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Litigation and other legal </a:t>
            </a:r>
            <a:r>
              <a:rPr lang="en-US" sz="2800" dirty="0" smtClean="0">
                <a:solidFill>
                  <a:srgbClr val="232323"/>
                </a:solidFill>
                <a:ea typeface="Cambria"/>
                <a:cs typeface="Verdana"/>
              </a:rPr>
              <a:t>proceedings</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Contractual obligations</a:t>
            </a:r>
            <a:endParaRPr lang="en-US" sz="28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8046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14</a:t>
            </a:fld>
            <a:endParaRPr lang="en-US" dirty="0"/>
          </a:p>
        </p:txBody>
      </p:sp>
      <p:sp>
        <p:nvSpPr>
          <p:cNvPr id="3" name="TextBox 2"/>
          <p:cNvSpPr txBox="1"/>
          <p:nvPr/>
        </p:nvSpPr>
        <p:spPr>
          <a:xfrm>
            <a:off x="914400" y="1219200"/>
            <a:ext cx="5017079" cy="553998"/>
          </a:xfrm>
          <a:prstGeom prst="rect">
            <a:avLst/>
          </a:prstGeom>
          <a:noFill/>
        </p:spPr>
        <p:txBody>
          <a:bodyPr wrap="none" rtlCol="0">
            <a:spAutoFit/>
          </a:bodyPr>
          <a:lstStyle/>
          <a:p>
            <a:r>
              <a:rPr lang="en-US" sz="3000" b="1" dirty="0">
                <a:solidFill>
                  <a:srgbClr val="232323"/>
                </a:solidFill>
                <a:ea typeface="Cambria"/>
                <a:cs typeface="Verdana"/>
              </a:rPr>
              <a:t>Key State and Federal Statutes</a:t>
            </a:r>
            <a:endParaRPr lang="en-US" sz="3000" dirty="0">
              <a:effectLst/>
              <a:latin typeface="Cambria"/>
              <a:ea typeface="Cambria"/>
              <a:cs typeface="Times New Roman"/>
            </a:endParaRPr>
          </a:p>
        </p:txBody>
      </p:sp>
      <p:sp>
        <p:nvSpPr>
          <p:cNvPr id="4" name="TextBox 3"/>
          <p:cNvSpPr txBox="1"/>
          <p:nvPr/>
        </p:nvSpPr>
        <p:spPr>
          <a:xfrm>
            <a:off x="1066800" y="2270234"/>
            <a:ext cx="7010400" cy="3139321"/>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800" dirty="0" smtClean="0">
                <a:solidFill>
                  <a:srgbClr val="232323"/>
                </a:solidFill>
                <a:ea typeface="Cambria"/>
                <a:cs typeface="Verdana"/>
              </a:rPr>
              <a:t>FERPA</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Massachusetts Data Protection Statute (Chapter 93H</a:t>
            </a:r>
            <a:r>
              <a:rPr lang="en-US" sz="2800" dirty="0" smtClean="0">
                <a:solidFill>
                  <a:srgbClr val="232323"/>
                </a:solidFill>
                <a:ea typeface="Cambria"/>
                <a:cs typeface="Verdana"/>
              </a:rPr>
              <a:t>)</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Stored Communications </a:t>
            </a:r>
            <a:r>
              <a:rPr lang="en-US" sz="2800" dirty="0" smtClean="0">
                <a:solidFill>
                  <a:srgbClr val="232323"/>
                </a:solidFill>
                <a:ea typeface="Cambria"/>
                <a:cs typeface="Verdana"/>
              </a:rPr>
              <a:t>Act</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FOIA</a:t>
            </a:r>
            <a:endParaRPr lang="en-US" sz="2800" dirty="0">
              <a:ea typeface="Cambria"/>
              <a:cs typeface="Times New Roman"/>
            </a:endParaRPr>
          </a:p>
          <a:p>
            <a:r>
              <a:rPr lang="en-US" sz="2800" dirty="0">
                <a:solidFill>
                  <a:srgbClr val="232323"/>
                </a:solidFill>
                <a:ea typeface="Cambria"/>
                <a:cs typeface="Verdana"/>
              </a:rPr>
              <a:t> </a:t>
            </a:r>
            <a:endParaRPr lang="en-US" sz="28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4661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15</a:t>
            </a:fld>
            <a:endParaRPr lang="en-US" dirty="0"/>
          </a:p>
        </p:txBody>
      </p:sp>
      <p:sp>
        <p:nvSpPr>
          <p:cNvPr id="3" name="TextBox 2"/>
          <p:cNvSpPr txBox="1"/>
          <p:nvPr/>
        </p:nvSpPr>
        <p:spPr>
          <a:xfrm>
            <a:off x="485775" y="990600"/>
            <a:ext cx="7581947" cy="523220"/>
          </a:xfrm>
          <a:prstGeom prst="rect">
            <a:avLst/>
          </a:prstGeom>
          <a:noFill/>
        </p:spPr>
        <p:txBody>
          <a:bodyPr wrap="none" rtlCol="0">
            <a:spAutoFit/>
          </a:bodyPr>
          <a:lstStyle/>
          <a:p>
            <a:r>
              <a:rPr lang="en-US" sz="2800" b="1" dirty="0">
                <a:solidFill>
                  <a:srgbClr val="232323"/>
                </a:solidFill>
                <a:ea typeface="Cambria"/>
                <a:cs typeface="Verdana"/>
              </a:rPr>
              <a:t>Family Educational Rights and Privacy Act (FERPA)</a:t>
            </a:r>
            <a:endParaRPr lang="en-US" sz="2800" dirty="0">
              <a:effectLst/>
              <a:latin typeface="Cambria"/>
              <a:ea typeface="Cambria"/>
              <a:cs typeface="Times New Roman"/>
            </a:endParaRPr>
          </a:p>
        </p:txBody>
      </p:sp>
      <p:sp>
        <p:nvSpPr>
          <p:cNvPr id="4" name="TextBox 3"/>
          <p:cNvSpPr txBox="1"/>
          <p:nvPr/>
        </p:nvSpPr>
        <p:spPr>
          <a:xfrm>
            <a:off x="773543" y="1752600"/>
            <a:ext cx="7315200" cy="4616648"/>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400" dirty="0">
                <a:solidFill>
                  <a:srgbClr val="232323"/>
                </a:solidFill>
                <a:ea typeface="Cambria"/>
                <a:cs typeface="Verdana"/>
              </a:rPr>
              <a:t>Federal law passed in 1974 that gives students two basic rights in their “education records”:</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Right of privacy</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Right of </a:t>
            </a:r>
            <a:r>
              <a:rPr lang="en-US" sz="2400" dirty="0" smtClean="0">
                <a:solidFill>
                  <a:srgbClr val="232323"/>
                </a:solidFill>
                <a:ea typeface="Cambria"/>
                <a:cs typeface="Verdana"/>
              </a:rPr>
              <a:t>access</a:t>
            </a:r>
          </a:p>
          <a:p>
            <a:pPr marR="0" lvl="1">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400" dirty="0">
                <a:solidFill>
                  <a:srgbClr val="232323"/>
                </a:solidFill>
                <a:ea typeface="Cambria"/>
                <a:cs typeface="Verdana"/>
              </a:rPr>
              <a:t>Also allows students to request explanation of records and to seek to amend errors in their </a:t>
            </a:r>
            <a:r>
              <a:rPr lang="en-US" sz="2400" dirty="0" smtClean="0">
                <a:solidFill>
                  <a:srgbClr val="232323"/>
                </a:solidFill>
                <a:ea typeface="Cambria"/>
                <a:cs typeface="Verdana"/>
              </a:rPr>
              <a:t>records</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400" dirty="0">
                <a:solidFill>
                  <a:srgbClr val="232323"/>
                </a:solidFill>
                <a:ea typeface="Cambria"/>
                <a:cs typeface="Verdana"/>
              </a:rPr>
              <a:t>The term “education records” is defined broadly to include any record “maintained by” MIT that “directly relates” to a </a:t>
            </a:r>
            <a:r>
              <a:rPr lang="en-US" sz="2400" dirty="0" smtClean="0">
                <a:solidFill>
                  <a:srgbClr val="232323"/>
                </a:solidFill>
                <a:ea typeface="Cambria"/>
                <a:cs typeface="Verdana"/>
              </a:rPr>
              <a:t>student</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400" dirty="0">
                <a:solidFill>
                  <a:srgbClr val="232323"/>
                </a:solidFill>
                <a:ea typeface="Cambria"/>
                <a:cs typeface="Verdana"/>
              </a:rPr>
              <a:t>MIT Student Information Policy “builds upon” FERPA (</a:t>
            </a:r>
            <a:r>
              <a:rPr lang="en-US" sz="2400" u="sng" dirty="0">
                <a:solidFill>
                  <a:srgbClr val="0000FF"/>
                </a:solidFill>
                <a:ea typeface="Cambria"/>
                <a:cs typeface="Verdana"/>
                <a:hlinkClick r:id="rId2"/>
              </a:rPr>
              <a:t>http://web.mit.edu/policies/11/sip.html</a:t>
            </a:r>
            <a:r>
              <a:rPr lang="en-US" sz="2400" dirty="0">
                <a:solidFill>
                  <a:srgbClr val="232323"/>
                </a:solidFill>
                <a:ea typeface="Cambria"/>
                <a:cs typeface="Verdana"/>
              </a:rPr>
              <a:t>) </a:t>
            </a:r>
            <a:endParaRPr lang="en-US" sz="24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4697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16</a:t>
            </a:fld>
            <a:endParaRPr lang="en-US" dirty="0"/>
          </a:p>
        </p:txBody>
      </p:sp>
      <p:sp>
        <p:nvSpPr>
          <p:cNvPr id="3" name="TextBox 2"/>
          <p:cNvSpPr txBox="1"/>
          <p:nvPr/>
        </p:nvSpPr>
        <p:spPr>
          <a:xfrm>
            <a:off x="685800" y="1066800"/>
            <a:ext cx="3740063" cy="553998"/>
          </a:xfrm>
          <a:prstGeom prst="rect">
            <a:avLst/>
          </a:prstGeom>
          <a:noFill/>
        </p:spPr>
        <p:txBody>
          <a:bodyPr wrap="none" rtlCol="0">
            <a:spAutoFit/>
          </a:bodyPr>
          <a:lstStyle/>
          <a:p>
            <a:r>
              <a:rPr lang="en-US" sz="3000" b="1" dirty="0">
                <a:solidFill>
                  <a:srgbClr val="232323"/>
                </a:solidFill>
                <a:ea typeface="Cambria"/>
                <a:cs typeface="Verdana"/>
              </a:rPr>
              <a:t>FERPA Right of Privacy</a:t>
            </a:r>
            <a:endParaRPr lang="en-US" sz="3000" dirty="0">
              <a:effectLst/>
              <a:latin typeface="Cambria"/>
              <a:ea typeface="Cambria"/>
              <a:cs typeface="Times New Roman"/>
            </a:endParaRPr>
          </a:p>
        </p:txBody>
      </p:sp>
      <p:sp>
        <p:nvSpPr>
          <p:cNvPr id="4" name="TextBox 3"/>
          <p:cNvSpPr txBox="1"/>
          <p:nvPr/>
        </p:nvSpPr>
        <p:spPr>
          <a:xfrm>
            <a:off x="819150" y="1905000"/>
            <a:ext cx="7315200" cy="4585871"/>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400" dirty="0">
                <a:solidFill>
                  <a:srgbClr val="232323"/>
                </a:solidFill>
                <a:ea typeface="Cambria"/>
                <a:cs typeface="Verdana"/>
              </a:rPr>
              <a:t>Prohibits disclosure of education records outside MIT without student’s </a:t>
            </a:r>
            <a:r>
              <a:rPr lang="en-US" sz="2400" dirty="0" smtClean="0">
                <a:solidFill>
                  <a:srgbClr val="232323"/>
                </a:solidFill>
                <a:ea typeface="Cambria"/>
                <a:cs typeface="Verdana"/>
              </a:rPr>
              <a:t>permission</a:t>
            </a:r>
          </a:p>
          <a:p>
            <a:pPr marR="0" lvl="0">
              <a:spcBef>
                <a:spcPts val="0"/>
              </a:spcBef>
              <a:spcAft>
                <a:spcPts val="0"/>
              </a:spcAft>
            </a:pPr>
            <a:endParaRPr lang="en-US" sz="1000" dirty="0">
              <a:ea typeface="Cambria"/>
              <a:cs typeface="Times New Roman"/>
            </a:endParaRPr>
          </a:p>
          <a:p>
            <a:pPr marL="342900" marR="0" lvl="0" indent="-342900">
              <a:spcBef>
                <a:spcPts val="0"/>
              </a:spcBef>
              <a:spcAft>
                <a:spcPts val="0"/>
              </a:spcAft>
              <a:buFont typeface="Symbol"/>
              <a:buChar char=""/>
            </a:pPr>
            <a:r>
              <a:rPr lang="en-US" sz="2400" dirty="0">
                <a:solidFill>
                  <a:srgbClr val="232323"/>
                </a:solidFill>
                <a:ea typeface="Cambria"/>
                <a:cs typeface="Verdana"/>
              </a:rPr>
              <a:t>Numerous exceptions:</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“Legitimate educational interest” allows us to disclose records to others at MIT in order to do our jobs</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Directory information</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Health and safety emergency</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Outcomes of certain disciplinary proceedings</a:t>
            </a:r>
            <a:endParaRPr lang="en-US" sz="2400" dirty="0">
              <a:ea typeface="Cambria"/>
              <a:cs typeface="Times New Roman"/>
            </a:endParaRPr>
          </a:p>
          <a:p>
            <a:pPr marL="742950" marR="0" lvl="1" indent="-285750">
              <a:spcBef>
                <a:spcPts val="0"/>
              </a:spcBef>
              <a:spcAft>
                <a:spcPts val="0"/>
              </a:spcAft>
              <a:buFont typeface="Courier New"/>
              <a:buChar char="o"/>
            </a:pPr>
            <a:r>
              <a:rPr lang="en-US" sz="2400" dirty="0">
                <a:solidFill>
                  <a:srgbClr val="232323"/>
                </a:solidFill>
                <a:ea typeface="Cambria"/>
                <a:cs typeface="Verdana"/>
              </a:rPr>
              <a:t>Subpoenas (usually with advance notice to the student)</a:t>
            </a:r>
            <a:endParaRPr lang="en-US" sz="2400" dirty="0">
              <a:ea typeface="Cambria"/>
              <a:cs typeface="Times New Roman"/>
            </a:endParaRPr>
          </a:p>
          <a:p>
            <a:r>
              <a:rPr lang="en-US" dirty="0">
                <a:solidFill>
                  <a:srgbClr val="232323"/>
                </a:solidFill>
                <a:ea typeface="Cambria"/>
                <a:cs typeface="Verdana"/>
              </a:rPr>
              <a:t> </a:t>
            </a:r>
            <a:endParaRPr lang="en-US" sz="2000" dirty="0">
              <a:effectLst/>
              <a:latin typeface="Cambria"/>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4829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17</a:t>
            </a:fld>
            <a:endParaRPr lang="en-US" dirty="0"/>
          </a:p>
        </p:txBody>
      </p:sp>
      <p:sp>
        <p:nvSpPr>
          <p:cNvPr id="3" name="TextBox 2"/>
          <p:cNvSpPr txBox="1"/>
          <p:nvPr/>
        </p:nvSpPr>
        <p:spPr>
          <a:xfrm>
            <a:off x="685799" y="838200"/>
            <a:ext cx="3649525" cy="553998"/>
          </a:xfrm>
          <a:prstGeom prst="rect">
            <a:avLst/>
          </a:prstGeom>
          <a:noFill/>
        </p:spPr>
        <p:txBody>
          <a:bodyPr wrap="none" rtlCol="0">
            <a:spAutoFit/>
          </a:bodyPr>
          <a:lstStyle/>
          <a:p>
            <a:r>
              <a:rPr lang="en-US" sz="3000" b="1" dirty="0">
                <a:solidFill>
                  <a:srgbClr val="232323"/>
                </a:solidFill>
                <a:ea typeface="Cambria"/>
                <a:cs typeface="Verdana"/>
              </a:rPr>
              <a:t>FERPA Right of Access</a:t>
            </a:r>
            <a:endParaRPr lang="en-US" sz="3000" dirty="0">
              <a:effectLst/>
              <a:latin typeface="Cambria"/>
              <a:ea typeface="Cambria"/>
              <a:cs typeface="Times New Roman"/>
            </a:endParaRPr>
          </a:p>
        </p:txBody>
      </p:sp>
      <p:sp>
        <p:nvSpPr>
          <p:cNvPr id="4" name="TextBox 3"/>
          <p:cNvSpPr txBox="1"/>
          <p:nvPr/>
        </p:nvSpPr>
        <p:spPr>
          <a:xfrm>
            <a:off x="790247" y="1600200"/>
            <a:ext cx="7315200" cy="4985980"/>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300" dirty="0">
                <a:solidFill>
                  <a:srgbClr val="232323"/>
                </a:solidFill>
                <a:ea typeface="Cambria"/>
                <a:cs typeface="Verdana"/>
              </a:rPr>
              <a:t>Gives students right to “inspect and review” their education </a:t>
            </a:r>
            <a:r>
              <a:rPr lang="en-US" sz="2300" dirty="0" smtClean="0">
                <a:solidFill>
                  <a:srgbClr val="232323"/>
                </a:solidFill>
                <a:ea typeface="Cambria"/>
                <a:cs typeface="Verdana"/>
              </a:rPr>
              <a:t>records</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School has 45 days to comply with student </a:t>
            </a:r>
            <a:r>
              <a:rPr lang="en-US" sz="2300" dirty="0" smtClean="0">
                <a:solidFill>
                  <a:srgbClr val="232323"/>
                </a:solidFill>
                <a:ea typeface="Cambria"/>
                <a:cs typeface="Verdana"/>
              </a:rPr>
              <a:t>request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Potentially allows students to see many types of records, including admissions records, evaluations, emails about them, records of IP address connections or key card swipes </a:t>
            </a:r>
            <a:endParaRPr lang="en-US" sz="2300" dirty="0" smtClean="0">
              <a:solidFill>
                <a:srgbClr val="232323"/>
              </a:solidFill>
              <a:ea typeface="Cambria"/>
              <a:cs typeface="Verdana"/>
            </a:endParaRP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Right of access recently covered in </a:t>
            </a:r>
            <a:r>
              <a:rPr lang="en-US" sz="2300" i="1" dirty="0">
                <a:solidFill>
                  <a:srgbClr val="232323"/>
                </a:solidFill>
                <a:ea typeface="Cambria"/>
                <a:cs typeface="Verdana"/>
              </a:rPr>
              <a:t>New York Times</a:t>
            </a:r>
            <a:r>
              <a:rPr lang="en-US" sz="2300" dirty="0">
                <a:solidFill>
                  <a:srgbClr val="232323"/>
                </a:solidFill>
                <a:ea typeface="Cambria"/>
                <a:cs typeface="Verdana"/>
              </a:rPr>
              <a:t> article about Stanford students who requested access to admissions files (</a:t>
            </a:r>
            <a:r>
              <a:rPr lang="en-US" sz="2300" u="sng" dirty="0">
                <a:solidFill>
                  <a:srgbClr val="0000FF"/>
                </a:solidFill>
                <a:ea typeface="Cambria"/>
                <a:cs typeface="Verdana"/>
                <a:hlinkClick r:id="rId2"/>
              </a:rPr>
              <a:t>http://www.nytimes.com/2015/01/17/us/students-gain-access-to-files-on-admission-to-stanford.html?_r=0</a:t>
            </a:r>
            <a:r>
              <a:rPr lang="en-US" sz="2300" dirty="0">
                <a:solidFill>
                  <a:srgbClr val="232323"/>
                </a:solidFill>
                <a:ea typeface="Cambria"/>
                <a:cs typeface="Verdana"/>
              </a:rPr>
              <a:t>)</a:t>
            </a:r>
            <a:endParaRPr lang="en-US" sz="2300" dirty="0">
              <a:ea typeface="Cambria"/>
              <a:cs typeface="Times New Roman"/>
            </a:endParaRPr>
          </a:p>
          <a:p>
            <a:r>
              <a:rPr lang="en-US" dirty="0">
                <a:solidFill>
                  <a:srgbClr val="232323"/>
                </a:solidFill>
                <a:ea typeface="Cambria"/>
                <a:cs typeface="Verdana"/>
              </a:rPr>
              <a:t> </a:t>
            </a:r>
            <a:endParaRPr lang="en-US" sz="2000" dirty="0">
              <a:effectLst/>
              <a:latin typeface="Cambria"/>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513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18</a:t>
            </a:fld>
            <a:endParaRPr lang="en-US" dirty="0"/>
          </a:p>
        </p:txBody>
      </p:sp>
      <p:sp>
        <p:nvSpPr>
          <p:cNvPr id="3" name="TextBox 2"/>
          <p:cNvSpPr txBox="1"/>
          <p:nvPr/>
        </p:nvSpPr>
        <p:spPr>
          <a:xfrm>
            <a:off x="545877" y="838200"/>
            <a:ext cx="7562198" cy="492443"/>
          </a:xfrm>
          <a:prstGeom prst="rect">
            <a:avLst/>
          </a:prstGeom>
          <a:noFill/>
        </p:spPr>
        <p:txBody>
          <a:bodyPr wrap="none" rtlCol="0">
            <a:spAutoFit/>
          </a:bodyPr>
          <a:lstStyle/>
          <a:p>
            <a:r>
              <a:rPr lang="en-US" sz="2600" b="1" dirty="0">
                <a:solidFill>
                  <a:srgbClr val="232323"/>
                </a:solidFill>
                <a:ea typeface="Cambria"/>
                <a:cs typeface="Verdana"/>
              </a:rPr>
              <a:t>Massachusetts Data Protection Statute (Chapter 93H)</a:t>
            </a:r>
            <a:endParaRPr lang="en-US" sz="2600" dirty="0">
              <a:effectLst/>
              <a:latin typeface="Cambria"/>
              <a:ea typeface="Cambria"/>
              <a:cs typeface="Times New Roman"/>
            </a:endParaRPr>
          </a:p>
        </p:txBody>
      </p:sp>
      <p:sp>
        <p:nvSpPr>
          <p:cNvPr id="4" name="TextBox 3"/>
          <p:cNvSpPr txBox="1"/>
          <p:nvPr/>
        </p:nvSpPr>
        <p:spPr>
          <a:xfrm>
            <a:off x="485775" y="1447800"/>
            <a:ext cx="7762551" cy="4839786"/>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1850" dirty="0">
                <a:solidFill>
                  <a:srgbClr val="232323"/>
                </a:solidFill>
                <a:ea typeface="Cambria"/>
                <a:cs typeface="Verdana"/>
              </a:rPr>
              <a:t>Passed in 2007; applies to anyone who maintains “personal information” about a resident of </a:t>
            </a:r>
            <a:r>
              <a:rPr lang="en-US" sz="1850" dirty="0" smtClean="0">
                <a:solidFill>
                  <a:srgbClr val="232323"/>
                </a:solidFill>
                <a:ea typeface="Cambria"/>
                <a:cs typeface="Verdana"/>
              </a:rPr>
              <a:t>Massachusetts</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1850" dirty="0">
                <a:solidFill>
                  <a:srgbClr val="232323"/>
                </a:solidFill>
                <a:ea typeface="Cambria"/>
                <a:cs typeface="Verdana"/>
              </a:rPr>
              <a:t>“Personal information” defined as:</a:t>
            </a:r>
            <a:endParaRPr lang="en-US" sz="1850" dirty="0">
              <a:ea typeface="Cambria"/>
              <a:cs typeface="Times New Roman"/>
            </a:endParaRPr>
          </a:p>
          <a:p>
            <a:pPr marL="742950" marR="0" lvl="1" indent="-285750">
              <a:spcBef>
                <a:spcPts val="0"/>
              </a:spcBef>
              <a:spcAft>
                <a:spcPts val="0"/>
              </a:spcAft>
              <a:buFont typeface="Courier New"/>
              <a:buChar char="o"/>
            </a:pPr>
            <a:r>
              <a:rPr lang="en-US" sz="1850" dirty="0">
                <a:solidFill>
                  <a:srgbClr val="232323"/>
                </a:solidFill>
                <a:ea typeface="Cambria"/>
                <a:cs typeface="Verdana"/>
              </a:rPr>
              <a:t>A person’s first name and last name or first initial and last name in combination with any of the following:</a:t>
            </a:r>
            <a:endParaRPr lang="en-US" sz="1850" dirty="0">
              <a:ea typeface="Cambria"/>
              <a:cs typeface="Times New Roman"/>
            </a:endParaRPr>
          </a:p>
          <a:p>
            <a:pPr marL="1143000" marR="0" lvl="2" indent="-228600">
              <a:spcBef>
                <a:spcPts val="0"/>
              </a:spcBef>
              <a:spcAft>
                <a:spcPts val="0"/>
              </a:spcAft>
              <a:buFont typeface="Wingdings"/>
              <a:buChar char=""/>
            </a:pPr>
            <a:r>
              <a:rPr lang="en-US" sz="1850" dirty="0">
                <a:solidFill>
                  <a:srgbClr val="232323"/>
                </a:solidFill>
                <a:ea typeface="Cambria"/>
                <a:cs typeface="Verdana"/>
              </a:rPr>
              <a:t>Social Security number</a:t>
            </a:r>
            <a:endParaRPr lang="en-US" sz="1850" dirty="0">
              <a:ea typeface="Cambria"/>
              <a:cs typeface="Times New Roman"/>
            </a:endParaRPr>
          </a:p>
          <a:p>
            <a:pPr marL="1143000" marR="0" lvl="2" indent="-228600">
              <a:spcBef>
                <a:spcPts val="0"/>
              </a:spcBef>
              <a:spcAft>
                <a:spcPts val="0"/>
              </a:spcAft>
              <a:buFont typeface="Wingdings"/>
              <a:buChar char=""/>
            </a:pPr>
            <a:r>
              <a:rPr lang="en-US" sz="1850" dirty="0">
                <a:solidFill>
                  <a:srgbClr val="232323"/>
                </a:solidFill>
                <a:ea typeface="Cambria"/>
                <a:cs typeface="Verdana"/>
              </a:rPr>
              <a:t>driver’s license number or state-issued identification card number</a:t>
            </a:r>
            <a:endParaRPr lang="en-US" sz="1850" dirty="0">
              <a:ea typeface="Cambria"/>
              <a:cs typeface="Times New Roman"/>
            </a:endParaRPr>
          </a:p>
          <a:p>
            <a:pPr marL="1143000" marR="0" lvl="2" indent="-228600">
              <a:spcBef>
                <a:spcPts val="0"/>
              </a:spcBef>
              <a:spcAft>
                <a:spcPts val="0"/>
              </a:spcAft>
              <a:buFont typeface="Wingdings"/>
              <a:buChar char=""/>
            </a:pPr>
            <a:r>
              <a:rPr lang="en-US" sz="1850" dirty="0">
                <a:solidFill>
                  <a:srgbClr val="232323"/>
                </a:solidFill>
                <a:ea typeface="Cambria"/>
                <a:cs typeface="Verdana"/>
              </a:rPr>
              <a:t>financial account number or credit or debit card </a:t>
            </a:r>
            <a:r>
              <a:rPr lang="en-US" sz="1850" dirty="0" smtClean="0">
                <a:solidFill>
                  <a:srgbClr val="232323"/>
                </a:solidFill>
                <a:ea typeface="Cambria"/>
                <a:cs typeface="Verdana"/>
              </a:rPr>
              <a:t>number</a:t>
            </a:r>
          </a:p>
          <a:p>
            <a:pPr marR="0" lvl="2">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1850" dirty="0">
                <a:solidFill>
                  <a:srgbClr val="232323"/>
                </a:solidFill>
                <a:ea typeface="Cambria"/>
                <a:cs typeface="Verdana"/>
              </a:rPr>
              <a:t>Most states have similar – though not identical – statutes, leading to </a:t>
            </a:r>
            <a:r>
              <a:rPr lang="en-US" sz="1850">
                <a:solidFill>
                  <a:srgbClr val="232323"/>
                </a:solidFill>
                <a:ea typeface="Cambria"/>
                <a:cs typeface="Verdana"/>
              </a:rPr>
              <a:t>tricky </a:t>
            </a:r>
            <a:r>
              <a:rPr lang="en-US" sz="1850" smtClean="0">
                <a:solidFill>
                  <a:srgbClr val="232323"/>
                </a:solidFill>
                <a:ea typeface="Cambria"/>
                <a:cs typeface="Verdana"/>
              </a:rPr>
              <a:t>jurisdiction/compliance </a:t>
            </a:r>
            <a:r>
              <a:rPr lang="en-US" sz="1850" dirty="0">
                <a:solidFill>
                  <a:srgbClr val="232323"/>
                </a:solidFill>
                <a:ea typeface="Cambria"/>
                <a:cs typeface="Verdana"/>
              </a:rPr>
              <a:t>issues</a:t>
            </a:r>
            <a:endParaRPr lang="en-US" sz="1850" dirty="0">
              <a:ea typeface="Cambria"/>
              <a:cs typeface="Times New Roman"/>
            </a:endParaRPr>
          </a:p>
          <a:p>
            <a:pPr marL="742950" marR="0" lvl="1" indent="-285750">
              <a:spcBef>
                <a:spcPts val="0"/>
              </a:spcBef>
              <a:spcAft>
                <a:spcPts val="0"/>
              </a:spcAft>
              <a:buFont typeface="Courier New"/>
              <a:buChar char="o"/>
            </a:pPr>
            <a:r>
              <a:rPr lang="en-US" sz="1850" dirty="0">
                <a:solidFill>
                  <a:srgbClr val="232323"/>
                </a:solidFill>
                <a:ea typeface="Cambria"/>
                <a:cs typeface="Verdana"/>
              </a:rPr>
              <a:t>MA stands apart from other states because its law goes beyond breach notification to impose data security requirements in the first </a:t>
            </a:r>
            <a:r>
              <a:rPr lang="en-US" sz="1850" dirty="0" smtClean="0">
                <a:solidFill>
                  <a:srgbClr val="232323"/>
                </a:solidFill>
                <a:ea typeface="Cambria"/>
                <a:cs typeface="Verdana"/>
              </a:rPr>
              <a:t>instance</a:t>
            </a:r>
          </a:p>
          <a:p>
            <a:pPr marR="0" lvl="1">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1850" dirty="0">
                <a:solidFill>
                  <a:srgbClr val="232323"/>
                </a:solidFill>
                <a:ea typeface="Cambria"/>
                <a:cs typeface="Verdana"/>
              </a:rPr>
              <a:t>Numerous proposals for uniform federal law have </a:t>
            </a:r>
            <a:r>
              <a:rPr lang="en-US" sz="1850" dirty="0" smtClean="0">
                <a:solidFill>
                  <a:srgbClr val="232323"/>
                </a:solidFill>
                <a:ea typeface="Cambria"/>
                <a:cs typeface="Verdana"/>
              </a:rPr>
              <a:t>failed</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1850" dirty="0">
                <a:solidFill>
                  <a:srgbClr val="232323"/>
                </a:solidFill>
                <a:ea typeface="Cambria"/>
                <a:cs typeface="Verdana"/>
              </a:rPr>
              <a:t>Chapter 93I is a companion law that imposes certain technical requirements on the destruction of “personal information”</a:t>
            </a:r>
            <a:endParaRPr lang="en-US" sz="185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2757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19</a:t>
            </a:fld>
            <a:endParaRPr lang="en-US" dirty="0"/>
          </a:p>
        </p:txBody>
      </p:sp>
      <p:sp>
        <p:nvSpPr>
          <p:cNvPr id="3" name="TextBox 2"/>
          <p:cNvSpPr txBox="1"/>
          <p:nvPr/>
        </p:nvSpPr>
        <p:spPr>
          <a:xfrm>
            <a:off x="543249" y="879365"/>
            <a:ext cx="7562198" cy="492443"/>
          </a:xfrm>
          <a:prstGeom prst="rect">
            <a:avLst/>
          </a:prstGeom>
          <a:noFill/>
        </p:spPr>
        <p:txBody>
          <a:bodyPr wrap="none" rtlCol="0">
            <a:spAutoFit/>
          </a:bodyPr>
          <a:lstStyle/>
          <a:p>
            <a:r>
              <a:rPr lang="en-US" sz="2600" b="1" dirty="0">
                <a:solidFill>
                  <a:srgbClr val="232323"/>
                </a:solidFill>
                <a:ea typeface="Cambria"/>
                <a:cs typeface="Verdana"/>
              </a:rPr>
              <a:t>Massachusetts Data Protection Statute (Chapter 93H)</a:t>
            </a:r>
            <a:endParaRPr lang="en-US" sz="2600" dirty="0">
              <a:effectLst/>
              <a:latin typeface="Cambria"/>
              <a:ea typeface="Cambria"/>
              <a:cs typeface="Times New Roman"/>
            </a:endParaRPr>
          </a:p>
        </p:txBody>
      </p:sp>
      <p:sp>
        <p:nvSpPr>
          <p:cNvPr id="4" name="TextBox 3"/>
          <p:cNvSpPr txBox="1"/>
          <p:nvPr/>
        </p:nvSpPr>
        <p:spPr>
          <a:xfrm>
            <a:off x="544770" y="1587063"/>
            <a:ext cx="7743825" cy="4647426"/>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a:solidFill>
                  <a:srgbClr val="232323"/>
                </a:solidFill>
                <a:ea typeface="Cambria"/>
                <a:cs typeface="Verdana"/>
              </a:rPr>
              <a:t>Notification required to affected residents if their personal information “is acquired or used by an unauthorized person or used for an unauthorized purpose</a:t>
            </a:r>
            <a:r>
              <a:rPr lang="en-US" sz="2200" dirty="0" smtClean="0">
                <a:solidFill>
                  <a:srgbClr val="232323"/>
                </a:solidFill>
                <a:ea typeface="Cambria"/>
                <a:cs typeface="Verdana"/>
              </a:rPr>
              <a: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Must also notify Massachusetts Attorney General’s Office and Office of Consumer Affairs and Business </a:t>
            </a:r>
            <a:r>
              <a:rPr lang="en-US" sz="2200" dirty="0" smtClean="0">
                <a:solidFill>
                  <a:srgbClr val="232323"/>
                </a:solidFill>
                <a:ea typeface="Cambria"/>
                <a:cs typeface="Verdana"/>
              </a:rPr>
              <a:t>Regulation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Attorney General issued regulations requiring businesses to adopt a Written Information Security Program (WISP) designed to safeguard personal </a:t>
            </a:r>
            <a:r>
              <a:rPr lang="en-US" sz="2200" dirty="0" smtClean="0">
                <a:solidFill>
                  <a:srgbClr val="232323"/>
                </a:solidFill>
                <a:ea typeface="Cambria"/>
                <a:cs typeface="Verdana"/>
              </a:rPr>
              <a:t>information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Team from Audit, IS&amp;T, OGC, and several other stakeholders developed MIT’s </a:t>
            </a:r>
            <a:r>
              <a:rPr lang="en-US" sz="2200" dirty="0" smtClean="0">
                <a:solidFill>
                  <a:srgbClr val="232323"/>
                </a:solidFill>
                <a:ea typeface="Cambria"/>
                <a:cs typeface="Verdana"/>
              </a:rPr>
              <a:t>WISP (</a:t>
            </a:r>
            <a:r>
              <a:rPr lang="en-US" sz="2200" u="sng" dirty="0" smtClean="0">
                <a:solidFill>
                  <a:srgbClr val="0000FF"/>
                </a:solidFill>
                <a:ea typeface="Cambria"/>
                <a:cs typeface="Verdana"/>
                <a:hlinkClick r:id="rId2"/>
              </a:rPr>
              <a:t>http</a:t>
            </a:r>
            <a:r>
              <a:rPr lang="en-US" sz="2200" u="sng" dirty="0">
                <a:solidFill>
                  <a:srgbClr val="0000FF"/>
                </a:solidFill>
                <a:ea typeface="Cambria"/>
                <a:cs typeface="Verdana"/>
                <a:hlinkClick r:id="rId2"/>
              </a:rPr>
              <a:t>://web.mit.edu/infoprotect/wisp</a:t>
            </a:r>
            <a:r>
              <a:rPr lang="en-US" sz="2200" u="sng" dirty="0" smtClean="0">
                <a:solidFill>
                  <a:srgbClr val="0000FF"/>
                </a:solidFill>
                <a:ea typeface="Cambria"/>
                <a:cs typeface="Verdana"/>
                <a:hlinkClick r:id="rId2"/>
              </a:rPr>
              <a:t>/</a:t>
            </a:r>
            <a:r>
              <a:rPr lang="en-US" sz="2200" dirty="0" smtClean="0">
                <a:solidFill>
                  <a:srgbClr val="232323"/>
                </a:solidFill>
                <a:ea typeface="Cambria"/>
                <a:cs typeface="Verdana"/>
              </a:rPr>
              <a: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Data Incident Response Team (DIRT) responds to potential data breaches</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6475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DE466C-B643-4213-9E1E-E1DED2077BF4}" type="slidenum">
              <a:rPr lang="en-US" smtClean="0"/>
              <a:t>2</a:t>
            </a:fld>
            <a:endParaRPr lang="en-US" dirty="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914400" y="185134"/>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sp>
        <p:nvSpPr>
          <p:cNvPr id="7" name="TextBox 6"/>
          <p:cNvSpPr txBox="1"/>
          <p:nvPr/>
        </p:nvSpPr>
        <p:spPr>
          <a:xfrm>
            <a:off x="152400" y="2133600"/>
            <a:ext cx="8229600" cy="1600438"/>
          </a:xfrm>
          <a:prstGeom prst="rect">
            <a:avLst/>
          </a:prstGeom>
          <a:noFill/>
        </p:spPr>
        <p:txBody>
          <a:bodyPr wrap="square" rtlCol="0">
            <a:spAutoFit/>
          </a:bodyPr>
          <a:lstStyle/>
          <a:p>
            <a:r>
              <a:rPr lang="en-US" sz="3200" b="1" dirty="0"/>
              <a:t>“The first thing we do, let’s kill all the lawyers.”</a:t>
            </a:r>
          </a:p>
          <a:p>
            <a:r>
              <a:rPr lang="en-US" sz="2400" dirty="0"/>
              <a:t> </a:t>
            </a:r>
          </a:p>
          <a:p>
            <a:r>
              <a:rPr lang="en-US" sz="2400" dirty="0" smtClean="0"/>
              <a:t>           -</a:t>
            </a:r>
            <a:r>
              <a:rPr lang="en-US" sz="2400" dirty="0"/>
              <a:t>Dick the Butcher, in “Henry VI” by William Shakespeare</a:t>
            </a:r>
          </a:p>
          <a:p>
            <a:r>
              <a:rPr lang="en-US" dirty="0"/>
              <a:t> </a:t>
            </a:r>
          </a:p>
        </p:txBody>
      </p:sp>
    </p:spTree>
    <p:extLst>
      <p:ext uri="{BB962C8B-B14F-4D97-AF65-F5344CB8AC3E}">
        <p14:creationId xmlns:p14="http://schemas.microsoft.com/office/powerpoint/2010/main" val="2355454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20</a:t>
            </a:fld>
            <a:endParaRPr lang="en-US" dirty="0"/>
          </a:p>
        </p:txBody>
      </p:sp>
      <p:sp>
        <p:nvSpPr>
          <p:cNvPr id="3" name="TextBox 2"/>
          <p:cNvSpPr txBox="1"/>
          <p:nvPr/>
        </p:nvSpPr>
        <p:spPr>
          <a:xfrm>
            <a:off x="667406" y="888124"/>
            <a:ext cx="4615879" cy="553998"/>
          </a:xfrm>
          <a:prstGeom prst="rect">
            <a:avLst/>
          </a:prstGeom>
          <a:noFill/>
        </p:spPr>
        <p:txBody>
          <a:bodyPr wrap="none" rtlCol="0">
            <a:spAutoFit/>
          </a:bodyPr>
          <a:lstStyle/>
          <a:p>
            <a:r>
              <a:rPr lang="en-US" sz="3000" b="1" dirty="0">
                <a:solidFill>
                  <a:srgbClr val="232323"/>
                </a:solidFill>
                <a:ea typeface="Cambria"/>
                <a:cs typeface="Verdana"/>
              </a:rPr>
              <a:t>Stored Communications Act</a:t>
            </a:r>
            <a:endParaRPr lang="en-US" sz="3000" dirty="0">
              <a:effectLst/>
              <a:latin typeface="Cambria"/>
              <a:ea typeface="Cambria"/>
              <a:cs typeface="Times New Roman"/>
            </a:endParaRPr>
          </a:p>
        </p:txBody>
      </p:sp>
      <p:sp>
        <p:nvSpPr>
          <p:cNvPr id="4" name="TextBox 3"/>
          <p:cNvSpPr txBox="1"/>
          <p:nvPr/>
        </p:nvSpPr>
        <p:spPr>
          <a:xfrm>
            <a:off x="771854" y="1676400"/>
            <a:ext cx="7315200" cy="4739759"/>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a:solidFill>
                  <a:srgbClr val="232323"/>
                </a:solidFill>
                <a:ea typeface="Cambria"/>
                <a:cs typeface="Verdana"/>
              </a:rPr>
              <a:t>Passed in 1986 as Title II of the Electronic Communications Privacy </a:t>
            </a:r>
            <a:r>
              <a:rPr lang="en-US" sz="2200" dirty="0" smtClean="0">
                <a:solidFill>
                  <a:srgbClr val="232323"/>
                </a:solidFill>
                <a:ea typeface="Cambria"/>
                <a:cs typeface="Verdana"/>
              </a:rPr>
              <a:t>Act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Prohibits unauthorized access to an “electronic communication service” to obtain, alter, or prevent access to stored communications</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32323"/>
                </a:solidFill>
                <a:ea typeface="Cambria"/>
                <a:cs typeface="Verdana"/>
              </a:rPr>
              <a:t>Does not apply to the person or entity providing the service – allows an employer to access employee emails (subject to other considerations</a:t>
            </a:r>
            <a:r>
              <a:rPr lang="en-US" sz="2200" dirty="0" smtClean="0">
                <a:solidFill>
                  <a:srgbClr val="232323"/>
                </a:solidFill>
                <a:ea typeface="Cambria"/>
                <a:cs typeface="Verdana"/>
              </a:rPr>
              <a:t>)</a:t>
            </a:r>
          </a:p>
          <a:p>
            <a:pPr marR="0" lvl="1">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Limits disclosure by any provider of a public “electronic communication service” or “remote computing service” of content of any stored communications to any person, as well as subscriber information (not including content) to government entities</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399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21</a:t>
            </a:fld>
            <a:endParaRPr lang="en-US" dirty="0"/>
          </a:p>
        </p:txBody>
      </p:sp>
      <p:sp>
        <p:nvSpPr>
          <p:cNvPr id="3" name="TextBox 2"/>
          <p:cNvSpPr txBox="1"/>
          <p:nvPr/>
        </p:nvSpPr>
        <p:spPr>
          <a:xfrm>
            <a:off x="685799" y="838200"/>
            <a:ext cx="4615879" cy="553998"/>
          </a:xfrm>
          <a:prstGeom prst="rect">
            <a:avLst/>
          </a:prstGeom>
          <a:noFill/>
        </p:spPr>
        <p:txBody>
          <a:bodyPr wrap="none" rtlCol="0">
            <a:spAutoFit/>
          </a:bodyPr>
          <a:lstStyle/>
          <a:p>
            <a:r>
              <a:rPr lang="en-US" sz="3000" b="1" dirty="0">
                <a:solidFill>
                  <a:srgbClr val="232323"/>
                </a:solidFill>
                <a:ea typeface="Cambria"/>
                <a:cs typeface="Verdana"/>
              </a:rPr>
              <a:t>Stored Communications Act</a:t>
            </a:r>
            <a:endParaRPr lang="en-US" sz="3000" dirty="0">
              <a:effectLst/>
              <a:latin typeface="Cambria"/>
              <a:ea typeface="Cambria"/>
              <a:cs typeface="Times New Roman"/>
            </a:endParaRPr>
          </a:p>
        </p:txBody>
      </p:sp>
      <p:sp>
        <p:nvSpPr>
          <p:cNvPr id="4" name="TextBox 3"/>
          <p:cNvSpPr txBox="1"/>
          <p:nvPr/>
        </p:nvSpPr>
        <p:spPr>
          <a:xfrm>
            <a:off x="790247" y="1524000"/>
            <a:ext cx="7315200" cy="5201424"/>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a:solidFill>
                  <a:srgbClr val="232323"/>
                </a:solidFill>
                <a:ea typeface="Cambria"/>
                <a:cs typeface="Verdana"/>
              </a:rPr>
              <a:t>Subscriber information (e.g., name, address, length of service) </a:t>
            </a:r>
            <a:r>
              <a:rPr lang="en-US" sz="2200" dirty="0" smtClean="0">
                <a:solidFill>
                  <a:srgbClr val="232323"/>
                </a:solidFill>
                <a:ea typeface="Cambria"/>
                <a:cs typeface="Verdana"/>
              </a:rPr>
              <a:t>accessible by government entity </a:t>
            </a:r>
            <a:r>
              <a:rPr lang="en-US" sz="2200" dirty="0">
                <a:solidFill>
                  <a:srgbClr val="232323"/>
                </a:solidFill>
                <a:ea typeface="Cambria"/>
                <a:cs typeface="Verdana"/>
              </a:rPr>
              <a:t>with subpoena or National Security </a:t>
            </a:r>
            <a:r>
              <a:rPr lang="en-US" sz="2200" dirty="0" smtClean="0">
                <a:solidFill>
                  <a:srgbClr val="232323"/>
                </a:solidFill>
                <a:ea typeface="Cambria"/>
                <a:cs typeface="Verdana"/>
              </a:rPr>
              <a:t>Letter</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Contents of communications cannot be disclosed to parties to civil proceedings, even with a </a:t>
            </a:r>
            <a:r>
              <a:rPr lang="en-US" sz="2200" dirty="0" smtClean="0">
                <a:solidFill>
                  <a:srgbClr val="232323"/>
                </a:solidFill>
                <a:ea typeface="Cambria"/>
                <a:cs typeface="Verdana"/>
              </a:rPr>
              <a:t>subpoena </a:t>
            </a:r>
          </a:p>
          <a:p>
            <a:pPr marR="0" lvl="0">
              <a:spcBef>
                <a:spcPts val="0"/>
              </a:spcBef>
              <a:spcAft>
                <a:spcPts val="0"/>
              </a:spcAft>
            </a:pPr>
            <a:r>
              <a:rPr lang="en-US" sz="2200" dirty="0">
                <a:solidFill>
                  <a:srgbClr val="232323"/>
                </a:solidFill>
                <a:ea typeface="Cambria"/>
                <a:cs typeface="Verdana"/>
              </a:rPr>
              <a:t> </a:t>
            </a:r>
            <a:r>
              <a:rPr lang="en-US" sz="2200" dirty="0" smtClean="0">
                <a:solidFill>
                  <a:srgbClr val="232323"/>
                </a:solidFill>
                <a:ea typeface="Cambria"/>
                <a:cs typeface="Verdana"/>
              </a:rPr>
              <a:t>    (search warrant not available in civil proceedings) </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Content of communications stored for 180 days or less accessible by government entity only with a search </a:t>
            </a:r>
            <a:r>
              <a:rPr lang="en-US" sz="2200" dirty="0" smtClean="0">
                <a:solidFill>
                  <a:srgbClr val="232323"/>
                </a:solidFill>
                <a:ea typeface="Cambria"/>
                <a:cs typeface="Verdana"/>
              </a:rPr>
              <a:t>warrant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32323"/>
                </a:solidFill>
                <a:ea typeface="Cambria"/>
                <a:cs typeface="Verdana"/>
              </a:rPr>
              <a:t>Content of communications stored for more than 180 days accessible by government entity with a search warrant or, if advance notice is given to the subscriber, via subpoena or court order</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32323"/>
                </a:solidFill>
                <a:ea typeface="Cambria"/>
                <a:cs typeface="Verdana"/>
              </a:rPr>
              <a:t>Provision for delayed notice of 90 days if notice will lead to “adverse result”</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3492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22</a:t>
            </a:fld>
            <a:endParaRPr lang="en-US" dirty="0"/>
          </a:p>
        </p:txBody>
      </p:sp>
      <p:sp>
        <p:nvSpPr>
          <p:cNvPr id="3" name="TextBox 2"/>
          <p:cNvSpPr txBox="1"/>
          <p:nvPr/>
        </p:nvSpPr>
        <p:spPr>
          <a:xfrm>
            <a:off x="697070" y="914400"/>
            <a:ext cx="5672066" cy="553998"/>
          </a:xfrm>
          <a:prstGeom prst="rect">
            <a:avLst/>
          </a:prstGeom>
          <a:noFill/>
        </p:spPr>
        <p:txBody>
          <a:bodyPr wrap="none" rtlCol="0">
            <a:spAutoFit/>
          </a:bodyPr>
          <a:lstStyle/>
          <a:p>
            <a:r>
              <a:rPr lang="en-US" sz="3000" b="1" dirty="0">
                <a:solidFill>
                  <a:srgbClr val="262626"/>
                </a:solidFill>
                <a:ea typeface="Cambria"/>
                <a:cs typeface="Georgia"/>
              </a:rPr>
              <a:t>Some Observations About the SCA</a:t>
            </a:r>
            <a:endParaRPr lang="en-US" sz="3000" dirty="0">
              <a:effectLst/>
              <a:latin typeface="Cambria"/>
              <a:ea typeface="Cambria"/>
              <a:cs typeface="Times New Roman"/>
            </a:endParaRPr>
          </a:p>
        </p:txBody>
      </p:sp>
      <p:sp>
        <p:nvSpPr>
          <p:cNvPr id="4" name="TextBox 3"/>
          <p:cNvSpPr txBox="1"/>
          <p:nvPr/>
        </p:nvSpPr>
        <p:spPr>
          <a:xfrm>
            <a:off x="819150" y="1676400"/>
            <a:ext cx="7515553" cy="4585871"/>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300" dirty="0">
                <a:solidFill>
                  <a:srgbClr val="262626"/>
                </a:solidFill>
                <a:ea typeface="Cambria"/>
                <a:cs typeface="Georgia"/>
              </a:rPr>
              <a:t>Delayed notification procedure is fairly easy to satisfy</a:t>
            </a:r>
            <a:endParaRPr lang="en-US" sz="2300" dirty="0">
              <a:ea typeface="Cambria"/>
              <a:cs typeface="Times New Roman"/>
            </a:endParaRPr>
          </a:p>
          <a:p>
            <a:pPr marL="1200150" lvl="2" indent="-285750">
              <a:buFont typeface="Courier New"/>
              <a:buChar char="o"/>
            </a:pPr>
            <a:r>
              <a:rPr lang="en-US" sz="2300" dirty="0">
                <a:solidFill>
                  <a:srgbClr val="262626"/>
                </a:solidFill>
                <a:ea typeface="Cambria"/>
                <a:cs typeface="Georgia"/>
              </a:rPr>
              <a:t>Allows access to content of some communications without search warrant </a:t>
            </a:r>
            <a:r>
              <a:rPr lang="en-US" sz="2300" u="sng" dirty="0">
                <a:solidFill>
                  <a:srgbClr val="262626"/>
                </a:solidFill>
                <a:ea typeface="Cambria"/>
                <a:cs typeface="Georgia"/>
              </a:rPr>
              <a:t>and</a:t>
            </a:r>
            <a:r>
              <a:rPr lang="en-US" sz="2300" dirty="0">
                <a:solidFill>
                  <a:srgbClr val="262626"/>
                </a:solidFill>
                <a:ea typeface="Cambria"/>
                <a:cs typeface="Georgia"/>
              </a:rPr>
              <a:t> without </a:t>
            </a:r>
            <a:r>
              <a:rPr lang="en-US" sz="2300" dirty="0" smtClean="0">
                <a:solidFill>
                  <a:srgbClr val="262626"/>
                </a:solidFill>
                <a:ea typeface="Cambria"/>
                <a:cs typeface="Georgia"/>
              </a:rPr>
              <a:t>notice</a:t>
            </a:r>
          </a:p>
          <a:p>
            <a:pPr lvl="2"/>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62626"/>
                </a:solidFill>
                <a:ea typeface="Cambria"/>
                <a:cs typeface="Georgia"/>
              </a:rPr>
              <a:t>180-day distinction largely irrelevant given how users store their electronic communications</a:t>
            </a:r>
            <a:endParaRPr lang="en-US" sz="2300" dirty="0">
              <a:ea typeface="Cambria"/>
              <a:cs typeface="Times New Roman"/>
            </a:endParaRPr>
          </a:p>
          <a:p>
            <a:pPr marL="1200150" lvl="2" indent="-285750">
              <a:buFont typeface="Courier New"/>
              <a:buChar char="o"/>
            </a:pPr>
            <a:r>
              <a:rPr lang="en-US" sz="2300" dirty="0">
                <a:solidFill>
                  <a:srgbClr val="262626"/>
                </a:solidFill>
                <a:ea typeface="Cambria"/>
                <a:cs typeface="Georgia"/>
              </a:rPr>
              <a:t>Distinction based on out of date theory that email that is more than 180 days old is “abandoned</a:t>
            </a:r>
            <a:r>
              <a:rPr lang="en-US" sz="2300" dirty="0" smtClean="0">
                <a:solidFill>
                  <a:srgbClr val="262626"/>
                </a:solidFill>
                <a:ea typeface="Cambria"/>
                <a:cs typeface="Georgia"/>
              </a:rPr>
              <a:t>”</a:t>
            </a:r>
          </a:p>
          <a:p>
            <a:pPr lvl="2"/>
            <a:r>
              <a:rPr lang="en-US" sz="2300" dirty="0" smtClean="0">
                <a:solidFill>
                  <a:srgbClr val="262626"/>
                </a:solidFill>
                <a:ea typeface="Cambria"/>
                <a:cs typeface="Georgia"/>
              </a:rPr>
              <a:t>    (diminished privacy interest)</a:t>
            </a:r>
          </a:p>
          <a:p>
            <a:pPr lvl="2"/>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62626"/>
                </a:solidFill>
                <a:ea typeface="Cambria"/>
                <a:cs typeface="Georgia"/>
              </a:rPr>
              <a:t>Application of SCA to a private service provider, i.e., a </a:t>
            </a:r>
            <a:r>
              <a:rPr lang="en-US" sz="2300" dirty="0" smtClean="0">
                <a:solidFill>
                  <a:srgbClr val="262626"/>
                </a:solidFill>
                <a:ea typeface="Cambria"/>
                <a:cs typeface="Georgia"/>
              </a:rPr>
              <a:t>university, </a:t>
            </a:r>
            <a:r>
              <a:rPr lang="en-US" sz="2300" dirty="0">
                <a:solidFill>
                  <a:srgbClr val="262626"/>
                </a:solidFill>
                <a:ea typeface="Cambria"/>
                <a:cs typeface="Georgia"/>
              </a:rPr>
              <a:t>is unclear</a:t>
            </a:r>
            <a:endParaRPr lang="en-US" sz="2300" dirty="0">
              <a:ea typeface="Cambria"/>
              <a:cs typeface="Times New Roman"/>
            </a:endParaRPr>
          </a:p>
          <a:p>
            <a:pPr marL="1200150" lvl="2" indent="-285750">
              <a:buFont typeface="Courier New"/>
              <a:buChar char="o"/>
            </a:pPr>
            <a:r>
              <a:rPr lang="en-US" sz="2300" dirty="0">
                <a:solidFill>
                  <a:srgbClr val="262626"/>
                </a:solidFill>
                <a:ea typeface="Cambria"/>
                <a:cs typeface="Georgia"/>
              </a:rPr>
              <a:t>Combination of internal policies and Fourth Amendment law may apply</a:t>
            </a:r>
            <a:endParaRPr lang="en-US" sz="23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4009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23</a:t>
            </a:fld>
            <a:endParaRPr lang="en-US" dirty="0"/>
          </a:p>
        </p:txBody>
      </p:sp>
      <p:sp>
        <p:nvSpPr>
          <p:cNvPr id="3" name="TextBox 2"/>
          <p:cNvSpPr txBox="1"/>
          <p:nvPr/>
        </p:nvSpPr>
        <p:spPr>
          <a:xfrm>
            <a:off x="654269" y="762000"/>
            <a:ext cx="5362622" cy="523220"/>
          </a:xfrm>
          <a:prstGeom prst="rect">
            <a:avLst/>
          </a:prstGeom>
          <a:noFill/>
        </p:spPr>
        <p:txBody>
          <a:bodyPr wrap="none" rtlCol="0">
            <a:spAutoFit/>
          </a:bodyPr>
          <a:lstStyle/>
          <a:p>
            <a:r>
              <a:rPr lang="en-US" sz="2800" b="1" dirty="0">
                <a:solidFill>
                  <a:srgbClr val="232323"/>
                </a:solidFill>
                <a:ea typeface="Cambria"/>
                <a:cs typeface="Verdana"/>
              </a:rPr>
              <a:t>Freedom of Information Act (FOIA)</a:t>
            </a:r>
            <a:endParaRPr lang="en-US" sz="2800" dirty="0">
              <a:effectLst/>
              <a:latin typeface="Cambria"/>
              <a:ea typeface="Cambria"/>
              <a:cs typeface="Times New Roman"/>
            </a:endParaRPr>
          </a:p>
        </p:txBody>
      </p:sp>
      <p:sp>
        <p:nvSpPr>
          <p:cNvPr id="4" name="TextBox 3"/>
          <p:cNvSpPr txBox="1"/>
          <p:nvPr/>
        </p:nvSpPr>
        <p:spPr>
          <a:xfrm>
            <a:off x="654270" y="1371600"/>
            <a:ext cx="7651530" cy="5132174"/>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050" dirty="0">
                <a:solidFill>
                  <a:srgbClr val="232323"/>
                </a:solidFill>
                <a:ea typeface="Cambria"/>
                <a:cs typeface="Verdana"/>
              </a:rPr>
              <a:t>Requires release to the public of records controlled by federal </a:t>
            </a:r>
            <a:r>
              <a:rPr lang="en-US" sz="2050" dirty="0" smtClean="0">
                <a:solidFill>
                  <a:srgbClr val="232323"/>
                </a:solidFill>
                <a:ea typeface="Cambria"/>
                <a:cs typeface="Verdana"/>
              </a:rPr>
              <a:t>government (does not apply directly to private parties, including MIT)</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50" dirty="0">
                <a:solidFill>
                  <a:srgbClr val="232323"/>
                </a:solidFill>
                <a:ea typeface="Cambria"/>
                <a:cs typeface="Verdana"/>
              </a:rPr>
              <a:t>Meant to ensure accountability of government </a:t>
            </a:r>
            <a:r>
              <a:rPr lang="en-US" sz="2050" dirty="0" smtClean="0">
                <a:solidFill>
                  <a:srgbClr val="232323"/>
                </a:solidFill>
                <a:ea typeface="Cambria"/>
                <a:cs typeface="Verdana"/>
              </a:rPr>
              <a:t>actions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50" dirty="0">
                <a:solidFill>
                  <a:srgbClr val="232323"/>
                </a:solidFill>
                <a:ea typeface="Cambria"/>
                <a:cs typeface="Verdana"/>
              </a:rPr>
              <a:t>Impacts MIT indirectly because some federal government records will relate to MIT (e.g., grants</a:t>
            </a:r>
            <a:r>
              <a:rPr lang="en-US" sz="2050" dirty="0" smtClean="0">
                <a:solidFill>
                  <a:srgbClr val="232323"/>
                </a:solidFill>
                <a:ea typeface="Cambria"/>
                <a:cs typeface="Verdana"/>
              </a:rPr>
              <a:t>)</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50" dirty="0">
                <a:solidFill>
                  <a:srgbClr val="232323"/>
                </a:solidFill>
                <a:ea typeface="Cambria"/>
                <a:cs typeface="Verdana"/>
              </a:rPr>
              <a:t>Nine exemptions, including for protection of personal privacy, trade secrets, and commercial or financial </a:t>
            </a:r>
            <a:r>
              <a:rPr lang="en-US" sz="2050" dirty="0" smtClean="0">
                <a:solidFill>
                  <a:srgbClr val="232323"/>
                </a:solidFill>
                <a:ea typeface="Cambria"/>
                <a:cs typeface="Verdana"/>
              </a:rPr>
              <a:t>information</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50" dirty="0">
                <a:solidFill>
                  <a:srgbClr val="232323"/>
                </a:solidFill>
                <a:ea typeface="Cambria"/>
                <a:cs typeface="Verdana"/>
              </a:rPr>
              <a:t>Most states, including Massachusetts, have analogous law requiring disclosure of state government records (M.G.L. c. 66, § 10) </a:t>
            </a:r>
            <a:endParaRPr lang="en-US" sz="2050" dirty="0">
              <a:ea typeface="Cambria"/>
              <a:cs typeface="Times New Roman"/>
            </a:endParaRPr>
          </a:p>
          <a:p>
            <a:pPr marL="1200150" lvl="2" indent="-285750">
              <a:buFont typeface="Courier New"/>
              <a:buChar char="o"/>
            </a:pPr>
            <a:r>
              <a:rPr lang="en-US" sz="2050" dirty="0">
                <a:solidFill>
                  <a:srgbClr val="232323"/>
                </a:solidFill>
                <a:ea typeface="Cambria"/>
                <a:cs typeface="Verdana"/>
              </a:rPr>
              <a:t>MIT Police records not subject to MA public records law even though officers are special State police officers under M.G.L. c. 22C, § 63 (</a:t>
            </a:r>
            <a:r>
              <a:rPr lang="en-US" sz="2050" i="1" dirty="0">
                <a:solidFill>
                  <a:srgbClr val="232323"/>
                </a:solidFill>
                <a:ea typeface="Cambria"/>
                <a:cs typeface="Verdana"/>
              </a:rPr>
              <a:t>The Harvard Crimson, Inc. v. President and Fellows of Harvard College</a:t>
            </a:r>
            <a:r>
              <a:rPr lang="en-US" sz="2050" dirty="0">
                <a:solidFill>
                  <a:srgbClr val="232323"/>
                </a:solidFill>
                <a:ea typeface="Cambria"/>
                <a:cs typeface="Verdana"/>
              </a:rPr>
              <a:t>, 445 Mass. 745 (2006))</a:t>
            </a:r>
            <a:endParaRPr lang="en-US" sz="205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930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24</a:t>
            </a:fld>
            <a:endParaRPr lang="en-US" dirty="0"/>
          </a:p>
        </p:txBody>
      </p:sp>
      <p:sp>
        <p:nvSpPr>
          <p:cNvPr id="3" name="TextBox 2"/>
          <p:cNvSpPr txBox="1"/>
          <p:nvPr/>
        </p:nvSpPr>
        <p:spPr>
          <a:xfrm>
            <a:off x="685800" y="762000"/>
            <a:ext cx="3250890" cy="553998"/>
          </a:xfrm>
          <a:prstGeom prst="rect">
            <a:avLst/>
          </a:prstGeom>
          <a:noFill/>
        </p:spPr>
        <p:txBody>
          <a:bodyPr wrap="none" rtlCol="0">
            <a:spAutoFit/>
          </a:bodyPr>
          <a:lstStyle/>
          <a:p>
            <a:r>
              <a:rPr lang="en-US" sz="3000" b="1" dirty="0">
                <a:solidFill>
                  <a:srgbClr val="232323"/>
                </a:solidFill>
                <a:ea typeface="Cambria"/>
                <a:cs typeface="Verdana"/>
              </a:rPr>
              <a:t>Other Federal Laws</a:t>
            </a:r>
            <a:endParaRPr lang="en-US" sz="3000" dirty="0">
              <a:effectLst/>
              <a:latin typeface="Cambria"/>
              <a:ea typeface="Cambria"/>
              <a:cs typeface="Times New Roman"/>
            </a:endParaRPr>
          </a:p>
        </p:txBody>
      </p:sp>
      <p:sp>
        <p:nvSpPr>
          <p:cNvPr id="4" name="TextBox 3"/>
          <p:cNvSpPr txBox="1"/>
          <p:nvPr/>
        </p:nvSpPr>
        <p:spPr>
          <a:xfrm>
            <a:off x="769225" y="1471026"/>
            <a:ext cx="7515553" cy="4955203"/>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300" dirty="0">
                <a:solidFill>
                  <a:srgbClr val="232323"/>
                </a:solidFill>
                <a:ea typeface="Cambria"/>
                <a:cs typeface="Verdana"/>
              </a:rPr>
              <a:t>HIPAA – governs medical records (applies to MIT Medical</a:t>
            </a:r>
            <a:r>
              <a:rPr lang="en-US" sz="2300" dirty="0" smtClean="0">
                <a:solidFill>
                  <a:srgbClr val="232323"/>
                </a:solidFill>
                <a:ea typeface="Cambria"/>
                <a:cs typeface="Verdana"/>
              </a:rPr>
              <a: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Privacy Act of 1974 – governs collection, maintenance, use, and dissemination of information about individuals by federal </a:t>
            </a:r>
            <a:r>
              <a:rPr lang="en-US" sz="2300" dirty="0" smtClean="0">
                <a:solidFill>
                  <a:srgbClr val="232323"/>
                </a:solidFill>
                <a:ea typeface="Cambria"/>
                <a:cs typeface="Verdana"/>
              </a:rPr>
              <a:t>agencies</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FTC Act – prohibits unfair trade practices (used to enforce promises about use of personal information</a:t>
            </a:r>
            <a:r>
              <a:rPr lang="en-US" sz="2300" dirty="0" smtClean="0">
                <a:solidFill>
                  <a:srgbClr val="232323"/>
                </a:solidFill>
                <a:ea typeface="Cambria"/>
                <a:cs typeface="Verdana"/>
              </a:rPr>
              <a: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Fair Credit Reporting Act – regulates permissible uses of consumer credit </a:t>
            </a:r>
            <a:r>
              <a:rPr lang="en-US" sz="2300" dirty="0" smtClean="0">
                <a:solidFill>
                  <a:srgbClr val="232323"/>
                </a:solidFill>
                <a:ea typeface="Cambria"/>
                <a:cs typeface="Verdana"/>
              </a:rPr>
              <a:t>information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Gramm-Leach-Bliley – governs how institutions can collect and disclose </a:t>
            </a:r>
            <a:r>
              <a:rPr lang="en-US" sz="2300" dirty="0" smtClean="0">
                <a:solidFill>
                  <a:srgbClr val="232323"/>
                </a:solidFill>
                <a:ea typeface="Cambria"/>
                <a:cs typeface="Verdana"/>
              </a:rPr>
              <a:t>personal </a:t>
            </a:r>
            <a:r>
              <a:rPr lang="en-US" sz="2300" dirty="0">
                <a:solidFill>
                  <a:srgbClr val="232323"/>
                </a:solidFill>
                <a:ea typeface="Cambria"/>
                <a:cs typeface="Verdana"/>
              </a:rPr>
              <a:t>financial </a:t>
            </a:r>
            <a:r>
              <a:rPr lang="en-US" sz="2300" dirty="0" smtClean="0">
                <a:solidFill>
                  <a:srgbClr val="232323"/>
                </a:solidFill>
                <a:ea typeface="Cambria"/>
                <a:cs typeface="Verdana"/>
              </a:rPr>
              <a:t>information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300" dirty="0">
                <a:solidFill>
                  <a:srgbClr val="232323"/>
                </a:solidFill>
                <a:ea typeface="Cambria"/>
                <a:cs typeface="Verdana"/>
              </a:rPr>
              <a:t>COPPA – limits information that for-profit websites can collect about children under 13</a:t>
            </a:r>
            <a:endParaRPr lang="en-US" sz="23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525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25</a:t>
            </a:fld>
            <a:endParaRPr lang="en-US" dirty="0"/>
          </a:p>
        </p:txBody>
      </p:sp>
      <p:sp>
        <p:nvSpPr>
          <p:cNvPr id="3" name="TextBox 2"/>
          <p:cNvSpPr txBox="1"/>
          <p:nvPr/>
        </p:nvSpPr>
        <p:spPr>
          <a:xfrm>
            <a:off x="685800" y="990600"/>
            <a:ext cx="4431278" cy="553998"/>
          </a:xfrm>
          <a:prstGeom prst="rect">
            <a:avLst/>
          </a:prstGeom>
          <a:noFill/>
        </p:spPr>
        <p:txBody>
          <a:bodyPr wrap="none" rtlCol="0">
            <a:spAutoFit/>
          </a:bodyPr>
          <a:lstStyle/>
          <a:p>
            <a:r>
              <a:rPr lang="en-US" sz="3000" b="1" dirty="0">
                <a:solidFill>
                  <a:srgbClr val="232323"/>
                </a:solidFill>
                <a:ea typeface="Cambria"/>
                <a:cs typeface="Verdana"/>
              </a:rPr>
              <a:t>Other Massachusetts Laws</a:t>
            </a:r>
            <a:endParaRPr lang="en-US" sz="3000" dirty="0">
              <a:effectLst/>
              <a:latin typeface="Cambria"/>
              <a:ea typeface="Cambria"/>
              <a:cs typeface="Times New Roman"/>
            </a:endParaRPr>
          </a:p>
        </p:txBody>
      </p:sp>
      <p:sp>
        <p:nvSpPr>
          <p:cNvPr id="4" name="TextBox 3"/>
          <p:cNvSpPr txBox="1"/>
          <p:nvPr/>
        </p:nvSpPr>
        <p:spPr>
          <a:xfrm>
            <a:off x="784991" y="1828800"/>
            <a:ext cx="7515553" cy="4308872"/>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smtClean="0">
                <a:solidFill>
                  <a:srgbClr val="232323"/>
                </a:solidFill>
                <a:ea typeface="Cambria"/>
                <a:cs typeface="Verdana"/>
              </a:rPr>
              <a:t>M.G.L. c. 214, § 1B – “A person shall have a right against unreasonable, substantial or serious interference with his privacy. The superior court shall have jurisdiction in equity to enforce such right and in connection therewith to award damages.”</a:t>
            </a:r>
          </a:p>
          <a:p>
            <a:pPr marR="0" lvl="0">
              <a:spcBef>
                <a:spcPts val="0"/>
              </a:spcBef>
              <a:spcAft>
                <a:spcPts val="0"/>
              </a:spcAft>
            </a:pPr>
            <a:endParaRPr lang="en-US" sz="1000" dirty="0" smtClean="0">
              <a:ea typeface="Cambria"/>
              <a:cs typeface="Times New Roman"/>
            </a:endParaRPr>
          </a:p>
          <a:p>
            <a:pPr marL="342900" marR="0" lvl="0" indent="-342900">
              <a:spcBef>
                <a:spcPts val="0"/>
              </a:spcBef>
              <a:spcAft>
                <a:spcPts val="0"/>
              </a:spcAft>
              <a:buFont typeface="Symbol"/>
              <a:buChar char=""/>
            </a:pPr>
            <a:r>
              <a:rPr lang="en-US" sz="2200" dirty="0" smtClean="0">
                <a:solidFill>
                  <a:srgbClr val="232323"/>
                </a:solidFill>
                <a:ea typeface="Cambria"/>
                <a:cs typeface="Verdana"/>
              </a:rPr>
              <a:t>M.G.L. c. 214, § 3A – “Any person whose name, portrait or picture is used within the commonwealth for advertising purposes or for the purposes of trade without his written consent may bring a civil action in the superior court against the person so using his name, portrait or picture, to prevent and restrain the use thereof; and may recover damages for any injuries sustained by reason of such use.”</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3670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26</a:t>
            </a:fld>
            <a:endParaRPr lang="en-US" dirty="0"/>
          </a:p>
        </p:txBody>
      </p:sp>
      <p:sp>
        <p:nvSpPr>
          <p:cNvPr id="3" name="TextBox 2"/>
          <p:cNvSpPr txBox="1"/>
          <p:nvPr/>
        </p:nvSpPr>
        <p:spPr>
          <a:xfrm>
            <a:off x="696455" y="762000"/>
            <a:ext cx="2098844" cy="553998"/>
          </a:xfrm>
          <a:prstGeom prst="rect">
            <a:avLst/>
          </a:prstGeom>
          <a:noFill/>
        </p:spPr>
        <p:txBody>
          <a:bodyPr wrap="none" rtlCol="0">
            <a:spAutoFit/>
          </a:bodyPr>
          <a:lstStyle/>
          <a:p>
            <a:r>
              <a:rPr lang="en-US" sz="3000" b="1" dirty="0">
                <a:solidFill>
                  <a:srgbClr val="232323"/>
                </a:solidFill>
                <a:ea typeface="Cambria"/>
                <a:cs typeface="Verdana"/>
              </a:rPr>
              <a:t>MIT Policies</a:t>
            </a:r>
            <a:endParaRPr lang="en-US" sz="3000" dirty="0">
              <a:effectLst/>
              <a:latin typeface="Cambria"/>
              <a:ea typeface="Cambria"/>
              <a:cs typeface="Times New Roman"/>
            </a:endParaRPr>
          </a:p>
        </p:txBody>
      </p:sp>
      <p:sp>
        <p:nvSpPr>
          <p:cNvPr id="4" name="TextBox 3"/>
          <p:cNvSpPr txBox="1"/>
          <p:nvPr/>
        </p:nvSpPr>
        <p:spPr>
          <a:xfrm>
            <a:off x="761342" y="1391776"/>
            <a:ext cx="7515553" cy="5247590"/>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000" dirty="0">
                <a:solidFill>
                  <a:srgbClr val="232323"/>
                </a:solidFill>
                <a:ea typeface="Cambria"/>
                <a:cs typeface="Verdana"/>
              </a:rPr>
              <a:t>Employee expectation of privacy driven, in part, by employment </a:t>
            </a:r>
            <a:r>
              <a:rPr lang="en-US" sz="2000" dirty="0" smtClean="0">
                <a:solidFill>
                  <a:srgbClr val="232323"/>
                </a:solidFill>
                <a:ea typeface="Cambria"/>
                <a:cs typeface="Verdana"/>
              </a:rPr>
              <a:t>policies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00" dirty="0">
                <a:solidFill>
                  <a:srgbClr val="232323"/>
                </a:solidFill>
                <a:ea typeface="Cambria"/>
                <a:cs typeface="Verdana"/>
              </a:rPr>
              <a:t>Many companies have policies reserving right to monitor </a:t>
            </a:r>
            <a:r>
              <a:rPr lang="en-US" sz="2000" dirty="0" smtClean="0">
                <a:solidFill>
                  <a:srgbClr val="232323"/>
                </a:solidFill>
                <a:ea typeface="Cambria"/>
                <a:cs typeface="Verdana"/>
              </a:rPr>
              <a:t>email</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00" dirty="0">
                <a:solidFill>
                  <a:srgbClr val="232323"/>
                </a:solidFill>
                <a:ea typeface="Cambria"/>
                <a:cs typeface="Verdana"/>
              </a:rPr>
              <a:t>In 2013, Harvard criticized for searching certain deans’ emails in connection with cheating scandal</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Harvard policy provided that faculty member must be notified in advance of such a search, “unless circumstances make prior notification impossible, in which case the faculty member will be notified at the earliest possible opportunity” </a:t>
            </a:r>
            <a:endParaRPr lang="en-US" sz="2000" dirty="0" smtClean="0">
              <a:solidFill>
                <a:srgbClr val="232323"/>
              </a:solidFill>
              <a:ea typeface="Cambria"/>
              <a:cs typeface="Verdana"/>
            </a:endParaRPr>
          </a:p>
          <a:p>
            <a:pPr marR="0" lvl="1">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000" dirty="0">
                <a:solidFill>
                  <a:srgbClr val="232323"/>
                </a:solidFill>
                <a:ea typeface="Cambria"/>
                <a:cs typeface="Verdana"/>
              </a:rPr>
              <a:t>Recent Massachusetts court found that employee “did not have a reasonable expectation of privacy in the emails he voluntarily sent over the Town’s email system absent any assurances that such communications were private or confidential”</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Narrower view of expectation of privacy than some earlier cases which had focused on language of policies as well as actual employer practices</a:t>
            </a:r>
            <a:endParaRPr lang="en-US" sz="20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6326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27</a:t>
            </a:fld>
            <a:endParaRPr lang="en-US" dirty="0"/>
          </a:p>
        </p:txBody>
      </p:sp>
      <p:sp>
        <p:nvSpPr>
          <p:cNvPr id="3" name="TextBox 2"/>
          <p:cNvSpPr txBox="1"/>
          <p:nvPr/>
        </p:nvSpPr>
        <p:spPr>
          <a:xfrm>
            <a:off x="683317" y="866001"/>
            <a:ext cx="2098844" cy="553998"/>
          </a:xfrm>
          <a:prstGeom prst="rect">
            <a:avLst/>
          </a:prstGeom>
          <a:noFill/>
        </p:spPr>
        <p:txBody>
          <a:bodyPr wrap="none" rtlCol="0">
            <a:spAutoFit/>
          </a:bodyPr>
          <a:lstStyle/>
          <a:p>
            <a:r>
              <a:rPr lang="en-US" sz="3000" b="1" dirty="0">
                <a:solidFill>
                  <a:srgbClr val="232323"/>
                </a:solidFill>
                <a:ea typeface="Cambria"/>
                <a:cs typeface="Verdana"/>
              </a:rPr>
              <a:t>MIT Policies</a:t>
            </a:r>
            <a:endParaRPr lang="en-US" sz="3000" dirty="0">
              <a:effectLst/>
              <a:latin typeface="Cambria"/>
              <a:ea typeface="Cambria"/>
              <a:cs typeface="Times New Roman"/>
            </a:endParaRPr>
          </a:p>
        </p:txBody>
      </p:sp>
      <p:sp>
        <p:nvSpPr>
          <p:cNvPr id="4" name="TextBox 3"/>
          <p:cNvSpPr txBox="1"/>
          <p:nvPr/>
        </p:nvSpPr>
        <p:spPr>
          <a:xfrm>
            <a:off x="761342" y="1600200"/>
            <a:ext cx="7515553" cy="4708981"/>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000" dirty="0">
                <a:solidFill>
                  <a:srgbClr val="232323"/>
                </a:solidFill>
                <a:ea typeface="Cambria"/>
                <a:cs typeface="Verdana"/>
              </a:rPr>
              <a:t>Policies and Procedures 11.2, “Privacy of Personal Information”</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11.2.4 covers disclosures of personal information outside MIT</a:t>
            </a:r>
            <a:endParaRPr lang="en-US" sz="2000" dirty="0">
              <a:ea typeface="Cambria"/>
              <a:cs typeface="Times New Roman"/>
            </a:endParaRPr>
          </a:p>
          <a:p>
            <a:pPr marL="1143000" marR="0" lvl="2" indent="-228600">
              <a:spcBef>
                <a:spcPts val="0"/>
              </a:spcBef>
              <a:spcAft>
                <a:spcPts val="0"/>
              </a:spcAft>
              <a:buFont typeface="Wingdings"/>
              <a:buChar char=""/>
            </a:pPr>
            <a:r>
              <a:rPr lang="en-US" sz="2000" dirty="0">
                <a:solidFill>
                  <a:srgbClr val="232323"/>
                </a:solidFill>
                <a:ea typeface="Cambria"/>
                <a:cs typeface="Verdana"/>
              </a:rPr>
              <a:t>Other than several limited circumstances, disclosure outside MIT “is permitted only with approval of applicable Senior Officer or his or her designee”</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11.2.7 covers disclosures in response to court orders, subpoenas, etc.</a:t>
            </a:r>
            <a:endParaRPr lang="en-US" sz="2000" dirty="0">
              <a:ea typeface="Cambria"/>
              <a:cs typeface="Times New Roman"/>
            </a:endParaRPr>
          </a:p>
          <a:p>
            <a:pPr marL="1143000" marR="0" lvl="2" indent="-228600">
              <a:spcBef>
                <a:spcPts val="0"/>
              </a:spcBef>
              <a:spcAft>
                <a:spcPts val="0"/>
              </a:spcAft>
              <a:buFont typeface="Wingdings"/>
              <a:buChar char=""/>
            </a:pPr>
            <a:r>
              <a:rPr lang="en-US" sz="2000" dirty="0">
                <a:solidFill>
                  <a:srgbClr val="232323"/>
                </a:solidFill>
                <a:ea typeface="Cambria"/>
                <a:cs typeface="Verdana"/>
              </a:rPr>
              <a:t>Notice usually given to affected </a:t>
            </a:r>
            <a:r>
              <a:rPr lang="en-US" sz="2000" dirty="0" smtClean="0">
                <a:solidFill>
                  <a:srgbClr val="232323"/>
                </a:solidFill>
                <a:ea typeface="Cambria"/>
                <a:cs typeface="Verdana"/>
              </a:rPr>
              <a:t>people</a:t>
            </a:r>
          </a:p>
          <a:p>
            <a:pPr marR="0" lvl="2">
              <a:spcBef>
                <a:spcPts val="0"/>
              </a:spcBef>
              <a:spcAft>
                <a:spcPts val="0"/>
              </a:spcAft>
            </a:pPr>
            <a:endParaRPr lang="en-US" sz="1600" dirty="0">
              <a:ea typeface="Cambria"/>
              <a:cs typeface="Times New Roman"/>
            </a:endParaRPr>
          </a:p>
          <a:p>
            <a:pPr marL="342900" marR="0" lvl="0" indent="-342900">
              <a:spcBef>
                <a:spcPts val="0"/>
              </a:spcBef>
              <a:spcAft>
                <a:spcPts val="0"/>
              </a:spcAft>
              <a:buFont typeface="Symbol"/>
              <a:buChar char=""/>
            </a:pPr>
            <a:r>
              <a:rPr lang="en-US" sz="2000" dirty="0">
                <a:solidFill>
                  <a:srgbClr val="232323"/>
                </a:solidFill>
                <a:ea typeface="Cambria"/>
                <a:cs typeface="Verdana"/>
              </a:rPr>
              <a:t>Policies and Procedures 13.2, “Policy on the Use of Information Technology Resources”</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13.2.3 covers responsible use of IT resources</a:t>
            </a:r>
            <a:endParaRPr lang="en-US" sz="2000" dirty="0">
              <a:ea typeface="Cambria"/>
              <a:cs typeface="Times New Roman"/>
            </a:endParaRPr>
          </a:p>
          <a:p>
            <a:pPr marL="742950" marR="0" lvl="1" indent="-285750">
              <a:spcBef>
                <a:spcPts val="0"/>
              </a:spcBef>
              <a:spcAft>
                <a:spcPts val="0"/>
              </a:spcAft>
              <a:buFont typeface="Courier New"/>
              <a:buChar char="o"/>
            </a:pPr>
            <a:r>
              <a:rPr lang="en-US" sz="2000" dirty="0">
                <a:solidFill>
                  <a:srgbClr val="232323"/>
                </a:solidFill>
                <a:ea typeface="Cambria"/>
                <a:cs typeface="Verdana"/>
              </a:rPr>
              <a:t>13.2.4 covers privacy of electronic communications</a:t>
            </a:r>
            <a:endParaRPr lang="en-US" sz="2000" dirty="0">
              <a:ea typeface="Cambria"/>
              <a:cs typeface="Times New Roman"/>
            </a:endParaRPr>
          </a:p>
          <a:p>
            <a:pPr marL="1143000" marR="0" lvl="2" indent="-228600">
              <a:spcBef>
                <a:spcPts val="0"/>
              </a:spcBef>
              <a:spcAft>
                <a:spcPts val="0"/>
              </a:spcAft>
              <a:buFont typeface="Wingdings"/>
              <a:buChar char=""/>
            </a:pPr>
            <a:r>
              <a:rPr lang="en-US" sz="2000" dirty="0">
                <a:solidFill>
                  <a:srgbClr val="232323"/>
                </a:solidFill>
                <a:ea typeface="Cambria"/>
                <a:cs typeface="Verdana"/>
              </a:rPr>
              <a:t>Provides procedure for Institute to access records without permission of persons having custody over them</a:t>
            </a:r>
            <a:endParaRPr lang="en-US" sz="20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8402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28</a:t>
            </a:fld>
            <a:endParaRPr lang="en-US" dirty="0"/>
          </a:p>
        </p:txBody>
      </p:sp>
      <p:sp>
        <p:nvSpPr>
          <p:cNvPr id="3" name="TextBox 2"/>
          <p:cNvSpPr txBox="1"/>
          <p:nvPr/>
        </p:nvSpPr>
        <p:spPr>
          <a:xfrm>
            <a:off x="672662" y="838200"/>
            <a:ext cx="4555414" cy="553998"/>
          </a:xfrm>
          <a:prstGeom prst="rect">
            <a:avLst/>
          </a:prstGeom>
          <a:noFill/>
        </p:spPr>
        <p:txBody>
          <a:bodyPr wrap="none" rtlCol="0">
            <a:spAutoFit/>
          </a:bodyPr>
          <a:lstStyle/>
          <a:p>
            <a:r>
              <a:rPr lang="en-US" sz="3000" b="1" dirty="0">
                <a:solidFill>
                  <a:srgbClr val="262626"/>
                </a:solidFill>
                <a:ea typeface="Cambria"/>
                <a:cs typeface="Georgia"/>
              </a:rPr>
              <a:t>Litigation and Legal Process</a:t>
            </a:r>
            <a:endParaRPr lang="en-US" sz="3000" dirty="0">
              <a:effectLst/>
              <a:latin typeface="Cambria"/>
              <a:ea typeface="Cambria"/>
              <a:cs typeface="Times New Roman"/>
            </a:endParaRPr>
          </a:p>
        </p:txBody>
      </p:sp>
      <p:sp>
        <p:nvSpPr>
          <p:cNvPr id="4" name="TextBox 3"/>
          <p:cNvSpPr txBox="1"/>
          <p:nvPr/>
        </p:nvSpPr>
        <p:spPr>
          <a:xfrm>
            <a:off x="672662" y="1600200"/>
            <a:ext cx="7515553" cy="4739759"/>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a:solidFill>
                  <a:srgbClr val="262626"/>
                </a:solidFill>
                <a:ea typeface="Cambria"/>
                <a:cs typeface="Georgia"/>
              </a:rPr>
              <a:t>From time-to-time, MIT is involved in litigation (as both plaintiff and defendant</a:t>
            </a:r>
            <a:r>
              <a:rPr lang="en-US" sz="2200" dirty="0" smtClean="0">
                <a:solidFill>
                  <a:srgbClr val="262626"/>
                </a:solidFill>
                <a:ea typeface="Cambria"/>
                <a:cs typeface="Georgia"/>
              </a:rPr>
              <a: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More commonly, we receive requests for information from </a:t>
            </a:r>
            <a:r>
              <a:rPr lang="en-US" sz="2200" dirty="0" smtClean="0">
                <a:solidFill>
                  <a:srgbClr val="262626"/>
                </a:solidFill>
                <a:ea typeface="Cambria"/>
                <a:cs typeface="Georgia"/>
              </a:rPr>
              <a:t>third-parties in matters to which MIT is not a party</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Subpoenas in civil cases (patent cases, personal injury cases, divorce cases)</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Grand jury subpoenas</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National Security Letters (seeking subscriber information only)</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Other government investigation subpoenas (e.g., SEC</a:t>
            </a:r>
            <a:r>
              <a:rPr lang="en-US" sz="2200" dirty="0" smtClean="0">
                <a:solidFill>
                  <a:srgbClr val="262626"/>
                </a:solidFill>
                <a:ea typeface="Cambria"/>
                <a:cs typeface="Georgia"/>
              </a:rPr>
              <a:t>)</a:t>
            </a:r>
          </a:p>
          <a:p>
            <a:pPr marR="0" lvl="1">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We may also be required to respond to government </a:t>
            </a:r>
            <a:r>
              <a:rPr lang="en-US" sz="2200" dirty="0" smtClean="0">
                <a:solidFill>
                  <a:srgbClr val="262626"/>
                </a:solidFill>
                <a:ea typeface="Cambria"/>
                <a:cs typeface="Georgia"/>
              </a:rPr>
              <a:t>investigations directed at MIT </a:t>
            </a:r>
            <a:r>
              <a:rPr lang="en-US" sz="2200" dirty="0">
                <a:solidFill>
                  <a:srgbClr val="262626"/>
                </a:solidFill>
                <a:ea typeface="Cambria"/>
                <a:cs typeface="Georgia"/>
              </a:rPr>
              <a:t>(e.g., Office </a:t>
            </a:r>
            <a:r>
              <a:rPr lang="en-US" sz="2200" dirty="0" smtClean="0">
                <a:solidFill>
                  <a:srgbClr val="262626"/>
                </a:solidFill>
                <a:ea typeface="Cambria"/>
                <a:cs typeface="Georgia"/>
              </a:rPr>
              <a:t>for </a:t>
            </a:r>
            <a:r>
              <a:rPr lang="en-US" sz="2200" dirty="0">
                <a:solidFill>
                  <a:srgbClr val="262626"/>
                </a:solidFill>
                <a:ea typeface="Cambria"/>
                <a:cs typeface="Georgia"/>
              </a:rPr>
              <a:t>Civil Rights of Department of Education)</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7353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29</a:t>
            </a:fld>
            <a:endParaRPr lang="en-US" dirty="0"/>
          </a:p>
        </p:txBody>
      </p:sp>
      <p:sp>
        <p:nvSpPr>
          <p:cNvPr id="3" name="TextBox 2"/>
          <p:cNvSpPr txBox="1"/>
          <p:nvPr/>
        </p:nvSpPr>
        <p:spPr>
          <a:xfrm>
            <a:off x="691055" y="838200"/>
            <a:ext cx="4555414" cy="553998"/>
          </a:xfrm>
          <a:prstGeom prst="rect">
            <a:avLst/>
          </a:prstGeom>
          <a:noFill/>
        </p:spPr>
        <p:txBody>
          <a:bodyPr wrap="none" rtlCol="0">
            <a:spAutoFit/>
          </a:bodyPr>
          <a:lstStyle/>
          <a:p>
            <a:r>
              <a:rPr lang="en-US" sz="3000" b="1" dirty="0">
                <a:solidFill>
                  <a:srgbClr val="262626"/>
                </a:solidFill>
                <a:ea typeface="Cambria"/>
                <a:cs typeface="Georgia"/>
              </a:rPr>
              <a:t>Litigation and Legal Process</a:t>
            </a:r>
            <a:endParaRPr lang="en-US" sz="3000" dirty="0">
              <a:effectLst/>
              <a:latin typeface="Cambria"/>
              <a:ea typeface="Cambria"/>
              <a:cs typeface="Times New Roman"/>
            </a:endParaRPr>
          </a:p>
        </p:txBody>
      </p:sp>
      <p:sp>
        <p:nvSpPr>
          <p:cNvPr id="4" name="TextBox 3"/>
          <p:cNvSpPr txBox="1"/>
          <p:nvPr/>
        </p:nvSpPr>
        <p:spPr>
          <a:xfrm>
            <a:off x="787618" y="1524000"/>
            <a:ext cx="7515553" cy="5139869"/>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200" dirty="0">
                <a:solidFill>
                  <a:srgbClr val="262626"/>
                </a:solidFill>
                <a:ea typeface="Cambria"/>
                <a:cs typeface="Georgia"/>
              </a:rPr>
              <a:t>Each of these triggers a duty to preserve evidence</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Litigation hold notices sent to relevant custodians and system administrators</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Snapshots sometimes taken of email accounts</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Backup tapes restored</a:t>
            </a:r>
            <a:endParaRPr lang="en-US" sz="2200" dirty="0">
              <a:ea typeface="Cambria"/>
              <a:cs typeface="Times New Roman"/>
            </a:endParaRPr>
          </a:p>
          <a:p>
            <a:pPr marL="742950" marR="0" lvl="1" indent="-285750">
              <a:spcBef>
                <a:spcPts val="0"/>
              </a:spcBef>
              <a:spcAft>
                <a:spcPts val="0"/>
              </a:spcAft>
              <a:buFont typeface="Courier New"/>
              <a:buChar char="o"/>
            </a:pPr>
            <a:r>
              <a:rPr lang="en-US" sz="2200" dirty="0">
                <a:solidFill>
                  <a:srgbClr val="262626"/>
                </a:solidFill>
                <a:ea typeface="Cambria"/>
                <a:cs typeface="Georgia"/>
              </a:rPr>
              <a:t>Forensic images of hard </a:t>
            </a:r>
            <a:r>
              <a:rPr lang="en-US" sz="2200" dirty="0" smtClean="0">
                <a:solidFill>
                  <a:srgbClr val="262626"/>
                </a:solidFill>
                <a:ea typeface="Cambria"/>
                <a:cs typeface="Georgia"/>
              </a:rPr>
              <a:t>drives</a:t>
            </a:r>
          </a:p>
          <a:p>
            <a:pPr marR="0" lvl="1">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Given decentralized IT structure at MIT, time consuming effort requiring cooperation of many </a:t>
            </a:r>
            <a:r>
              <a:rPr lang="en-US" sz="2200" dirty="0" smtClean="0">
                <a:solidFill>
                  <a:srgbClr val="262626"/>
                </a:solidFill>
                <a:ea typeface="Cambria"/>
                <a:cs typeface="Georgia"/>
              </a:rPr>
              <a:t>people</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Serious ramifications for failure to preserve – “spoliation” can result in sanctions against </a:t>
            </a:r>
            <a:r>
              <a:rPr lang="en-US" sz="2200" dirty="0" smtClean="0">
                <a:solidFill>
                  <a:srgbClr val="262626"/>
                </a:solidFill>
                <a:ea typeface="Cambria"/>
                <a:cs typeface="Georgia"/>
              </a:rPr>
              <a:t>MIT</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Preservation is only the first step; depending on matter, may also need to collect and produce </a:t>
            </a:r>
            <a:r>
              <a:rPr lang="en-US" sz="2200" dirty="0" smtClean="0">
                <a:solidFill>
                  <a:srgbClr val="262626"/>
                </a:solidFill>
                <a:ea typeface="Cambria"/>
                <a:cs typeface="Georgia"/>
              </a:rPr>
              <a:t>information</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200" dirty="0">
                <a:solidFill>
                  <a:srgbClr val="262626"/>
                </a:solidFill>
                <a:ea typeface="Cambria"/>
                <a:cs typeface="Georgia"/>
              </a:rPr>
              <a:t>OGC has developed relationships with key </a:t>
            </a:r>
            <a:r>
              <a:rPr lang="en-US" sz="2200" dirty="0" smtClean="0">
                <a:solidFill>
                  <a:srgbClr val="262626"/>
                </a:solidFill>
                <a:ea typeface="Cambria"/>
                <a:cs typeface="Georgia"/>
              </a:rPr>
              <a:t>partners on campus, </a:t>
            </a:r>
            <a:r>
              <a:rPr lang="en-US" sz="2200" dirty="0">
                <a:solidFill>
                  <a:srgbClr val="262626"/>
                </a:solidFill>
                <a:ea typeface="Cambria"/>
                <a:cs typeface="Georgia"/>
              </a:rPr>
              <a:t>but may need your help</a:t>
            </a:r>
            <a:endParaRPr lang="en-US" sz="22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215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3</a:t>
            </a:fld>
            <a:endParaRPr lang="en-US" dirty="0"/>
          </a:p>
        </p:txBody>
      </p:sp>
      <p:sp>
        <p:nvSpPr>
          <p:cNvPr id="3" name="TextBox 2"/>
          <p:cNvSpPr txBox="1"/>
          <p:nvPr/>
        </p:nvSpPr>
        <p:spPr>
          <a:xfrm>
            <a:off x="685799" y="838200"/>
            <a:ext cx="5541453" cy="553998"/>
          </a:xfrm>
          <a:prstGeom prst="rect">
            <a:avLst/>
          </a:prstGeom>
          <a:noFill/>
        </p:spPr>
        <p:txBody>
          <a:bodyPr wrap="none" rtlCol="0">
            <a:spAutoFit/>
          </a:bodyPr>
          <a:lstStyle/>
          <a:p>
            <a:r>
              <a:rPr lang="en-US" sz="3000" b="1" dirty="0"/>
              <a:t>The Office of the General Counsel</a:t>
            </a:r>
            <a:endParaRPr lang="en-US" sz="3000" dirty="0"/>
          </a:p>
        </p:txBody>
      </p:sp>
      <p:sp>
        <p:nvSpPr>
          <p:cNvPr id="4" name="TextBox 3"/>
          <p:cNvSpPr txBox="1"/>
          <p:nvPr/>
        </p:nvSpPr>
        <p:spPr>
          <a:xfrm>
            <a:off x="691054" y="1600200"/>
            <a:ext cx="7620000" cy="5124480"/>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400" dirty="0">
                <a:solidFill>
                  <a:srgbClr val="262626"/>
                </a:solidFill>
                <a:ea typeface="Cambria"/>
                <a:cs typeface="Georgia"/>
              </a:rPr>
              <a:t>Established in January </a:t>
            </a:r>
            <a:r>
              <a:rPr lang="en-US" sz="2400" dirty="0" smtClean="0">
                <a:solidFill>
                  <a:srgbClr val="262626"/>
                </a:solidFill>
                <a:ea typeface="Cambria"/>
                <a:cs typeface="Georgia"/>
              </a:rPr>
              <a:t>2007</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Greg Morgan was appointed MIT’s first Vice President and </a:t>
            </a:r>
            <a:r>
              <a:rPr lang="en-US" sz="2400" dirty="0" smtClean="0">
                <a:solidFill>
                  <a:srgbClr val="262626"/>
                </a:solidFill>
                <a:ea typeface="Cambria"/>
                <a:cs typeface="Georgia"/>
              </a:rPr>
              <a:t>General Counsel</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In March 2015, Mark DiVincenzo became </a:t>
            </a:r>
            <a:r>
              <a:rPr lang="en-US" sz="2400" dirty="0" smtClean="0">
                <a:solidFill>
                  <a:srgbClr val="262626"/>
                </a:solidFill>
                <a:ea typeface="Cambria"/>
                <a:cs typeface="Georgia"/>
              </a:rPr>
              <a:t>VP/GC</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VP/GC reports directly to President </a:t>
            </a:r>
            <a:r>
              <a:rPr lang="en-US" sz="2400" dirty="0" err="1" smtClean="0">
                <a:solidFill>
                  <a:srgbClr val="262626"/>
                </a:solidFill>
                <a:ea typeface="Cambria"/>
                <a:cs typeface="Georgia"/>
              </a:rPr>
              <a:t>Reif</a:t>
            </a:r>
            <a:endParaRPr lang="en-US" sz="2400" dirty="0" smtClean="0">
              <a:solidFill>
                <a:srgbClr val="262626"/>
              </a:solidFill>
              <a:ea typeface="Cambria"/>
              <a:cs typeface="Georgia"/>
            </a:endParaRP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Member of President’s Senior Team and Academic </a:t>
            </a:r>
            <a:r>
              <a:rPr lang="en-US" sz="2400" dirty="0" smtClean="0">
                <a:solidFill>
                  <a:srgbClr val="262626"/>
                </a:solidFill>
                <a:ea typeface="Cambria"/>
                <a:cs typeface="Georgia"/>
              </a:rPr>
              <a:t>Council</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11 Lawyers with almost 250 years combined experience (including 102 at MIT</a:t>
            </a:r>
            <a:r>
              <a:rPr lang="en-US" sz="2400" dirty="0" smtClean="0">
                <a:solidFill>
                  <a:srgbClr val="262626"/>
                </a:solidFill>
                <a:ea typeface="Cambria"/>
                <a:cs typeface="Georgia"/>
              </a:rPr>
              <a:t>!)</a:t>
            </a:r>
          </a:p>
          <a:p>
            <a:pPr marL="342900" marR="0" lvl="0" indent="-342900">
              <a:spcBef>
                <a:spcPts val="0"/>
              </a:spcBef>
              <a:spcAft>
                <a:spcPts val="0"/>
              </a:spcAft>
              <a:buFont typeface="Symbol"/>
              <a:buChar char=""/>
            </a:pPr>
            <a:endParaRPr lang="en-US" sz="800" dirty="0">
              <a:ea typeface="Cambria"/>
              <a:cs typeface="Times New Roman"/>
            </a:endParaRPr>
          </a:p>
          <a:p>
            <a:pPr marL="342900" marR="0" lvl="0" indent="-342900">
              <a:spcBef>
                <a:spcPts val="0"/>
              </a:spcBef>
              <a:spcAft>
                <a:spcPts val="0"/>
              </a:spcAft>
              <a:buFont typeface="Symbol"/>
              <a:buChar char=""/>
            </a:pPr>
            <a:r>
              <a:rPr lang="en-US" sz="2400" dirty="0">
                <a:solidFill>
                  <a:srgbClr val="262626"/>
                </a:solidFill>
                <a:ea typeface="Cambria"/>
                <a:cs typeface="Georgia"/>
              </a:rPr>
              <a:t>Rolling out new website this summer that will provide more resources to community (</a:t>
            </a:r>
            <a:r>
              <a:rPr lang="en-US" sz="2400" u="sng" dirty="0">
                <a:solidFill>
                  <a:srgbClr val="0000FF"/>
                </a:solidFill>
                <a:ea typeface="Cambria"/>
                <a:cs typeface="Georgia"/>
                <a:hlinkClick r:id="rId2"/>
              </a:rPr>
              <a:t>http://ogc.mit.edu</a:t>
            </a:r>
            <a:r>
              <a:rPr lang="en-US" sz="2400" dirty="0">
                <a:solidFill>
                  <a:srgbClr val="262626"/>
                </a:solidFill>
                <a:ea typeface="Cambria"/>
                <a:cs typeface="Georgia"/>
              </a:rPr>
              <a:t>) </a:t>
            </a:r>
            <a:endParaRPr lang="en-US" sz="2400" dirty="0">
              <a:ea typeface="Cambria"/>
              <a:cs typeface="Times New Roman"/>
            </a:endParaRPr>
          </a:p>
          <a:p>
            <a:pPr marL="285750" lvl="0" indent="-285750">
              <a:buFont typeface="Arial" panose="020B0604020202020204" pitchFamily="34" charset="0"/>
              <a:buChar char="•"/>
            </a:pPr>
            <a:endParaRPr lang="en-US" dirty="0"/>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2353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30</a:t>
            </a:fld>
            <a:endParaRPr lang="en-US" dirty="0"/>
          </a:p>
        </p:txBody>
      </p:sp>
      <p:sp>
        <p:nvSpPr>
          <p:cNvPr id="3" name="TextBox 2"/>
          <p:cNvSpPr txBox="1"/>
          <p:nvPr/>
        </p:nvSpPr>
        <p:spPr>
          <a:xfrm>
            <a:off x="2590800" y="1981200"/>
            <a:ext cx="3276600" cy="584775"/>
          </a:xfrm>
          <a:prstGeom prst="rect">
            <a:avLst/>
          </a:prstGeom>
          <a:noFill/>
        </p:spPr>
        <p:txBody>
          <a:bodyPr wrap="square" rtlCol="0">
            <a:spAutoFit/>
          </a:bodyPr>
          <a:lstStyle/>
          <a:p>
            <a:pPr algn="ctr"/>
            <a:r>
              <a:rPr lang="en-US" sz="3200" b="1" spc="-100" dirty="0">
                <a:solidFill>
                  <a:srgbClr val="960000"/>
                </a:solidFill>
                <a:ea typeface="+mj-ea"/>
                <a:cs typeface="+mj-cs"/>
              </a:rPr>
              <a:t>QUESTIONS?</a:t>
            </a:r>
            <a:endParaRPr lang="en-US" sz="3600" dirty="0">
              <a:solidFill>
                <a:srgbClr val="960000"/>
              </a:solidFill>
              <a:effectLst/>
              <a:ea typeface="Cambria"/>
              <a:cs typeface="Times New Roman"/>
            </a:endParaRPr>
          </a:p>
        </p:txBody>
      </p:sp>
      <p:sp>
        <p:nvSpPr>
          <p:cNvPr id="4" name="TextBox 3"/>
          <p:cNvSpPr txBox="1"/>
          <p:nvPr/>
        </p:nvSpPr>
        <p:spPr>
          <a:xfrm>
            <a:off x="1943100" y="3489434"/>
            <a:ext cx="4572000" cy="1384995"/>
          </a:xfrm>
          <a:prstGeom prst="rect">
            <a:avLst/>
          </a:prstGeom>
          <a:noFill/>
        </p:spPr>
        <p:txBody>
          <a:bodyPr wrap="square" rtlCol="0">
            <a:spAutoFit/>
          </a:bodyPr>
          <a:lstStyle/>
          <a:p>
            <a:pPr algn="ctr"/>
            <a:r>
              <a:rPr lang="en-US" sz="2800" b="1" dirty="0">
                <a:solidFill>
                  <a:srgbClr val="262626"/>
                </a:solidFill>
                <a:ea typeface="Cambria"/>
                <a:cs typeface="Georgia"/>
              </a:rPr>
              <a:t>Jay Wilcoxson</a:t>
            </a:r>
            <a:endParaRPr lang="en-US" sz="2800" b="1" dirty="0">
              <a:ea typeface="Cambria"/>
              <a:cs typeface="Times New Roman"/>
            </a:endParaRPr>
          </a:p>
          <a:p>
            <a:pPr algn="ctr"/>
            <a:endParaRPr lang="en-US" sz="800" u="sng" dirty="0" smtClean="0">
              <a:solidFill>
                <a:srgbClr val="000096"/>
              </a:solidFill>
              <a:ea typeface="Cambria"/>
              <a:cs typeface="Georgia"/>
              <a:hlinkClick r:id="rId3"/>
            </a:endParaRPr>
          </a:p>
          <a:p>
            <a:pPr algn="ctr"/>
            <a:r>
              <a:rPr lang="en-US" sz="2400" u="sng" dirty="0" smtClean="0">
                <a:solidFill>
                  <a:srgbClr val="000096"/>
                </a:solidFill>
                <a:ea typeface="Cambria"/>
                <a:cs typeface="Georgia"/>
                <a:hlinkClick r:id="rId3"/>
              </a:rPr>
              <a:t>jaren@mit.edu</a:t>
            </a:r>
            <a:endParaRPr lang="en-US" sz="2400" dirty="0">
              <a:solidFill>
                <a:srgbClr val="000096"/>
              </a:solidFill>
              <a:ea typeface="Cambria"/>
              <a:cs typeface="Times New Roman"/>
            </a:endParaRPr>
          </a:p>
          <a:p>
            <a:pPr algn="ctr"/>
            <a:r>
              <a:rPr lang="en-US" sz="2400" dirty="0">
                <a:solidFill>
                  <a:srgbClr val="262626"/>
                </a:solidFill>
                <a:ea typeface="Cambria"/>
                <a:cs typeface="Georgia"/>
              </a:rPr>
              <a:t>617-253-7724</a:t>
            </a:r>
            <a:endParaRPr lang="en-US" sz="24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499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4</a:t>
            </a:fld>
            <a:endParaRPr lang="en-US" dirty="0"/>
          </a:p>
        </p:txBody>
      </p:sp>
      <p:sp>
        <p:nvSpPr>
          <p:cNvPr id="3" name="TextBox 2"/>
          <p:cNvSpPr txBox="1"/>
          <p:nvPr/>
        </p:nvSpPr>
        <p:spPr>
          <a:xfrm>
            <a:off x="675289" y="685800"/>
            <a:ext cx="5304786" cy="523220"/>
          </a:xfrm>
          <a:prstGeom prst="rect">
            <a:avLst/>
          </a:prstGeom>
          <a:noFill/>
        </p:spPr>
        <p:txBody>
          <a:bodyPr wrap="none" rtlCol="0">
            <a:spAutoFit/>
          </a:bodyPr>
          <a:lstStyle/>
          <a:p>
            <a:r>
              <a:rPr lang="en-US" sz="2800" b="1" dirty="0"/>
              <a:t>History of Law and Lawyers at MIT</a:t>
            </a:r>
            <a:endParaRPr lang="en-US" sz="2800" dirty="0"/>
          </a:p>
        </p:txBody>
      </p:sp>
      <p:sp>
        <p:nvSpPr>
          <p:cNvPr id="4" name="TextBox 3"/>
          <p:cNvSpPr txBox="1"/>
          <p:nvPr/>
        </p:nvSpPr>
        <p:spPr>
          <a:xfrm>
            <a:off x="696310" y="1226036"/>
            <a:ext cx="7620000" cy="923330"/>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dirty="0">
                <a:solidFill>
                  <a:srgbClr val="262626"/>
                </a:solidFill>
                <a:ea typeface="Cambria"/>
                <a:cs typeface="Georgia"/>
              </a:rPr>
              <a:t>MIT is a creation of law, formed by a series of Acts of the Massachusetts General Court beginning in 1861</a:t>
            </a:r>
            <a:endParaRPr lang="en-US" sz="2000" dirty="0">
              <a:latin typeface="Cambria"/>
              <a:ea typeface="Cambria"/>
              <a:cs typeface="Times New Roman"/>
            </a:endParaRPr>
          </a:p>
          <a:p>
            <a:pPr marL="285750" lvl="0" indent="-285750">
              <a:buFont typeface="Arial" panose="020B0604020202020204" pitchFamily="34" charset="0"/>
              <a:buChar cha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981200"/>
            <a:ext cx="2236787" cy="214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41130" y="4267200"/>
            <a:ext cx="7756810" cy="2492990"/>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dirty="0">
                <a:solidFill>
                  <a:srgbClr val="262626"/>
                </a:solidFill>
                <a:ea typeface="Cambria"/>
                <a:cs typeface="Georgia"/>
              </a:rPr>
              <a:t>Of 54 people attending the first meeting of the MIT Corporation in 1862, 7 were </a:t>
            </a:r>
            <a:r>
              <a:rPr lang="en-US" dirty="0" smtClean="0">
                <a:solidFill>
                  <a:srgbClr val="262626"/>
                </a:solidFill>
                <a:ea typeface="Cambria"/>
                <a:cs typeface="Georgia"/>
              </a:rPr>
              <a:t>lawyers</a:t>
            </a:r>
          </a:p>
          <a:p>
            <a:pPr marR="0" lvl="0">
              <a:spcBef>
                <a:spcPts val="0"/>
              </a:spcBef>
              <a:spcAft>
                <a:spcPts val="0"/>
              </a:spcAft>
            </a:pPr>
            <a:endParaRPr lang="en-US" sz="900" dirty="0">
              <a:latin typeface="Cambria"/>
              <a:ea typeface="Cambria"/>
              <a:cs typeface="Times New Roman"/>
            </a:endParaRPr>
          </a:p>
          <a:p>
            <a:pPr marL="342900" marR="0" lvl="0" indent="-342900">
              <a:spcBef>
                <a:spcPts val="0"/>
              </a:spcBef>
              <a:spcAft>
                <a:spcPts val="0"/>
              </a:spcAft>
              <a:buFont typeface="Symbol"/>
              <a:buChar char=""/>
            </a:pPr>
            <a:r>
              <a:rPr lang="en-US" dirty="0">
                <a:solidFill>
                  <a:srgbClr val="262626"/>
                </a:solidFill>
                <a:ea typeface="Cambria"/>
                <a:cs typeface="Georgia"/>
              </a:rPr>
              <a:t>The Chief Justice of the Supreme Judicial Court is an </a:t>
            </a:r>
            <a:r>
              <a:rPr lang="en-US" i="1" dirty="0">
                <a:solidFill>
                  <a:srgbClr val="262626"/>
                </a:solidFill>
                <a:ea typeface="Cambria"/>
                <a:cs typeface="Georgia"/>
              </a:rPr>
              <a:t>ex officio</a:t>
            </a:r>
            <a:r>
              <a:rPr lang="en-US" dirty="0">
                <a:solidFill>
                  <a:srgbClr val="262626"/>
                </a:solidFill>
                <a:ea typeface="Cambria"/>
                <a:cs typeface="Georgia"/>
              </a:rPr>
              <a:t> member of the MIT </a:t>
            </a:r>
            <a:r>
              <a:rPr lang="en-US" dirty="0" smtClean="0">
                <a:solidFill>
                  <a:srgbClr val="262626"/>
                </a:solidFill>
                <a:ea typeface="Cambria"/>
                <a:cs typeface="Georgia"/>
              </a:rPr>
              <a:t>Corporation</a:t>
            </a:r>
          </a:p>
          <a:p>
            <a:pPr marR="0" lvl="0">
              <a:spcBef>
                <a:spcPts val="0"/>
              </a:spcBef>
              <a:spcAft>
                <a:spcPts val="0"/>
              </a:spcAft>
            </a:pPr>
            <a:endParaRPr lang="en-US" sz="900" dirty="0">
              <a:latin typeface="Cambria"/>
              <a:ea typeface="Cambria"/>
              <a:cs typeface="Times New Roman"/>
            </a:endParaRPr>
          </a:p>
          <a:p>
            <a:pPr marL="342900" marR="0" lvl="0" indent="-342900">
              <a:spcBef>
                <a:spcPts val="0"/>
              </a:spcBef>
              <a:spcAft>
                <a:spcPts val="0"/>
              </a:spcAft>
              <a:buFont typeface="Symbol"/>
              <a:buChar char=""/>
            </a:pPr>
            <a:r>
              <a:rPr lang="en-US" dirty="0">
                <a:solidFill>
                  <a:srgbClr val="262626"/>
                </a:solidFill>
                <a:ea typeface="Cambria"/>
                <a:cs typeface="Georgia"/>
              </a:rPr>
              <a:t>Louis Brandeis taught Business Law at MIT, </a:t>
            </a:r>
            <a:r>
              <a:rPr lang="en-US" dirty="0" smtClean="0">
                <a:solidFill>
                  <a:srgbClr val="262626"/>
                </a:solidFill>
                <a:ea typeface="Cambria"/>
                <a:cs typeface="Georgia"/>
              </a:rPr>
              <a:t>1892-94</a:t>
            </a:r>
          </a:p>
          <a:p>
            <a:pPr marR="0" lvl="0">
              <a:spcBef>
                <a:spcPts val="0"/>
              </a:spcBef>
              <a:spcAft>
                <a:spcPts val="0"/>
              </a:spcAft>
            </a:pPr>
            <a:endParaRPr lang="en-US" sz="900" dirty="0">
              <a:latin typeface="Cambria"/>
              <a:ea typeface="Cambria"/>
              <a:cs typeface="Times New Roman"/>
            </a:endParaRPr>
          </a:p>
          <a:p>
            <a:pPr marL="342900" marR="0" lvl="0" indent="-342900">
              <a:spcBef>
                <a:spcPts val="0"/>
              </a:spcBef>
              <a:spcAft>
                <a:spcPts val="0"/>
              </a:spcAft>
              <a:buFont typeface="Symbol"/>
              <a:buChar char=""/>
            </a:pPr>
            <a:r>
              <a:rPr lang="en-US" dirty="0">
                <a:solidFill>
                  <a:srgbClr val="262626"/>
                </a:solidFill>
                <a:ea typeface="Cambria"/>
                <a:cs typeface="Georgia"/>
              </a:rPr>
              <a:t>President </a:t>
            </a:r>
            <a:r>
              <a:rPr lang="en-US" dirty="0" err="1">
                <a:solidFill>
                  <a:srgbClr val="262626"/>
                </a:solidFill>
                <a:ea typeface="Cambria"/>
                <a:cs typeface="Georgia"/>
              </a:rPr>
              <a:t>MacLaurin</a:t>
            </a:r>
            <a:r>
              <a:rPr lang="en-US" dirty="0">
                <a:solidFill>
                  <a:srgbClr val="262626"/>
                </a:solidFill>
                <a:ea typeface="Cambria"/>
                <a:cs typeface="Georgia"/>
              </a:rPr>
              <a:t>, who guided MIT through its move to Cambridge and construction of the Main Group, was a lawyer</a:t>
            </a:r>
            <a:endParaRPr lang="en-US" sz="2000" dirty="0">
              <a:effectLst/>
              <a:latin typeface="Cambria"/>
              <a:ea typeface="Cambria"/>
              <a:cs typeface="Times New Roman"/>
            </a:endParaRPr>
          </a:p>
        </p:txBody>
      </p:sp>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914399" y="193380"/>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spTree>
    <p:extLst>
      <p:ext uri="{BB962C8B-B14F-4D97-AF65-F5344CB8AC3E}">
        <p14:creationId xmlns:p14="http://schemas.microsoft.com/office/powerpoint/2010/main" val="16587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5</a:t>
            </a:fld>
            <a:endParaRPr lang="en-US" dirty="0"/>
          </a:p>
        </p:txBody>
      </p:sp>
      <p:sp>
        <p:nvSpPr>
          <p:cNvPr id="3" name="TextBox 2"/>
          <p:cNvSpPr txBox="1"/>
          <p:nvPr/>
        </p:nvSpPr>
        <p:spPr>
          <a:xfrm>
            <a:off x="685800" y="1219200"/>
            <a:ext cx="2226892" cy="553998"/>
          </a:xfrm>
          <a:prstGeom prst="rect">
            <a:avLst/>
          </a:prstGeom>
          <a:noFill/>
        </p:spPr>
        <p:txBody>
          <a:bodyPr wrap="none" rtlCol="0">
            <a:spAutoFit/>
          </a:bodyPr>
          <a:lstStyle/>
          <a:p>
            <a:r>
              <a:rPr lang="en-US" sz="3000" b="1" dirty="0"/>
              <a:t>OGC Mission</a:t>
            </a:r>
            <a:endParaRPr lang="en-US" sz="3000" dirty="0"/>
          </a:p>
        </p:txBody>
      </p:sp>
      <p:sp>
        <p:nvSpPr>
          <p:cNvPr id="4" name="TextBox 3"/>
          <p:cNvSpPr txBox="1"/>
          <p:nvPr/>
        </p:nvSpPr>
        <p:spPr>
          <a:xfrm>
            <a:off x="609600" y="2133600"/>
            <a:ext cx="7620000" cy="3108543"/>
          </a:xfrm>
          <a:prstGeom prst="rect">
            <a:avLst/>
          </a:prstGeom>
          <a:noFill/>
        </p:spPr>
        <p:txBody>
          <a:bodyPr wrap="square" rtlCol="0">
            <a:spAutoFit/>
          </a:bodyPr>
          <a:lstStyle/>
          <a:p>
            <a:r>
              <a:rPr lang="en-US" sz="2800" dirty="0"/>
              <a:t>“Our mission is to educate as to the laws, policies, and procedures applicable to </a:t>
            </a:r>
            <a:r>
              <a:rPr lang="en-US" sz="2800" dirty="0" smtClean="0"/>
              <a:t>MIT’s </a:t>
            </a:r>
            <a:r>
              <a:rPr lang="en-US" sz="2800" dirty="0"/>
              <a:t>operations, to prevent legal problems and solve those that occur, facilitate transactions, and to provide advice and representation, all in order to help </a:t>
            </a:r>
            <a:r>
              <a:rPr lang="en-US" sz="2800" dirty="0" smtClean="0"/>
              <a:t>MIT’s </a:t>
            </a:r>
            <a:r>
              <a:rPr lang="en-US" sz="2800" dirty="0"/>
              <a:t>faculty, administration, staff, and students fulfill their goals in teaching, research, and service.”</a:t>
            </a: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480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6</a:t>
            </a:fld>
            <a:endParaRPr lang="en-US" dirty="0"/>
          </a:p>
        </p:txBody>
      </p:sp>
      <p:sp>
        <p:nvSpPr>
          <p:cNvPr id="3" name="TextBox 2"/>
          <p:cNvSpPr txBox="1"/>
          <p:nvPr/>
        </p:nvSpPr>
        <p:spPr>
          <a:xfrm>
            <a:off x="664779" y="1066800"/>
            <a:ext cx="3232039" cy="553998"/>
          </a:xfrm>
          <a:prstGeom prst="rect">
            <a:avLst/>
          </a:prstGeom>
          <a:noFill/>
        </p:spPr>
        <p:txBody>
          <a:bodyPr wrap="none" rtlCol="0">
            <a:spAutoFit/>
          </a:bodyPr>
          <a:lstStyle/>
          <a:p>
            <a:r>
              <a:rPr lang="en-US" sz="3000" b="1" dirty="0"/>
              <a:t>OGC Practice Areas</a:t>
            </a:r>
            <a:endParaRPr lang="en-US" sz="3000" dirty="0"/>
          </a:p>
        </p:txBody>
      </p:sp>
      <p:sp>
        <p:nvSpPr>
          <p:cNvPr id="4" name="TextBox 3"/>
          <p:cNvSpPr txBox="1"/>
          <p:nvPr/>
        </p:nvSpPr>
        <p:spPr>
          <a:xfrm>
            <a:off x="819150" y="1912883"/>
            <a:ext cx="7315200" cy="4401205"/>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800" dirty="0">
                <a:solidFill>
                  <a:srgbClr val="232323"/>
                </a:solidFill>
                <a:ea typeface="Cambria"/>
                <a:cs typeface="Verdana"/>
              </a:rPr>
              <a:t>Litigation and Dispute </a:t>
            </a:r>
            <a:r>
              <a:rPr lang="en-US" sz="2800" dirty="0" smtClean="0">
                <a:solidFill>
                  <a:srgbClr val="232323"/>
                </a:solidFill>
                <a:ea typeface="Cambria"/>
                <a:cs typeface="Verdana"/>
              </a:rPr>
              <a:t>Resolution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smtClean="0">
                <a:solidFill>
                  <a:srgbClr val="232323"/>
                </a:solidFill>
                <a:ea typeface="Cambria"/>
                <a:cs typeface="Verdana"/>
              </a:rPr>
              <a:t>Business/Corporate/Transactional</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smtClean="0">
                <a:solidFill>
                  <a:srgbClr val="232323"/>
                </a:solidFill>
                <a:ea typeface="Cambria"/>
                <a:cs typeface="Verdana"/>
              </a:rPr>
              <a:t>Employment</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Student </a:t>
            </a:r>
            <a:r>
              <a:rPr lang="en-US" sz="2800" dirty="0" smtClean="0">
                <a:solidFill>
                  <a:srgbClr val="232323"/>
                </a:solidFill>
                <a:ea typeface="Cambria"/>
                <a:cs typeface="Verdana"/>
              </a:rPr>
              <a:t>Life</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Real Estate and </a:t>
            </a:r>
            <a:r>
              <a:rPr lang="en-US" sz="2800" dirty="0" smtClean="0">
                <a:solidFill>
                  <a:srgbClr val="232323"/>
                </a:solidFill>
                <a:ea typeface="Cambria"/>
                <a:cs typeface="Verdana"/>
              </a:rPr>
              <a:t>Construction</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Intellectual </a:t>
            </a:r>
            <a:r>
              <a:rPr lang="en-US" sz="2800" dirty="0" smtClean="0">
                <a:solidFill>
                  <a:srgbClr val="232323"/>
                </a:solidFill>
                <a:ea typeface="Cambria"/>
                <a:cs typeface="Verdana"/>
              </a:rPr>
              <a:t>Property</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Insurance/Risk </a:t>
            </a:r>
            <a:r>
              <a:rPr lang="en-US" sz="2800" dirty="0" smtClean="0">
                <a:solidFill>
                  <a:srgbClr val="232323"/>
                </a:solidFill>
                <a:ea typeface="Cambria"/>
                <a:cs typeface="Verdana"/>
              </a:rPr>
              <a:t>Management/Compliance</a:t>
            </a:r>
          </a:p>
          <a:p>
            <a:pPr marR="0" lvl="0">
              <a:spcBef>
                <a:spcPts val="0"/>
              </a:spcBef>
              <a:spcAft>
                <a:spcPts val="0"/>
              </a:spcAft>
            </a:pPr>
            <a:endParaRPr lang="en-US" sz="800" dirty="0">
              <a:ea typeface="Cambria"/>
              <a:cs typeface="Times New Roman"/>
            </a:endParaRPr>
          </a:p>
          <a:p>
            <a:pPr marL="342900" marR="0" lvl="0" indent="-342900">
              <a:spcBef>
                <a:spcPts val="0"/>
              </a:spcBef>
              <a:spcAft>
                <a:spcPts val="0"/>
              </a:spcAft>
              <a:buFont typeface="Symbol"/>
              <a:buChar char=""/>
            </a:pPr>
            <a:r>
              <a:rPr lang="en-US" sz="2800" dirty="0">
                <a:solidFill>
                  <a:srgbClr val="232323"/>
                </a:solidFill>
                <a:ea typeface="Cambria"/>
                <a:cs typeface="Verdana"/>
              </a:rPr>
              <a:t>Tax/Investments/Non-Profit</a:t>
            </a:r>
            <a:endParaRPr lang="en-US" sz="28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51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7</a:t>
            </a:fld>
            <a:endParaRPr lang="en-US" dirty="0"/>
          </a:p>
        </p:txBody>
      </p:sp>
      <p:sp>
        <p:nvSpPr>
          <p:cNvPr id="3" name="TextBox 2"/>
          <p:cNvSpPr txBox="1"/>
          <p:nvPr/>
        </p:nvSpPr>
        <p:spPr>
          <a:xfrm>
            <a:off x="685800" y="914400"/>
            <a:ext cx="5011244" cy="553998"/>
          </a:xfrm>
          <a:prstGeom prst="rect">
            <a:avLst/>
          </a:prstGeom>
          <a:noFill/>
        </p:spPr>
        <p:txBody>
          <a:bodyPr wrap="none" rtlCol="0">
            <a:spAutoFit/>
          </a:bodyPr>
          <a:lstStyle/>
          <a:p>
            <a:r>
              <a:rPr lang="en-US" sz="3000" b="1" dirty="0">
                <a:solidFill>
                  <a:srgbClr val="232323"/>
                </a:solidFill>
                <a:ea typeface="Cambria"/>
                <a:cs typeface="Verdana"/>
              </a:rPr>
              <a:t>Why Does MIT Need Lawyers?</a:t>
            </a:r>
            <a:endParaRPr lang="en-US" sz="3000" dirty="0">
              <a:effectLst/>
              <a:latin typeface="Cambria"/>
              <a:ea typeface="Cambria"/>
              <a:cs typeface="Times New Roman"/>
            </a:endParaRPr>
          </a:p>
        </p:txBody>
      </p:sp>
      <p:sp>
        <p:nvSpPr>
          <p:cNvPr id="4" name="TextBox 3"/>
          <p:cNvSpPr txBox="1"/>
          <p:nvPr/>
        </p:nvSpPr>
        <p:spPr>
          <a:xfrm>
            <a:off x="819150" y="1676400"/>
            <a:ext cx="7315200" cy="4785926"/>
          </a:xfrm>
          <a:prstGeom prst="rect">
            <a:avLst/>
          </a:prstGeom>
          <a:noFill/>
        </p:spPr>
        <p:txBody>
          <a:bodyPr wrap="square" rtlCol="0">
            <a:spAutoFit/>
          </a:bodyPr>
          <a:lstStyle/>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Higher education subject to increasing </a:t>
            </a:r>
            <a:r>
              <a:rPr lang="en-US" sz="2500" dirty="0" smtClean="0">
                <a:solidFill>
                  <a:srgbClr val="232323"/>
                </a:solidFill>
                <a:ea typeface="Cambria"/>
                <a:cs typeface="Verdana"/>
              </a:rPr>
              <a:t>regulations</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State and federal governments becoming more proactive in enforcement </a:t>
            </a:r>
            <a:r>
              <a:rPr lang="en-US" sz="2500" dirty="0" smtClean="0">
                <a:solidFill>
                  <a:srgbClr val="232323"/>
                </a:solidFill>
                <a:ea typeface="Cambria"/>
                <a:cs typeface="Verdana"/>
              </a:rPr>
              <a:t>efforts</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Increasingly litigious society (IHEs seen as “deep pocketed</a:t>
            </a:r>
            <a:r>
              <a:rPr lang="en-US" sz="2500" dirty="0" smtClean="0">
                <a:solidFill>
                  <a:srgbClr val="232323"/>
                </a:solidFill>
                <a:ea typeface="Cambria"/>
                <a:cs typeface="Verdana"/>
              </a:rPr>
              <a:t>”)</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Globalization leads to increased legal </a:t>
            </a:r>
            <a:r>
              <a:rPr lang="en-US" sz="2500" dirty="0" smtClean="0">
                <a:solidFill>
                  <a:srgbClr val="232323"/>
                </a:solidFill>
                <a:ea typeface="Cambria"/>
                <a:cs typeface="Verdana"/>
              </a:rPr>
              <a:t>complexities</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Bring critical thinking to problems that may not be purely “legal</a:t>
            </a:r>
            <a:r>
              <a:rPr lang="en-US" sz="2500" dirty="0" smtClean="0">
                <a:solidFill>
                  <a:srgbClr val="232323"/>
                </a:solidFill>
                <a:ea typeface="Cambria"/>
                <a:cs typeface="Verdana"/>
              </a:rPr>
              <a:t>”</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We understand “the client</a:t>
            </a:r>
            <a:r>
              <a:rPr lang="en-US" sz="2500" dirty="0" smtClean="0">
                <a:solidFill>
                  <a:srgbClr val="232323"/>
                </a:solidFill>
                <a:ea typeface="Cambria"/>
                <a:cs typeface="Verdana"/>
              </a:rPr>
              <a:t>”</a:t>
            </a:r>
          </a:p>
          <a:p>
            <a:pPr marR="0" lvl="0">
              <a:spcBef>
                <a:spcPts val="0"/>
              </a:spcBef>
              <a:spcAft>
                <a:spcPts val="0"/>
              </a:spcAft>
              <a:tabLst>
                <a:tab pos="52388" algn="l"/>
              </a:tabLst>
            </a:pPr>
            <a:endParaRPr lang="en-US" sz="500" dirty="0">
              <a:ea typeface="Cambria"/>
              <a:cs typeface="Times New Roman"/>
            </a:endParaRPr>
          </a:p>
          <a:p>
            <a:pPr marL="342900" marR="0" lvl="0" indent="-342900">
              <a:spcBef>
                <a:spcPts val="0"/>
              </a:spcBef>
              <a:spcAft>
                <a:spcPts val="0"/>
              </a:spcAft>
              <a:buFont typeface="Symbol"/>
              <a:buChar char=""/>
              <a:tabLst>
                <a:tab pos="52388" algn="l"/>
              </a:tabLst>
            </a:pPr>
            <a:r>
              <a:rPr lang="en-US" sz="2500" dirty="0">
                <a:solidFill>
                  <a:srgbClr val="232323"/>
                </a:solidFill>
                <a:ea typeface="Cambria"/>
                <a:cs typeface="Verdana"/>
              </a:rPr>
              <a:t>In-house lawyers are less expensive than outside law firms</a:t>
            </a:r>
            <a:endParaRPr lang="en-US" sz="25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0691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8</a:t>
            </a:fld>
            <a:endParaRPr lang="en-US" dirty="0"/>
          </a:p>
        </p:txBody>
      </p:sp>
      <p:sp>
        <p:nvSpPr>
          <p:cNvPr id="3" name="TextBox 2"/>
          <p:cNvSpPr txBox="1"/>
          <p:nvPr/>
        </p:nvSpPr>
        <p:spPr>
          <a:xfrm>
            <a:off x="685799" y="1071433"/>
            <a:ext cx="5378717" cy="553998"/>
          </a:xfrm>
          <a:prstGeom prst="rect">
            <a:avLst/>
          </a:prstGeom>
          <a:noFill/>
        </p:spPr>
        <p:txBody>
          <a:bodyPr wrap="none" rtlCol="0">
            <a:spAutoFit/>
          </a:bodyPr>
          <a:lstStyle/>
          <a:p>
            <a:r>
              <a:rPr lang="en-US" sz="3000" b="1" dirty="0">
                <a:solidFill>
                  <a:srgbClr val="262626"/>
                </a:solidFill>
                <a:ea typeface="Cambria"/>
                <a:cs typeface="Georgia"/>
              </a:rPr>
              <a:t>The Attorney-Client Relationship</a:t>
            </a:r>
            <a:endParaRPr lang="en-US" sz="3000" dirty="0">
              <a:effectLst/>
              <a:latin typeface="Cambria"/>
              <a:ea typeface="Cambria"/>
              <a:cs typeface="Times New Roman"/>
            </a:endParaRPr>
          </a:p>
        </p:txBody>
      </p:sp>
      <p:sp>
        <p:nvSpPr>
          <p:cNvPr id="4" name="TextBox 3"/>
          <p:cNvSpPr txBox="1"/>
          <p:nvPr/>
        </p:nvSpPr>
        <p:spPr>
          <a:xfrm>
            <a:off x="819150" y="1828800"/>
            <a:ext cx="7315200" cy="4431983"/>
          </a:xfrm>
          <a:prstGeom prst="rect">
            <a:avLst/>
          </a:prstGeom>
          <a:noFill/>
        </p:spPr>
        <p:txBody>
          <a:bodyPr wrap="square" rtlCol="0">
            <a:spAutoFit/>
          </a:bodyPr>
          <a:lstStyle/>
          <a:p>
            <a:pPr marL="342900" marR="0" lvl="0" indent="-342900">
              <a:spcBef>
                <a:spcPts val="0"/>
              </a:spcBef>
              <a:spcAft>
                <a:spcPts val="0"/>
              </a:spcAft>
              <a:buFont typeface="Symbol"/>
              <a:buChar char=""/>
              <a:tabLst>
                <a:tab pos="0" algn="l"/>
              </a:tabLst>
            </a:pPr>
            <a:r>
              <a:rPr lang="en-US" sz="2500" dirty="0">
                <a:solidFill>
                  <a:srgbClr val="232323"/>
                </a:solidFill>
                <a:ea typeface="Cambria"/>
                <a:cs typeface="Verdana"/>
              </a:rPr>
              <a:t>The OGC’s only “client” is </a:t>
            </a:r>
            <a:r>
              <a:rPr lang="en-US" sz="2500" dirty="0" smtClean="0">
                <a:solidFill>
                  <a:srgbClr val="232323"/>
                </a:solidFill>
                <a:ea typeface="Cambria"/>
                <a:cs typeface="Verdana"/>
              </a:rPr>
              <a:t>MIT</a:t>
            </a:r>
          </a:p>
          <a:p>
            <a:pPr marR="0" lvl="0">
              <a:spcBef>
                <a:spcPts val="0"/>
              </a:spcBef>
              <a:spcAft>
                <a:spcPts val="0"/>
              </a:spcAft>
              <a:tabLst>
                <a:tab pos="0" algn="l"/>
              </a:tabLst>
            </a:pPr>
            <a:endParaRPr lang="en-US" sz="800" dirty="0">
              <a:ea typeface="Cambria"/>
              <a:cs typeface="Times New Roman"/>
            </a:endParaRPr>
          </a:p>
          <a:p>
            <a:pPr marL="342900" marR="0" lvl="0" indent="-342900">
              <a:spcBef>
                <a:spcPts val="0"/>
              </a:spcBef>
              <a:spcAft>
                <a:spcPts val="0"/>
              </a:spcAft>
              <a:buFont typeface="Symbol"/>
              <a:buChar char=""/>
              <a:tabLst>
                <a:tab pos="0" algn="l"/>
              </a:tabLst>
            </a:pPr>
            <a:r>
              <a:rPr lang="en-US" sz="2500" dirty="0">
                <a:solidFill>
                  <a:srgbClr val="232323"/>
                </a:solidFill>
                <a:ea typeface="Cambria"/>
                <a:cs typeface="Verdana"/>
              </a:rPr>
              <a:t>Easier to say than it is to explain or execute because MIT only acts through its employees and </a:t>
            </a:r>
            <a:r>
              <a:rPr lang="en-US" sz="2500" dirty="0" smtClean="0">
                <a:solidFill>
                  <a:srgbClr val="232323"/>
                </a:solidFill>
                <a:ea typeface="Cambria"/>
                <a:cs typeface="Verdana"/>
              </a:rPr>
              <a:t>agents</a:t>
            </a:r>
          </a:p>
          <a:p>
            <a:pPr marR="0" lvl="0">
              <a:spcBef>
                <a:spcPts val="0"/>
              </a:spcBef>
              <a:spcAft>
                <a:spcPts val="0"/>
              </a:spcAft>
              <a:tabLst>
                <a:tab pos="0" algn="l"/>
              </a:tabLst>
            </a:pPr>
            <a:endParaRPr lang="en-US" sz="800" dirty="0">
              <a:ea typeface="Cambria"/>
              <a:cs typeface="Times New Roman"/>
            </a:endParaRPr>
          </a:p>
          <a:p>
            <a:pPr marL="342900" marR="0" lvl="0" indent="-342900">
              <a:spcBef>
                <a:spcPts val="0"/>
              </a:spcBef>
              <a:spcAft>
                <a:spcPts val="0"/>
              </a:spcAft>
              <a:buFont typeface="Symbol"/>
              <a:buChar char=""/>
              <a:tabLst>
                <a:tab pos="0" algn="l"/>
              </a:tabLst>
            </a:pPr>
            <a:r>
              <a:rPr lang="en-US" sz="2500" dirty="0">
                <a:solidFill>
                  <a:srgbClr val="232323"/>
                </a:solidFill>
                <a:ea typeface="Cambria"/>
                <a:cs typeface="Verdana"/>
              </a:rPr>
              <a:t>We provide advice on issues affecting the Institute’s legal interests, but can’t advise individuals on personal legal </a:t>
            </a:r>
            <a:r>
              <a:rPr lang="en-US" sz="2500" dirty="0" smtClean="0">
                <a:solidFill>
                  <a:srgbClr val="232323"/>
                </a:solidFill>
                <a:ea typeface="Cambria"/>
                <a:cs typeface="Verdana"/>
              </a:rPr>
              <a:t>issues</a:t>
            </a:r>
          </a:p>
          <a:p>
            <a:pPr marR="0" lvl="0">
              <a:spcBef>
                <a:spcPts val="0"/>
              </a:spcBef>
              <a:spcAft>
                <a:spcPts val="0"/>
              </a:spcAft>
              <a:tabLst>
                <a:tab pos="0" algn="l"/>
              </a:tabLst>
            </a:pPr>
            <a:endParaRPr lang="en-US" sz="800" dirty="0">
              <a:ea typeface="Cambria"/>
              <a:cs typeface="Times New Roman"/>
            </a:endParaRPr>
          </a:p>
          <a:p>
            <a:pPr marL="342900" marR="0" lvl="0" indent="-342900">
              <a:spcBef>
                <a:spcPts val="0"/>
              </a:spcBef>
              <a:spcAft>
                <a:spcPts val="0"/>
              </a:spcAft>
              <a:buFont typeface="Symbol"/>
              <a:buChar char=""/>
              <a:tabLst>
                <a:tab pos="0" algn="l"/>
              </a:tabLst>
            </a:pPr>
            <a:r>
              <a:rPr lang="en-US" sz="2500" dirty="0">
                <a:solidFill>
                  <a:srgbClr val="232323"/>
                </a:solidFill>
                <a:ea typeface="Cambria"/>
                <a:cs typeface="Verdana"/>
              </a:rPr>
              <a:t>Sometimes that’s clear; other times it’s </a:t>
            </a:r>
            <a:r>
              <a:rPr lang="en-US" sz="2500" dirty="0" smtClean="0">
                <a:solidFill>
                  <a:srgbClr val="232323"/>
                </a:solidFill>
                <a:ea typeface="Cambria"/>
                <a:cs typeface="Verdana"/>
              </a:rPr>
              <a:t>not</a:t>
            </a:r>
          </a:p>
          <a:p>
            <a:pPr marR="0" lvl="0">
              <a:spcBef>
                <a:spcPts val="0"/>
              </a:spcBef>
              <a:spcAft>
                <a:spcPts val="0"/>
              </a:spcAft>
              <a:tabLst>
                <a:tab pos="0" algn="l"/>
              </a:tabLst>
            </a:pPr>
            <a:endParaRPr lang="en-US" sz="800" dirty="0">
              <a:ea typeface="Cambria"/>
              <a:cs typeface="Times New Roman"/>
            </a:endParaRPr>
          </a:p>
          <a:p>
            <a:pPr marL="342900" marR="0" lvl="0" indent="-342900">
              <a:spcBef>
                <a:spcPts val="0"/>
              </a:spcBef>
              <a:spcAft>
                <a:spcPts val="0"/>
              </a:spcAft>
              <a:buFont typeface="Symbol"/>
              <a:buChar char=""/>
              <a:tabLst>
                <a:tab pos="0" algn="l"/>
              </a:tabLst>
            </a:pPr>
            <a:r>
              <a:rPr lang="en-US" sz="2500" dirty="0">
                <a:solidFill>
                  <a:srgbClr val="232323"/>
                </a:solidFill>
                <a:ea typeface="Cambria"/>
                <a:cs typeface="Verdana"/>
              </a:rPr>
              <a:t>This is a challenge for in-house lawyers in all industries, but higher education adds additional challenges</a:t>
            </a:r>
            <a:endParaRPr lang="en-US" sz="25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61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DE466C-B643-4213-9E1E-E1DED2077BF4}" type="slidenum">
              <a:rPr lang="en-US" smtClean="0"/>
              <a:t>9</a:t>
            </a:fld>
            <a:endParaRPr lang="en-US" dirty="0"/>
          </a:p>
        </p:txBody>
      </p:sp>
      <p:sp>
        <p:nvSpPr>
          <p:cNvPr id="3" name="TextBox 2"/>
          <p:cNvSpPr txBox="1"/>
          <p:nvPr/>
        </p:nvSpPr>
        <p:spPr>
          <a:xfrm>
            <a:off x="685800" y="1066800"/>
            <a:ext cx="4765087" cy="553998"/>
          </a:xfrm>
          <a:prstGeom prst="rect">
            <a:avLst/>
          </a:prstGeom>
          <a:noFill/>
        </p:spPr>
        <p:txBody>
          <a:bodyPr wrap="none" rtlCol="0">
            <a:spAutoFit/>
          </a:bodyPr>
          <a:lstStyle/>
          <a:p>
            <a:r>
              <a:rPr lang="en-US" sz="3000" b="1" dirty="0">
                <a:solidFill>
                  <a:srgbClr val="232323"/>
                </a:solidFill>
                <a:ea typeface="Cambria"/>
                <a:cs typeface="Verdana"/>
              </a:rPr>
              <a:t>The Attorney-Client Privilege</a:t>
            </a:r>
            <a:endParaRPr lang="en-US" sz="3000" dirty="0">
              <a:effectLst/>
              <a:latin typeface="Cambria"/>
              <a:ea typeface="Cambria"/>
              <a:cs typeface="Times New Roman"/>
            </a:endParaRPr>
          </a:p>
        </p:txBody>
      </p:sp>
      <p:sp>
        <p:nvSpPr>
          <p:cNvPr id="4" name="TextBox 3"/>
          <p:cNvSpPr txBox="1"/>
          <p:nvPr/>
        </p:nvSpPr>
        <p:spPr>
          <a:xfrm>
            <a:off x="819150" y="1828800"/>
            <a:ext cx="7315200" cy="4632037"/>
          </a:xfrm>
          <a:prstGeom prst="rect">
            <a:avLst/>
          </a:prstGeom>
          <a:noFill/>
        </p:spPr>
        <p:txBody>
          <a:bodyPr wrap="square" rtlCol="0">
            <a:spAutoFit/>
          </a:bodyPr>
          <a:lstStyle/>
          <a:p>
            <a:pPr marL="342900" marR="0" lvl="0" indent="-342900">
              <a:spcBef>
                <a:spcPts val="0"/>
              </a:spcBef>
              <a:spcAft>
                <a:spcPts val="0"/>
              </a:spcAft>
              <a:buFont typeface="Symbol"/>
              <a:buChar char=""/>
            </a:pPr>
            <a:r>
              <a:rPr lang="en-US" sz="2500" dirty="0">
                <a:solidFill>
                  <a:srgbClr val="232323"/>
                </a:solidFill>
                <a:ea typeface="Cambria"/>
                <a:cs typeface="Verdana"/>
              </a:rPr>
              <a:t>Said to be “among the most hallowed privileges of Anglo-American law</a:t>
            </a:r>
            <a:r>
              <a:rPr lang="en-US" sz="2500" dirty="0" smtClean="0">
                <a:solidFill>
                  <a:srgbClr val="232323"/>
                </a:solidFill>
                <a:ea typeface="Cambria"/>
                <a:cs typeface="Verdana"/>
              </a:rPr>
              <a:t>”</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500" dirty="0">
                <a:solidFill>
                  <a:srgbClr val="232323"/>
                </a:solidFill>
                <a:ea typeface="Cambria"/>
                <a:cs typeface="Verdana"/>
              </a:rPr>
              <a:t>Rule exists because it encourages clients to make full and honest disclosure of facts to their </a:t>
            </a:r>
            <a:r>
              <a:rPr lang="en-US" sz="2500" dirty="0" smtClean="0">
                <a:solidFill>
                  <a:srgbClr val="232323"/>
                </a:solidFill>
                <a:ea typeface="Cambria"/>
                <a:cs typeface="Verdana"/>
              </a:rPr>
              <a:t>attorneys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500" dirty="0">
                <a:solidFill>
                  <a:srgbClr val="232323"/>
                </a:solidFill>
                <a:ea typeface="Cambria"/>
                <a:cs typeface="Verdana"/>
              </a:rPr>
              <a:t>At the same time, because it serves as a potential obstacle in “the search for truth,” it is narrowly construed by </a:t>
            </a:r>
            <a:r>
              <a:rPr lang="en-US" sz="2500" dirty="0" smtClean="0">
                <a:solidFill>
                  <a:srgbClr val="232323"/>
                </a:solidFill>
                <a:ea typeface="Cambria"/>
                <a:cs typeface="Verdana"/>
              </a:rPr>
              <a:t>courts</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500" dirty="0">
                <a:solidFill>
                  <a:srgbClr val="232323"/>
                </a:solidFill>
                <a:ea typeface="Cambria"/>
                <a:cs typeface="Verdana"/>
              </a:rPr>
              <a:t>Privileged communications not discoverable or admissible in </a:t>
            </a:r>
            <a:r>
              <a:rPr lang="en-US" sz="2500" dirty="0" smtClean="0">
                <a:solidFill>
                  <a:srgbClr val="232323"/>
                </a:solidFill>
                <a:ea typeface="Cambria"/>
                <a:cs typeface="Verdana"/>
              </a:rPr>
              <a:t>litigation</a:t>
            </a:r>
          </a:p>
          <a:p>
            <a:pPr marR="0" lvl="0">
              <a:spcBef>
                <a:spcPts val="0"/>
              </a:spcBef>
              <a:spcAft>
                <a:spcPts val="0"/>
              </a:spcAft>
            </a:pPr>
            <a:endParaRPr lang="en-US" sz="500" dirty="0">
              <a:ea typeface="Cambria"/>
              <a:cs typeface="Times New Roman"/>
            </a:endParaRPr>
          </a:p>
          <a:p>
            <a:pPr marL="342900" marR="0" lvl="0" indent="-342900">
              <a:spcBef>
                <a:spcPts val="0"/>
              </a:spcBef>
              <a:spcAft>
                <a:spcPts val="0"/>
              </a:spcAft>
              <a:buFont typeface="Symbol"/>
              <a:buChar char=""/>
            </a:pPr>
            <a:r>
              <a:rPr lang="en-US" sz="2500" dirty="0">
                <a:solidFill>
                  <a:srgbClr val="232323"/>
                </a:solidFill>
                <a:ea typeface="Cambria"/>
                <a:cs typeface="Verdana"/>
              </a:rPr>
              <a:t>Distinct from Work Product Doctrine, which protects the thoughts and mental impressions of attorneys</a:t>
            </a:r>
            <a:endParaRPr lang="en-US" sz="2500" dirty="0">
              <a:effectLst/>
              <a:ea typeface="Cambria"/>
              <a:cs typeface="Times New Roman"/>
            </a:endParaRPr>
          </a:p>
        </p:txBody>
      </p:sp>
      <p:sp>
        <p:nvSpPr>
          <p:cNvPr id="5" name="Rectangle 4"/>
          <p:cNvSpPr/>
          <p:nvPr/>
        </p:nvSpPr>
        <p:spPr>
          <a:xfrm>
            <a:off x="914400" y="197548"/>
            <a:ext cx="2986459" cy="369332"/>
          </a:xfrm>
          <a:prstGeom prst="rect">
            <a:avLst/>
          </a:prstGeom>
        </p:spPr>
        <p:txBody>
          <a:bodyPr wrap="none">
            <a:spAutoFit/>
          </a:bodyPr>
          <a:lstStyle/>
          <a:p>
            <a:r>
              <a:rPr lang="en-US" b="1" dirty="0">
                <a:solidFill>
                  <a:srgbClr val="990000"/>
                </a:solidFill>
              </a:rPr>
              <a:t>Office of the General Counsel</a:t>
            </a:r>
            <a:endParaRPr lang="en-US" dirty="0">
              <a:solidFill>
                <a:srgbClr val="990000"/>
              </a:solidFill>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5134"/>
            <a:ext cx="666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1818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5">
      <a:dk1>
        <a:sysClr val="windowText" lastClr="000000"/>
      </a:dk1>
      <a:lt1>
        <a:sysClr val="window" lastClr="FFFFFF"/>
      </a:lt1>
      <a:dk2>
        <a:srgbClr val="303030"/>
      </a:dk2>
      <a:lt2>
        <a:srgbClr val="DEDEE0"/>
      </a:lt2>
      <a:accent1>
        <a:srgbClr val="96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1230</TotalTime>
  <Words>2933</Words>
  <Application>Microsoft Office PowerPoint</Application>
  <PresentationFormat>On-screen Show (4:3)</PresentationFormat>
  <Paragraphs>377</Paragraphs>
  <Slides>30</Slides>
  <Notes>12</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Adjacency</vt:lpstr>
      <vt:lpstr>Custom Design</vt:lpstr>
      <vt:lpstr>  An Introduction to Privacy and Data Protection Issues Facing Higher Education – A Complex Patchwork of Legal Rules and Requirements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Nguyen v. MIT, et al.  Legal Standards for “Duty” in Student Suicide Cases</dc:title>
  <dc:creator>samurphy</dc:creator>
  <cp:lastModifiedBy>Sheila Murphy</cp:lastModifiedBy>
  <cp:revision>138</cp:revision>
  <cp:lastPrinted>2015-06-12T18:12:38Z</cp:lastPrinted>
  <dcterms:created xsi:type="dcterms:W3CDTF">2014-02-04T16:34:44Z</dcterms:created>
  <dcterms:modified xsi:type="dcterms:W3CDTF">2015-06-15T14:26:21Z</dcterms:modified>
</cp:coreProperties>
</file>