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2" r:id="rId1"/>
  </p:sldMasterIdLst>
  <p:notesMasterIdLst>
    <p:notesMasterId r:id="rId20"/>
  </p:notesMasterIdLst>
  <p:sldIdLst>
    <p:sldId id="256" r:id="rId2"/>
    <p:sldId id="257" r:id="rId3"/>
    <p:sldId id="280" r:id="rId4"/>
    <p:sldId id="258" r:id="rId5"/>
    <p:sldId id="268" r:id="rId6"/>
    <p:sldId id="274" r:id="rId7"/>
    <p:sldId id="259" r:id="rId8"/>
    <p:sldId id="264" r:id="rId9"/>
    <p:sldId id="260" r:id="rId10"/>
    <p:sldId id="265" r:id="rId11"/>
    <p:sldId id="275" r:id="rId12"/>
    <p:sldId id="276" r:id="rId13"/>
    <p:sldId id="277" r:id="rId14"/>
    <p:sldId id="278" r:id="rId15"/>
    <p:sldId id="279" r:id="rId16"/>
    <p:sldId id="273" r:id="rId17"/>
    <p:sldId id="272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91" autoAdjust="0"/>
  </p:normalViewPr>
  <p:slideViewPr>
    <p:cSldViewPr snapToGrid="0" snapToObjects="1">
      <p:cViewPr>
        <p:scale>
          <a:sx n="100" d="100"/>
          <a:sy n="100" d="100"/>
        </p:scale>
        <p:origin x="-107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396CE-33E8-0E47-9483-7F79089F123A}" type="datetimeFigureOut">
              <a:rPr lang="en-US" smtClean="0"/>
              <a:t>6/15/15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3D074-302D-6B41-A0B3-C845BB834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60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r>
              <a:rPr lang="en-US" baseline="0" dirty="0" smtClean="0"/>
              <a:t> will give intro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78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</a:p>
          <a:p>
            <a:r>
              <a:rPr lang="en-US" dirty="0" smtClean="0"/>
              <a:t>One of three</a:t>
            </a:r>
            <a:r>
              <a:rPr lang="en-US" baseline="0" dirty="0" smtClean="0"/>
              <a:t> artifacts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980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22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sophie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5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Sophie</a:t>
            </a:r>
          </a:p>
          <a:p>
            <a:endParaRPr lang="en-US" dirty="0" smtClean="0"/>
          </a:p>
          <a:p>
            <a:r>
              <a:rPr lang="en-US" dirty="0" smtClean="0"/>
              <a:t>Agile is</a:t>
            </a:r>
            <a:r>
              <a:rPr lang="en-US" baseline="0" dirty="0" smtClean="0"/>
              <a:t> NOT a methodology but a MINDSET.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97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Sophie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16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Sophie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75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 – use sitemap/navigation</a:t>
            </a:r>
            <a:r>
              <a:rPr lang="en-US" baseline="0" dirty="0" smtClean="0"/>
              <a:t> example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(yes it is ok to begin development in the beginning)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Lizz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35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Sophie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24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Sophie</a:t>
            </a:r>
          </a:p>
          <a:p>
            <a:r>
              <a:rPr lang="en-US" dirty="0" smtClean="0"/>
              <a:t>3 teams:</a:t>
            </a:r>
            <a:r>
              <a:rPr lang="en-US" baseline="0" dirty="0" smtClean="0"/>
              <a:t> scrum master, product owner, team</a:t>
            </a:r>
          </a:p>
          <a:p>
            <a:r>
              <a:rPr lang="en-US" dirty="0" smtClean="0"/>
              <a:t>5 meeting:</a:t>
            </a:r>
            <a:r>
              <a:rPr lang="en-US" baseline="0" dirty="0" smtClean="0"/>
              <a:t> sprint planning, daily stand up, backlog refinement, sprint retrospective, sprint demo/review</a:t>
            </a:r>
            <a:endParaRPr lang="en-US" dirty="0" smtClean="0"/>
          </a:p>
          <a:p>
            <a:r>
              <a:rPr lang="en-US" b="1" dirty="0" smtClean="0"/>
              <a:t>Daily Stand-up</a:t>
            </a:r>
            <a:r>
              <a:rPr lang="en-US" dirty="0" smtClean="0"/>
              <a:t> (aka Daily Scrum) – 10 min where each team member talks about what they did yesterday and will do today, and if they have any blockers</a:t>
            </a:r>
          </a:p>
          <a:p>
            <a:r>
              <a:rPr lang="en-US" b="1" dirty="0" smtClean="0"/>
              <a:t>Sprint Planning</a:t>
            </a:r>
            <a:r>
              <a:rPr lang="en-US" dirty="0" smtClean="0"/>
              <a:t> – team commits to a certain amount of work at the beginning of the sprint and plans how to deliver it</a:t>
            </a:r>
          </a:p>
          <a:p>
            <a:r>
              <a:rPr lang="en-US" b="1" dirty="0" smtClean="0"/>
              <a:t>Sprint Review -</a:t>
            </a:r>
            <a:r>
              <a:rPr lang="en-US" dirty="0" smtClean="0"/>
              <a:t> at the end of the sprint, the team demoes their progress to the stakeholders</a:t>
            </a:r>
          </a:p>
          <a:p>
            <a:r>
              <a:rPr lang="en-US" b="1" dirty="0" smtClean="0"/>
              <a:t>Sprint Retrospective -</a:t>
            </a:r>
            <a:r>
              <a:rPr lang="en-US" dirty="0" smtClean="0"/>
              <a:t> following the demo, the team discusses between themselves how to improve things next sprint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3D074-302D-6B41-A0B3-C845BB8348E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06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23F20A-A7E3-BE42-A77F-8E8D0A2DBED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8F745A3-3292-4C4D-9EB0-6CD60D3A6657}" type="datetimeFigureOut">
              <a:rPr lang="en-US" smtClean="0"/>
              <a:t>6/15/15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it.mit.edu/progress/train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143" y="165100"/>
            <a:ext cx="7878257" cy="1117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Building Blocks</a:t>
            </a:r>
            <a:r>
              <a:rPr lang="en-US" sz="3600" dirty="0"/>
              <a:t> </a:t>
            </a:r>
            <a:r>
              <a:rPr lang="en-US" sz="3600" dirty="0" smtClean="0"/>
              <a:t>of Agile</a:t>
            </a:r>
            <a:br>
              <a:rPr lang="en-US" sz="3600" dirty="0" smtClean="0"/>
            </a:br>
            <a:r>
              <a:rPr lang="en-US" sz="2000" dirty="0" smtClean="0"/>
              <a:t>Sophie </a:t>
            </a:r>
            <a:r>
              <a:rPr lang="en-US" sz="2000" dirty="0" smtClean="0"/>
              <a:t>Wong </a:t>
            </a:r>
            <a:r>
              <a:rPr lang="en-US" sz="2000" dirty="0"/>
              <a:t> </a:t>
            </a:r>
            <a:r>
              <a:rPr lang="en-US" sz="2000" dirty="0" smtClean="0"/>
              <a:t>&amp; </a:t>
            </a:r>
            <a:r>
              <a:rPr lang="en-US" sz="2000" dirty="0"/>
              <a:t>Elizabeth </a:t>
            </a:r>
            <a:r>
              <a:rPr lang="en-US" sz="2000" dirty="0" smtClean="0"/>
              <a:t>McManus</a:t>
            </a:r>
            <a:endParaRPr lang="en-US" sz="2000" dirty="0"/>
          </a:p>
        </p:txBody>
      </p:sp>
      <p:pic>
        <p:nvPicPr>
          <p:cNvPr id="5" name="Picture 4" descr="Screen Shot 2015-06-05 at 9.32.2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1460500"/>
            <a:ext cx="7480300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7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67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457200" y="1879600"/>
            <a:ext cx="1600200" cy="1130300"/>
          </a:xfrm>
          <a:prstGeom prst="wedgeRectCallout">
            <a:avLst>
              <a:gd name="adj1" fmla="val -21742"/>
              <a:gd name="adj2" fmla="val -7311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30000" dirty="0"/>
              <a:t>The </a:t>
            </a:r>
            <a:r>
              <a:rPr lang="en-US" b="1" baseline="30000" dirty="0"/>
              <a:t>Product Backlog </a:t>
            </a:r>
            <a:r>
              <a:rPr lang="en-US" baseline="30000" dirty="0"/>
              <a:t>consists of work to be done ordered by business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3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1879600" y="1854200"/>
            <a:ext cx="1574800" cy="1028700"/>
          </a:xfrm>
          <a:prstGeom prst="wedgeRectCallout">
            <a:avLst>
              <a:gd name="adj1" fmla="val -14381"/>
              <a:gd name="adj2" fmla="val -819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The sprint backlog is a list of tasks identified by the Scrum team to be completed during the Scrum sprint.</a:t>
            </a:r>
          </a:p>
        </p:txBody>
      </p:sp>
    </p:spTree>
    <p:extLst>
      <p:ext uri="{BB962C8B-B14F-4D97-AF65-F5344CB8AC3E}">
        <p14:creationId xmlns:p14="http://schemas.microsoft.com/office/powerpoint/2010/main" val="214183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  <p:sp>
        <p:nvSpPr>
          <p:cNvPr id="4" name="Rectangular Callout 3"/>
          <p:cNvSpPr/>
          <p:nvPr/>
        </p:nvSpPr>
        <p:spPr>
          <a:xfrm>
            <a:off x="2882900" y="1803400"/>
            <a:ext cx="1714500" cy="2578100"/>
          </a:xfrm>
          <a:prstGeom prst="wedgeRectCallout">
            <a:avLst>
              <a:gd name="adj1" fmla="val -20833"/>
              <a:gd name="adj2" fmla="val -600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Agile user stories are simple, clear, brief descriptions of functionality told from the perspective of a user. User stories in a Scrum or agile development project are written to describe the functionality a user or customer wants.</a:t>
            </a:r>
          </a:p>
        </p:txBody>
      </p:sp>
    </p:spTree>
    <p:extLst>
      <p:ext uri="{BB962C8B-B14F-4D97-AF65-F5344CB8AC3E}">
        <p14:creationId xmlns:p14="http://schemas.microsoft.com/office/powerpoint/2010/main" val="1374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724400" y="1778000"/>
            <a:ext cx="1092200" cy="850900"/>
          </a:xfrm>
          <a:prstGeom prst="wedgeRectCallout">
            <a:avLst>
              <a:gd name="adj1" fmla="val -24321"/>
              <a:gd name="adj2" fmla="val -7481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6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Board</a:t>
            </a:r>
            <a:endParaRPr lang="en-US" dirty="0"/>
          </a:p>
        </p:txBody>
      </p:sp>
      <p:pic>
        <p:nvPicPr>
          <p:cNvPr id="3" name="Picture 2" descr="Screen Shot 2015-06-05 at 10.25.4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1163638"/>
            <a:ext cx="7950200" cy="5440362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6985000" y="1778000"/>
            <a:ext cx="1092200" cy="850900"/>
          </a:xfrm>
          <a:prstGeom prst="wedgeRectCallout">
            <a:avLst>
              <a:gd name="adj1" fmla="val -5716"/>
              <a:gd name="adj2" fmla="val -807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Any guesses?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25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Poor </a:t>
            </a:r>
            <a:r>
              <a:rPr lang="en-US" dirty="0"/>
              <a:t>user stories, no clear definition of READY </a:t>
            </a:r>
            <a:endParaRPr lang="en-US" dirty="0"/>
          </a:p>
          <a:p>
            <a:r>
              <a:rPr lang="en-US" dirty="0" smtClean="0"/>
              <a:t>Taking </a:t>
            </a:r>
            <a:r>
              <a:rPr lang="en-US" dirty="0"/>
              <a:t>too much into a sprint and failing to deliver working software </a:t>
            </a:r>
          </a:p>
          <a:p>
            <a:r>
              <a:rPr lang="en-US" dirty="0"/>
              <a:t>Daily meeting not replanting and removing impediments </a:t>
            </a:r>
          </a:p>
          <a:p>
            <a:r>
              <a:rPr lang="en-US" dirty="0"/>
              <a:t>Not fixing bugs found inside a sprint, particular integration bugs </a:t>
            </a:r>
          </a:p>
          <a:p>
            <a:r>
              <a:rPr lang="en-US" dirty="0"/>
              <a:t>Working on too many stories at once inside the sprint </a:t>
            </a:r>
          </a:p>
          <a:p>
            <a:r>
              <a:rPr lang="en-US" dirty="0"/>
              <a:t>Failure to have a plan for interruptions or emergencies </a:t>
            </a:r>
          </a:p>
          <a:p>
            <a:r>
              <a:rPr lang="en-US" dirty="0"/>
              <a:t>No clear definition of DONE </a:t>
            </a:r>
          </a:p>
          <a:p>
            <a:r>
              <a:rPr lang="en-US" dirty="0"/>
              <a:t>Not executing improvements identified in the retrospective </a:t>
            </a:r>
          </a:p>
          <a:p>
            <a:r>
              <a:rPr lang="en-US" dirty="0"/>
              <a:t>Overburdening </a:t>
            </a:r>
            <a:r>
              <a:rPr lang="en-US" dirty="0" smtClean="0"/>
              <a:t>team</a:t>
            </a:r>
            <a:endParaRPr lang="en-US" dirty="0" smtClean="0"/>
          </a:p>
          <a:p>
            <a:r>
              <a:rPr lang="en-US" dirty="0" smtClean="0"/>
              <a:t>Ignoring impediments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6474936"/>
            <a:ext cx="210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List From Scrum Inc.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1101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Glossary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How many Agile terms can you think of that begin with one of the following letters?</a:t>
            </a:r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3200" dirty="0" smtClean="0"/>
              <a:t>A</a:t>
            </a:r>
          </a:p>
          <a:p>
            <a:pPr marL="114300" indent="0" algn="ctr">
              <a:buNone/>
            </a:pPr>
            <a:r>
              <a:rPr lang="en-US" sz="3200" dirty="0" smtClean="0"/>
              <a:t>P</a:t>
            </a:r>
          </a:p>
          <a:p>
            <a:pPr marL="114300" indent="0" algn="ctr">
              <a:buNone/>
            </a:pPr>
            <a:r>
              <a:rPr lang="en-US" sz="3200" dirty="0" smtClean="0"/>
              <a:t>S</a:t>
            </a:r>
          </a:p>
          <a:p>
            <a:pPr marL="114300" indent="0" algn="ctr">
              <a:buNone/>
            </a:pPr>
            <a:r>
              <a:rPr lang="en-US" sz="3200" dirty="0" smtClean="0"/>
              <a:t>T</a:t>
            </a:r>
          </a:p>
          <a:p>
            <a:pPr marL="114300" indent="0" algn="ctr">
              <a:buNone/>
            </a:pPr>
            <a:r>
              <a:rPr lang="en-US" sz="3200" dirty="0" smtClean="0"/>
              <a:t>D</a:t>
            </a:r>
            <a:endParaRPr lang="en-US" sz="3200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Training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Future of IT @ MIT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://it.mit.edu/progress/training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9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Agile?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8229600" cy="5118100"/>
          </a:xfrm>
        </p:spPr>
        <p:txBody>
          <a:bodyPr>
            <a:normAutofit/>
          </a:bodyPr>
          <a:lstStyle/>
          <a:p>
            <a:r>
              <a:rPr lang="en-US" sz="2000" dirty="0"/>
              <a:t>The Agile Manifesto was written in February of 2001, at a summit of </a:t>
            </a:r>
            <a:r>
              <a:rPr lang="en-US" sz="2000" dirty="0" smtClean="0"/>
              <a:t>17 independent</a:t>
            </a:r>
            <a:r>
              <a:rPr lang="en-US" sz="2000" dirty="0"/>
              <a:t>-minded practitioners of several programming methodologies. </a:t>
            </a:r>
            <a:r>
              <a:rPr lang="en-US" sz="2000" dirty="0" smtClean="0"/>
              <a:t>They developed the four </a:t>
            </a:r>
            <a:r>
              <a:rPr lang="en-US" sz="2000" dirty="0"/>
              <a:t>main </a:t>
            </a:r>
            <a:r>
              <a:rPr lang="en-US" sz="2000" dirty="0" smtClean="0"/>
              <a:t>values</a:t>
            </a:r>
            <a:r>
              <a:rPr lang="en-US" sz="2000" dirty="0"/>
              <a:t> </a:t>
            </a:r>
            <a:r>
              <a:rPr lang="en-US" sz="2000" dirty="0" smtClean="0"/>
              <a:t>for Agile</a:t>
            </a:r>
          </a:p>
          <a:p>
            <a:pPr lvl="1"/>
            <a:r>
              <a:rPr lang="en-US" sz="1500" b="1" dirty="0" smtClean="0"/>
              <a:t>Individuals and interactions</a:t>
            </a:r>
            <a:r>
              <a:rPr lang="en-US" sz="1500" dirty="0" smtClean="0"/>
              <a:t> over processes and tools</a:t>
            </a:r>
          </a:p>
          <a:p>
            <a:pPr lvl="1"/>
            <a:r>
              <a:rPr lang="en-US" sz="1500" b="1" dirty="0" smtClean="0"/>
              <a:t>Working software</a:t>
            </a:r>
            <a:r>
              <a:rPr lang="en-US" sz="1500" dirty="0" smtClean="0"/>
              <a:t> over comprehensive documentation</a:t>
            </a:r>
          </a:p>
          <a:p>
            <a:pPr lvl="1"/>
            <a:r>
              <a:rPr lang="en-US" sz="1500" b="1" dirty="0" smtClean="0"/>
              <a:t>Customer </a:t>
            </a:r>
            <a:r>
              <a:rPr lang="en-US" sz="1500" b="1" dirty="0"/>
              <a:t>collaboration</a:t>
            </a:r>
            <a:r>
              <a:rPr lang="en-US" sz="1500" dirty="0"/>
              <a:t> over contract negotiation</a:t>
            </a:r>
          </a:p>
          <a:p>
            <a:pPr lvl="1"/>
            <a:r>
              <a:rPr lang="en-US" sz="1500" b="1" dirty="0"/>
              <a:t>Responding to change</a:t>
            </a:r>
            <a:r>
              <a:rPr lang="en-US" sz="1500" dirty="0"/>
              <a:t> over following a plan</a:t>
            </a:r>
          </a:p>
          <a:p>
            <a:r>
              <a:rPr lang="en-US" sz="1900" dirty="0" smtClean="0"/>
              <a:t>Some Known Agile Methodologies</a:t>
            </a:r>
          </a:p>
          <a:p>
            <a:pPr lvl="1"/>
            <a:r>
              <a:rPr lang="en-US" sz="1700" b="1" dirty="0" smtClean="0"/>
              <a:t>Scrum</a:t>
            </a:r>
            <a:r>
              <a:rPr lang="en-US" sz="1700" dirty="0" smtClean="0"/>
              <a:t> – Goal is to delivery fully functional product after each and every iteration, which provides the highest business value</a:t>
            </a:r>
          </a:p>
          <a:p>
            <a:pPr lvl="1"/>
            <a:r>
              <a:rPr lang="en-US" sz="1700" dirty="0" smtClean="0"/>
              <a:t>Lean – focused on delivery the “right” requirements to the business based on impact to business</a:t>
            </a:r>
          </a:p>
          <a:p>
            <a:pPr lvl="1"/>
            <a:r>
              <a:rPr lang="en-US" sz="1700" dirty="0" smtClean="0"/>
              <a:t>Extreme Programming - focuses on communication, simplicity, feedback, and courage</a:t>
            </a:r>
          </a:p>
          <a:p>
            <a:pPr lvl="1"/>
            <a:r>
              <a:rPr lang="en-US" sz="1700" dirty="0" smtClean="0"/>
              <a:t>Feature Driven Development – focus is collecting and creating a domain model which flushes out the requirements built in small iterations</a:t>
            </a: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695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Principles</a:t>
            </a:r>
            <a:endParaRPr lang="en-US" dirty="0"/>
          </a:p>
        </p:txBody>
      </p:sp>
      <p:pic>
        <p:nvPicPr>
          <p:cNvPr id="5" name="Picture 4" descr="Screen Shot 2015-06-12 at 10.57.1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" y="1181100"/>
            <a:ext cx="8496300" cy="4546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67300" y="5448300"/>
            <a:ext cx="2603500" cy="279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94300" y="6057900"/>
            <a:ext cx="210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Scrum Inc.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59861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Scrum?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Scrum is a lightweight agile project management framework </a:t>
            </a:r>
          </a:p>
          <a:p>
            <a:r>
              <a:rPr lang="en-US" dirty="0" smtClean="0"/>
              <a:t>Scru</a:t>
            </a:r>
            <a:r>
              <a:rPr lang="en-US" dirty="0" smtClean="0"/>
              <a:t>m is named after Scrum in rugby, which is a way to restart the game after an accidental infringement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98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vs. </a:t>
            </a:r>
            <a:r>
              <a:rPr lang="en-US" dirty="0" smtClean="0"/>
              <a:t>Agile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34" y="1417638"/>
            <a:ext cx="7773250" cy="497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41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Example…	</a:t>
            </a:r>
            <a:endParaRPr lang="en-US" dirty="0"/>
          </a:p>
        </p:txBody>
      </p:sp>
      <p:pic>
        <p:nvPicPr>
          <p:cNvPr id="11" name="Picture 10" descr="Screen Shot 2015-06-12 at 10.55.19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83"/>
          <a:stretch/>
        </p:blipFill>
        <p:spPr>
          <a:xfrm>
            <a:off x="266700" y="1651000"/>
            <a:ext cx="73787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88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Scrum?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74557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Builds team relationship, trust, and synergy</a:t>
            </a:r>
          </a:p>
          <a:p>
            <a:pPr lvl="1"/>
            <a:r>
              <a:rPr lang="en-US" dirty="0" smtClean="0"/>
              <a:t>Constant user feedback &amp; prioritization</a:t>
            </a:r>
          </a:p>
          <a:p>
            <a:pPr lvl="1"/>
            <a:r>
              <a:rPr lang="en-US" dirty="0" smtClean="0"/>
              <a:t>Delivering most value in a timely basis</a:t>
            </a:r>
          </a:p>
          <a:p>
            <a:pPr lvl="1"/>
            <a:r>
              <a:rPr lang="en-US" dirty="0" smtClean="0"/>
              <a:t>Empowering </a:t>
            </a:r>
            <a:r>
              <a:rPr lang="en-US" dirty="0" smtClean="0"/>
              <a:t>leadership </a:t>
            </a:r>
            <a:r>
              <a:rPr lang="en-US" dirty="0"/>
              <a:t>style, self organizing teams</a:t>
            </a:r>
          </a:p>
          <a:p>
            <a:pPr lvl="1"/>
            <a:r>
              <a:rPr lang="en-US" dirty="0" smtClean="0"/>
              <a:t>Only-needed documentation</a:t>
            </a:r>
            <a:endParaRPr lang="en-US" dirty="0"/>
          </a:p>
          <a:p>
            <a:pPr lvl="1"/>
            <a:r>
              <a:rPr lang="en-US" dirty="0" smtClean="0"/>
              <a:t>Only-needed upfront </a:t>
            </a:r>
            <a:r>
              <a:rPr lang="en-US" dirty="0"/>
              <a:t>planning</a:t>
            </a:r>
          </a:p>
          <a:p>
            <a:pPr lvl="1"/>
            <a:r>
              <a:rPr lang="en-US" dirty="0"/>
              <a:t>Delivers early partial working solutions with maximum business value</a:t>
            </a:r>
          </a:p>
          <a:p>
            <a:pPr lvl="1"/>
            <a:r>
              <a:rPr lang="en-US" dirty="0"/>
              <a:t>Promotes </a:t>
            </a:r>
            <a:r>
              <a:rPr lang="en-US" dirty="0" smtClean="0"/>
              <a:t>adaptive </a:t>
            </a:r>
            <a:r>
              <a:rPr lang="en-US" dirty="0"/>
              <a:t>planning &amp; flexible response to change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hort </a:t>
            </a:r>
            <a:r>
              <a:rPr lang="en-US" dirty="0"/>
              <a:t>time-boxed </a:t>
            </a:r>
            <a:r>
              <a:rPr lang="en-US" dirty="0" smtClean="0"/>
              <a:t>iterations</a:t>
            </a:r>
          </a:p>
          <a:p>
            <a:pPr lvl="1"/>
            <a:r>
              <a:rPr lang="en-US" dirty="0" smtClean="0"/>
              <a:t>Respond to change in environment  - the world is changing!</a:t>
            </a:r>
            <a:endParaRPr lang="en-US" dirty="0"/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48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5232400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Product Owner:</a:t>
            </a:r>
          </a:p>
          <a:p>
            <a:pPr lvl="1"/>
            <a:r>
              <a:rPr lang="en-US" sz="1400" dirty="0" smtClean="0"/>
              <a:t>Responsible for representing the customer/user of the product the team is building.</a:t>
            </a:r>
          </a:p>
          <a:p>
            <a:pPr lvl="1"/>
            <a:r>
              <a:rPr lang="en-US" sz="1400" dirty="0" smtClean="0"/>
              <a:t>Define &amp; Prioritize the features of the </a:t>
            </a:r>
            <a:r>
              <a:rPr lang="en-US" sz="1400" b="1" dirty="0" smtClean="0"/>
              <a:t>product backlog</a:t>
            </a:r>
          </a:p>
          <a:p>
            <a:pPr lvl="1"/>
            <a:r>
              <a:rPr lang="en-US" sz="1400" dirty="0" smtClean="0"/>
              <a:t>Decide on release date and content</a:t>
            </a:r>
          </a:p>
          <a:p>
            <a:pPr lvl="1"/>
            <a:r>
              <a:rPr lang="en-US" sz="1400" dirty="0" smtClean="0"/>
              <a:t>Responsible for understanding the value of the product to the customer and being able to provide details for the stories (requirements)</a:t>
            </a:r>
          </a:p>
          <a:p>
            <a:pPr lvl="1"/>
            <a:r>
              <a:rPr lang="en-US" sz="1400" dirty="0" smtClean="0"/>
              <a:t>Prepares </a:t>
            </a:r>
            <a:r>
              <a:rPr lang="en-US" sz="1400" b="1" dirty="0" smtClean="0"/>
              <a:t>stories</a:t>
            </a:r>
            <a:r>
              <a:rPr lang="en-US" sz="1400" dirty="0" smtClean="0"/>
              <a:t> for upcoming </a:t>
            </a:r>
            <a:r>
              <a:rPr lang="en-US" sz="1400" b="1" dirty="0" smtClean="0"/>
              <a:t>iterations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Responsible for prioritizing product development features in each sprint and over course of entire project.</a:t>
            </a:r>
          </a:p>
          <a:p>
            <a:r>
              <a:rPr lang="en-US" sz="1400" b="1" dirty="0" smtClean="0"/>
              <a:t>Scrum Master:</a:t>
            </a:r>
          </a:p>
          <a:p>
            <a:pPr lvl="1"/>
            <a:r>
              <a:rPr lang="en-US" sz="1400" dirty="0"/>
              <a:t>Manages the Scrum process, making the process </a:t>
            </a:r>
            <a:r>
              <a:rPr lang="en-US" sz="1400" dirty="0" smtClean="0"/>
              <a:t>work for the team.  </a:t>
            </a:r>
          </a:p>
          <a:p>
            <a:pPr lvl="1"/>
            <a:r>
              <a:rPr lang="en-US" sz="1400" dirty="0" smtClean="0"/>
              <a:t>Responsible for helping the team improve </a:t>
            </a:r>
            <a:r>
              <a:rPr lang="en-US" sz="1400" b="1" dirty="0" smtClean="0"/>
              <a:t>velocity</a:t>
            </a:r>
            <a:r>
              <a:rPr lang="en-US" sz="1400" dirty="0" smtClean="0"/>
              <a:t>.  Watch for warning signs (too many starts, lack of transparencies/communications,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Facilitates the scrum meetings</a:t>
            </a:r>
          </a:p>
          <a:p>
            <a:pPr lvl="1"/>
            <a:r>
              <a:rPr lang="en-US" sz="1400" dirty="0" smtClean="0"/>
              <a:t>Focuses team on the highest priority work</a:t>
            </a:r>
          </a:p>
          <a:p>
            <a:pPr lvl="1"/>
            <a:r>
              <a:rPr lang="en-US" sz="1400" dirty="0" smtClean="0"/>
              <a:t>Removes roadblocks, obstacles &amp; shields team from interference and </a:t>
            </a:r>
            <a:r>
              <a:rPr lang="en-US" sz="1400" b="1" dirty="0" smtClean="0"/>
              <a:t>impediments</a:t>
            </a:r>
          </a:p>
          <a:p>
            <a:r>
              <a:rPr lang="en-US" sz="1400" b="1" dirty="0" smtClean="0"/>
              <a:t>Team:</a:t>
            </a:r>
          </a:p>
          <a:p>
            <a:pPr lvl="1"/>
            <a:r>
              <a:rPr lang="en-US" sz="1400" dirty="0" smtClean="0"/>
              <a:t>All team members are general team members and </a:t>
            </a:r>
            <a:r>
              <a:rPr lang="en-US" sz="1400" b="1" dirty="0" smtClean="0"/>
              <a:t>Cross functional </a:t>
            </a:r>
            <a:r>
              <a:rPr lang="en-US" sz="1400" dirty="0" smtClean="0"/>
              <a:t>– including testing</a:t>
            </a:r>
          </a:p>
          <a:p>
            <a:pPr lvl="1"/>
            <a:r>
              <a:rPr lang="en-US" sz="1400" b="1" dirty="0" smtClean="0"/>
              <a:t>Self organizing</a:t>
            </a:r>
            <a:r>
              <a:rPr lang="en-US" sz="1400" dirty="0" smtClean="0"/>
              <a:t>, has autonomy regarding how to achieve its commitments</a:t>
            </a:r>
          </a:p>
        </p:txBody>
      </p:sp>
    </p:spTree>
    <p:extLst>
      <p:ext uri="{BB962C8B-B14F-4D97-AF65-F5344CB8AC3E}">
        <p14:creationId xmlns:p14="http://schemas.microsoft.com/office/powerpoint/2010/main" val="405992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942F510-B31B-47A8-B8A9-6499377620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177799"/>
            <a:ext cx="8026400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990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4135</TotalTime>
  <Words>834</Words>
  <Application>Microsoft Macintosh PowerPoint</Application>
  <PresentationFormat>On-screen Show (4:3)</PresentationFormat>
  <Paragraphs>133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The Building Blocks of Agile Sophie Wong  &amp; Elizabeth McManus</vt:lpstr>
      <vt:lpstr>What is Agile?</vt:lpstr>
      <vt:lpstr>Key Principles</vt:lpstr>
      <vt:lpstr>What is Scrum?</vt:lpstr>
      <vt:lpstr>Waterfall vs. Agile</vt:lpstr>
      <vt:lpstr>For Example… </vt:lpstr>
      <vt:lpstr>Why Scrum? </vt:lpstr>
      <vt:lpstr>Scrum Roles</vt:lpstr>
      <vt:lpstr>PowerPoint Presentation</vt:lpstr>
      <vt:lpstr>Scrum Board</vt:lpstr>
      <vt:lpstr>Scrum Board</vt:lpstr>
      <vt:lpstr>Scrum Board</vt:lpstr>
      <vt:lpstr>Scrum Board</vt:lpstr>
      <vt:lpstr>Scrum Board</vt:lpstr>
      <vt:lpstr>Scrum Board</vt:lpstr>
      <vt:lpstr>Agile Challenges</vt:lpstr>
      <vt:lpstr>Glossary Game</vt:lpstr>
      <vt:lpstr>Agile Training Opportunities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Agile Methodologies </dc:title>
  <dc:creator>Sophie Wong</dc:creator>
  <cp:lastModifiedBy>lmcmanus</cp:lastModifiedBy>
  <cp:revision>67</cp:revision>
  <dcterms:created xsi:type="dcterms:W3CDTF">2014-08-12T13:35:25Z</dcterms:created>
  <dcterms:modified xsi:type="dcterms:W3CDTF">2015-06-16T14:02:01Z</dcterms:modified>
</cp:coreProperties>
</file>