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22"/>
  </p:notesMasterIdLst>
  <p:sldIdLst>
    <p:sldId id="297" r:id="rId2"/>
    <p:sldId id="369" r:id="rId3"/>
    <p:sldId id="403" r:id="rId4"/>
    <p:sldId id="397" r:id="rId5"/>
    <p:sldId id="398" r:id="rId6"/>
    <p:sldId id="399" r:id="rId7"/>
    <p:sldId id="386" r:id="rId8"/>
    <p:sldId id="378" r:id="rId9"/>
    <p:sldId id="384" r:id="rId10"/>
    <p:sldId id="385" r:id="rId11"/>
    <p:sldId id="404" r:id="rId12"/>
    <p:sldId id="377" r:id="rId13"/>
    <p:sldId id="375" r:id="rId14"/>
    <p:sldId id="401" r:id="rId15"/>
    <p:sldId id="373" r:id="rId16"/>
    <p:sldId id="388" r:id="rId17"/>
    <p:sldId id="392" r:id="rId18"/>
    <p:sldId id="400" r:id="rId19"/>
    <p:sldId id="405" r:id="rId20"/>
    <p:sldId id="376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7082"/>
    <a:srgbClr val="FF5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6" autoAdjust="0"/>
    <p:restoredTop sz="63316" autoAdjust="0"/>
  </p:normalViewPr>
  <p:slideViewPr>
    <p:cSldViewPr snapToObjects="1">
      <p:cViewPr varScale="1">
        <p:scale>
          <a:sx n="132" d="100"/>
          <a:sy n="132" d="100"/>
        </p:scale>
        <p:origin x="-3512" y="-96"/>
      </p:cViewPr>
      <p:guideLst>
        <p:guide orient="horz" pos="1248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95F7463-73FE-6F4B-B1A2-37BD6AC3710C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FEDAE7-7C9B-614D-B406-182F75B6E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51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Voip</a:t>
            </a:r>
            <a:r>
              <a:rPr lang="en-US" baseline="0" dirty="0" smtClean="0"/>
              <a:t> trunks</a:t>
            </a:r>
          </a:p>
          <a:p>
            <a:r>
              <a:rPr lang="en-US" baseline="0" dirty="0" smtClean="0"/>
              <a:t>IP Telephony</a:t>
            </a:r>
          </a:p>
          <a:p>
            <a:r>
              <a:rPr lang="en-US" baseline="0" dirty="0" smtClean="0"/>
              <a:t>UC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FEDAE7-7C9B-614D-B406-182F75B6E7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Session Boarder Controllers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E.164 Carriers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Applications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Peer to Peer Connections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Polycom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Phone Proxy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Expressway /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Collab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Edge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Internet @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mit.edu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Cisco &amp; Jabber Proxy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2AD49F-B043-0742-9172-E6D762664100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XMPP based</a:t>
            </a:r>
          </a:p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FEDAE7-7C9B-614D-B406-182F75B6E7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Merging of 2 dial plans: E.164 and SIP URI</a:t>
            </a:r>
          </a:p>
          <a:p>
            <a:r>
              <a:rPr lang="en-US" baseline="0" dirty="0" smtClean="0"/>
              <a:t>Authentication </a:t>
            </a:r>
          </a:p>
          <a:p>
            <a:r>
              <a:rPr lang="en-US" baseline="0" dirty="0" smtClean="0"/>
              <a:t>Tie into personal contacts</a:t>
            </a:r>
          </a:p>
          <a:p>
            <a:r>
              <a:rPr lang="en-US" baseline="0" dirty="0" smtClean="0"/>
              <a:t>Phone </a:t>
            </a:r>
            <a:r>
              <a:rPr lang="en-US" baseline="0" dirty="0" err="1" smtClean="0"/>
              <a:t>bluetooth</a:t>
            </a:r>
            <a:endParaRPr lang="en-US" baseline="0" dirty="0" smtClean="0"/>
          </a:p>
          <a:p>
            <a:r>
              <a:rPr lang="en-US" baseline="0" dirty="0" smtClean="0"/>
              <a:t>Mobility of calls from desk to mobile</a:t>
            </a:r>
          </a:p>
          <a:p>
            <a:r>
              <a:rPr lang="en-US" baseline="0" dirty="0" smtClean="0"/>
              <a:t>Secure internal and external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FEDAE7-7C9B-614D-B406-182F75B6E7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8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Endpoint</a:t>
            </a:r>
            <a:r>
              <a:rPr lang="en-US" baseline="0" dirty="0" smtClean="0"/>
              <a:t> purchase only.  Support contract and firmware IS&amp;T owned</a:t>
            </a:r>
          </a:p>
          <a:p>
            <a:r>
              <a:rPr lang="en-US" baseline="0" dirty="0" smtClean="0"/>
              <a:t>SIP URI, 10-digit and 5-Digit</a:t>
            </a:r>
            <a:endParaRPr lang="en-US" dirty="0" smtClean="0"/>
          </a:p>
          <a:p>
            <a:r>
              <a:rPr lang="en-US" dirty="0" smtClean="0"/>
              <a:t>DX</a:t>
            </a:r>
          </a:p>
          <a:p>
            <a:r>
              <a:rPr lang="en-US" dirty="0" smtClean="0"/>
              <a:t>SX</a:t>
            </a:r>
          </a:p>
          <a:p>
            <a:r>
              <a:rPr lang="en-US" dirty="0" smtClean="0"/>
              <a:t>MX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FEDAE7-7C9B-614D-B406-182F75B6E7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9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Callback and computer audio</a:t>
            </a:r>
          </a:p>
          <a:p>
            <a:endParaRPr lang="en-US" dirty="0" smtClean="0"/>
          </a:p>
          <a:p>
            <a:r>
              <a:rPr lang="en-US" dirty="0" smtClean="0"/>
              <a:t>Event Center</a:t>
            </a:r>
          </a:p>
          <a:p>
            <a:r>
              <a:rPr lang="en-US" dirty="0" smtClean="0"/>
              <a:t>Customized registration</a:t>
            </a:r>
            <a:r>
              <a:rPr lang="en-US" baseline="0" dirty="0" smtClean="0"/>
              <a:t> </a:t>
            </a:r>
            <a:r>
              <a:rPr lang="en-US" dirty="0" smtClean="0"/>
              <a:t>and reports</a:t>
            </a:r>
          </a:p>
          <a:p>
            <a:r>
              <a:rPr lang="en-US" dirty="0" smtClean="0"/>
              <a:t>Lead source tracking and lead scoring</a:t>
            </a:r>
          </a:p>
          <a:p>
            <a:r>
              <a:rPr lang="en-US" dirty="0" smtClean="0"/>
              <a:t>Private preparation room and virtual lobby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FEDAE7-7C9B-614D-B406-182F75B6E7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2A400-5959-F545-9C46-B6FD0E345DA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Kerberos</a:t>
            </a:r>
          </a:p>
          <a:p>
            <a:r>
              <a:rPr lang="en-US" dirty="0" smtClean="0"/>
              <a:t>IVR</a:t>
            </a:r>
          </a:p>
          <a:p>
            <a:r>
              <a:rPr lang="en-US" dirty="0" smtClean="0"/>
              <a:t>Finesse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Customizable with gadgets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Embedded</a:t>
            </a:r>
            <a:r>
              <a:rPr lang="en-US" baseline="0" dirty="0" smtClean="0"/>
              <a:t> call control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Phonebook</a:t>
            </a:r>
          </a:p>
          <a:p>
            <a:r>
              <a:rPr lang="en-US" baseline="0" dirty="0" smtClean="0"/>
              <a:t>Futures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Email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Web Chat</a:t>
            </a:r>
          </a:p>
          <a:p>
            <a:pPr marL="0" indent="0">
              <a:buFont typeface="Arial"/>
              <a:buNone/>
            </a:pPr>
            <a:r>
              <a:rPr lang="en-US" baseline="0" dirty="0" smtClean="0"/>
              <a:t>Wallboard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Customizable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View anywhere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FEDAE7-7C9B-614D-B406-182F75B6E7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07B3-67CA-A446-814E-11EF96B455D9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CBB2-5F31-974E-B02A-80D40029E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9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8E07F-0952-204B-92B4-27B1B83B7BE8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219B-6E03-F74F-A30C-D737DBE9A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1"/>
            <a:ext cx="22860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1"/>
            <a:ext cx="67056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B6AE-15E1-B346-A24C-110DD4D7AFCE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3545A-747C-F148-9B32-B32817C10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74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59742" y="404085"/>
            <a:ext cx="8659976" cy="97170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accent4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521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6834-AF33-F440-9F28-7EF67C3919C8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B20EA-42C4-3148-B3BF-BB201499A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1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E650-9A94-AA47-96BC-A0E8AA89FD79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F4AE3-8B68-354B-9244-4A8130FFA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ACC18-7D6B-DC47-805C-044768947468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F0B9-ADC7-EC40-8C20-83EFFA8A8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B2AA-44D6-C848-AF0F-14CCF8EC9884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3E00-31DF-1D40-A089-AA27D95D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BF387-8E34-984E-88F6-2F95C0ADD6B8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2719F-2FC2-7C41-A99E-5B16650AA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9A8A-78B6-E44D-9807-03A8E247D91F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8EBF-264D-F64A-92B9-8BC0EB9D5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3180C-8F3F-9941-8FA2-BB06AB291923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F570-62EF-5540-B194-2AF75B72D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9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09F1-4111-9C4E-AAA4-F1BBE788C758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99167-F71D-5F41-AE3D-DF151A5AA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5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tyle08"/>
          <p:cNvPicPr>
            <a:picLocks noGrp="1"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430963"/>
            <a:ext cx="914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219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57950"/>
            <a:ext cx="21336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fld id="{A3FBAF78-16AC-8642-8A5B-51FFCE181B26}" type="datetime1">
              <a:rPr lang="en-US"/>
              <a:pPr>
                <a:defRPr/>
              </a:pPr>
              <a:t>6/17/15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15088"/>
            <a:ext cx="1905000" cy="366712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10D4B81B-D7FA-4C4D-8ED7-E3E811A5E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MIT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1447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SzPct val="65000"/>
        <a:buBlip>
          <a:blip r:embed="rId16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SzPct val="65000"/>
        <a:buBlip>
          <a:blip r:embed="rId17"/>
        </a:buBlip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jvosburg@mit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ylantro.mit.edu" TargetMode="External"/><Relationship Id="rId4" Type="http://schemas.openxmlformats.org/officeDocument/2006/relationships/hyperlink" Target="https://mit.webex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oip.mit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9E0FF9-271D-D549-994F-427997DE5251}" type="slidenum">
              <a:rPr lang="en-US" sz="1000"/>
              <a:pPr eaLnBrk="1" hangingPunct="1"/>
              <a:t>0</a:t>
            </a:fld>
            <a:endParaRPr lang="en-US" sz="1000"/>
          </a:p>
        </p:txBody>
      </p:sp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Unified Communications</a:t>
            </a:r>
            <a:b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(Collaboration Platforms)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 smtClean="0">
                <a:latin typeface="Verdana" charset="0"/>
                <a:ea typeface="ＭＳ Ｐゴシック" charset="0"/>
                <a:cs typeface="ＭＳ Ｐゴシック" charset="0"/>
              </a:rPr>
              <a:t>June 2015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John Vosburg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Manager IS&amp;T Collaboration 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Platforms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38916" name="Rectangle 4"/>
          <p:cNvSpPr>
            <a:spLocks noChangeArrowheads="1"/>
          </p:cNvSpPr>
          <p:nvPr/>
        </p:nvSpPr>
        <p:spPr bwMode="auto">
          <a:xfrm>
            <a:off x="8686800" y="6415088"/>
            <a:ext cx="304800" cy="2143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&amp; Video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Communications Manager voice/video PBX</a:t>
            </a:r>
          </a:p>
          <a:p>
            <a:r>
              <a:rPr lang="en-US" dirty="0" smtClean="0"/>
              <a:t>Unified dialing</a:t>
            </a:r>
          </a:p>
          <a:p>
            <a:pPr lvl="1"/>
            <a:r>
              <a:rPr lang="en-US" dirty="0" smtClean="0"/>
              <a:t>5-digit (45588)</a:t>
            </a:r>
          </a:p>
          <a:p>
            <a:pPr lvl="1"/>
            <a:r>
              <a:rPr lang="en-US" dirty="0" smtClean="0"/>
              <a:t>10-digit (6173245588)</a:t>
            </a:r>
          </a:p>
          <a:p>
            <a:pPr lvl="1"/>
            <a:r>
              <a:rPr lang="en-US" dirty="0" smtClean="0"/>
              <a:t>URI (</a:t>
            </a:r>
            <a:r>
              <a:rPr lang="en-US" dirty="0" smtClean="0">
                <a:hlinkClick r:id="rId3"/>
              </a:rPr>
              <a:t>jvosburg@mit.edu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Shared line between all your devices</a:t>
            </a:r>
          </a:p>
          <a:p>
            <a:r>
              <a:rPr lang="en-US" dirty="0" smtClean="0"/>
              <a:t>New user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7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User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User por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52113"/>
            <a:ext cx="7239000" cy="4934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50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81600" cy="4602163"/>
          </a:xfrm>
        </p:spPr>
        <p:txBody>
          <a:bodyPr/>
          <a:lstStyle/>
          <a:p>
            <a:r>
              <a:rPr lang="en-US" dirty="0"/>
              <a:t>Integration with WebEx</a:t>
            </a:r>
          </a:p>
          <a:p>
            <a:r>
              <a:rPr lang="en-US" dirty="0" smtClean="0"/>
              <a:t>Support for new codecs &amp; video systems</a:t>
            </a:r>
          </a:p>
          <a:p>
            <a:r>
              <a:rPr lang="en-US" dirty="0" smtClean="0"/>
              <a:t>Video on phones, desktop, &amp; mobile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SX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23804"/>
            <a:ext cx="2819400" cy="1602359"/>
          </a:xfrm>
          <a:prstGeom prst="rect">
            <a:avLst/>
          </a:prstGeom>
        </p:spPr>
      </p:pic>
      <p:pic>
        <p:nvPicPr>
          <p:cNvPr id="7" name="Picture 6" descr="SX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27577"/>
            <a:ext cx="2819400" cy="1936129"/>
          </a:xfrm>
          <a:prstGeom prst="rect">
            <a:avLst/>
          </a:prstGeom>
        </p:spPr>
      </p:pic>
      <p:pic>
        <p:nvPicPr>
          <p:cNvPr id="8" name="Picture 7" descr="mx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92"/>
            <a:ext cx="2743200" cy="3429837"/>
          </a:xfrm>
          <a:prstGeom prst="rect">
            <a:avLst/>
          </a:prstGeom>
        </p:spPr>
      </p:pic>
      <p:pic>
        <p:nvPicPr>
          <p:cNvPr id="9" name="Picture 8" descr="CiscoDX7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67673"/>
            <a:ext cx="3276600" cy="13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1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WebEx Collaboration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Dial-in, call back, and integrated VoIP</a:t>
            </a:r>
          </a:p>
          <a:p>
            <a:r>
              <a:rPr lang="en-US" dirty="0" smtClean="0"/>
              <a:t>Meeting Center</a:t>
            </a:r>
          </a:p>
          <a:p>
            <a:pPr lvl="1"/>
            <a:r>
              <a:rPr lang="en-US" dirty="0" smtClean="0"/>
              <a:t>Windows Outlook integration</a:t>
            </a:r>
          </a:p>
          <a:p>
            <a:pPr lvl="1"/>
            <a:r>
              <a:rPr lang="en-US" dirty="0" smtClean="0"/>
              <a:t>Mobile support on </a:t>
            </a:r>
            <a:r>
              <a:rPr lang="en-US" dirty="0" err="1" smtClean="0"/>
              <a:t>iOS</a:t>
            </a:r>
            <a:r>
              <a:rPr lang="en-US" dirty="0" smtClean="0"/>
              <a:t> and Android</a:t>
            </a:r>
          </a:p>
          <a:p>
            <a:pPr lvl="1"/>
            <a:r>
              <a:rPr lang="en-US" dirty="0" smtClean="0"/>
              <a:t>Up to 1,000 participants*</a:t>
            </a:r>
          </a:p>
          <a:p>
            <a:r>
              <a:rPr lang="en-US" dirty="0" smtClean="0"/>
              <a:t>Event Center</a:t>
            </a:r>
          </a:p>
          <a:p>
            <a:pPr lvl="1"/>
            <a:r>
              <a:rPr lang="en-US" dirty="0" smtClean="0"/>
              <a:t>Large scale events</a:t>
            </a:r>
          </a:p>
          <a:p>
            <a:pPr lvl="1"/>
            <a:r>
              <a:rPr lang="en-US" dirty="0" smtClean="0"/>
              <a:t>Up to 3,000 participants*</a:t>
            </a:r>
          </a:p>
          <a:p>
            <a:r>
              <a:rPr lang="en-US" dirty="0" smtClean="0"/>
              <a:t>Collaboration Meeting Rooms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WebEx Video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CM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509981" cy="2980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CMR inv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81" y="2895600"/>
            <a:ext cx="4183400" cy="3189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val 6"/>
          <p:cNvSpPr/>
          <p:nvPr/>
        </p:nvSpPr>
        <p:spPr bwMode="auto">
          <a:xfrm>
            <a:off x="1403283" y="3657600"/>
            <a:ext cx="14478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029200" y="4542660"/>
            <a:ext cx="2057400" cy="3341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24400" y="5410200"/>
            <a:ext cx="33528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133600"/>
            <a:ext cx="1042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Invite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1524000"/>
            <a:ext cx="2639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Instant Meeting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08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Phone Access</a:t>
            </a:r>
          </a:p>
          <a:p>
            <a:r>
              <a:rPr lang="en-US" dirty="0" smtClean="0"/>
              <a:t>Single Inbox with Exchange</a:t>
            </a:r>
          </a:p>
          <a:p>
            <a:r>
              <a:rPr lang="en-US" dirty="0" smtClean="0"/>
              <a:t>SMTP message forwarding</a:t>
            </a:r>
          </a:p>
          <a:p>
            <a:r>
              <a:rPr lang="en-US" dirty="0" smtClean="0"/>
              <a:t>Web Inbox</a:t>
            </a:r>
          </a:p>
          <a:p>
            <a:r>
              <a:rPr lang="en-US" dirty="0" smtClean="0"/>
              <a:t>Upgrade this summer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602163"/>
          </a:xfrm>
        </p:spPr>
        <p:txBody>
          <a:bodyPr/>
          <a:lstStyle/>
          <a:p>
            <a:r>
              <a:rPr lang="en-US" dirty="0" smtClean="0"/>
              <a:t>800 x 480 WVGA color display</a:t>
            </a:r>
          </a:p>
          <a:p>
            <a:r>
              <a:rPr lang="en-US" dirty="0" smtClean="0"/>
              <a:t>USB 2.0</a:t>
            </a:r>
          </a:p>
          <a:p>
            <a:r>
              <a:rPr lang="en-US" dirty="0" smtClean="0"/>
              <a:t>Cisco 8851</a:t>
            </a:r>
          </a:p>
          <a:p>
            <a:pPr lvl="1"/>
            <a:r>
              <a:rPr lang="en-US" dirty="0" smtClean="0"/>
              <a:t>Bluetooth 3.0</a:t>
            </a:r>
          </a:p>
          <a:p>
            <a:r>
              <a:rPr lang="en-US" dirty="0" smtClean="0"/>
              <a:t>Cisco 8845</a:t>
            </a:r>
          </a:p>
          <a:p>
            <a:pPr lvl="1"/>
            <a:r>
              <a:rPr lang="en-US" dirty="0" smtClean="0"/>
              <a:t>720p H.264 video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" name="Picture 9" descr="88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30" y="3853062"/>
            <a:ext cx="3268372" cy="2452369"/>
          </a:xfrm>
          <a:prstGeom prst="rect">
            <a:avLst/>
          </a:prstGeom>
        </p:spPr>
      </p:pic>
      <p:pic>
        <p:nvPicPr>
          <p:cNvPr id="9" name="Picture 8" descr="88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1" descr="HAQ90639_Mas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8" y="976842"/>
            <a:ext cx="7162800" cy="585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6" name="Rektangel 16"/>
          <p:cNvSpPr>
            <a:spLocks noChangeArrowheads="1"/>
          </p:cNvSpPr>
          <p:nvPr/>
        </p:nvSpPr>
        <p:spPr bwMode="auto">
          <a:xfrm>
            <a:off x="7041947" y="2316449"/>
            <a:ext cx="1862138" cy="578143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5” Color Backlit</a:t>
            </a:r>
          </a:p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 WVGA Display</a:t>
            </a:r>
          </a:p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800 x 480 Resolution</a:t>
            </a:r>
          </a:p>
        </p:txBody>
      </p:sp>
      <p:sp>
        <p:nvSpPr>
          <p:cNvPr id="149507" name="Rektangel 16"/>
          <p:cNvSpPr>
            <a:spLocks noChangeArrowheads="1"/>
          </p:cNvSpPr>
          <p:nvPr/>
        </p:nvSpPr>
        <p:spPr bwMode="auto">
          <a:xfrm>
            <a:off x="7062585" y="3852333"/>
            <a:ext cx="1862138" cy="377703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4-Way Navigation And Select Key</a:t>
            </a:r>
          </a:p>
        </p:txBody>
      </p:sp>
      <p:sp>
        <p:nvSpPr>
          <p:cNvPr id="149509" name="Rektangel 16"/>
          <p:cNvSpPr>
            <a:spLocks noChangeArrowheads="1"/>
          </p:cNvSpPr>
          <p:nvPr/>
        </p:nvSpPr>
        <p:spPr bwMode="auto">
          <a:xfrm>
            <a:off x="7056235" y="4910667"/>
            <a:ext cx="1847850" cy="254208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Keypad</a:t>
            </a:r>
          </a:p>
        </p:txBody>
      </p:sp>
      <p:sp>
        <p:nvSpPr>
          <p:cNvPr id="149510" name="Rektangel 16"/>
          <p:cNvSpPr>
            <a:spLocks noChangeArrowheads="1"/>
          </p:cNvSpPr>
          <p:nvPr/>
        </p:nvSpPr>
        <p:spPr bwMode="auto">
          <a:xfrm>
            <a:off x="299265" y="2796118"/>
            <a:ext cx="1862138" cy="377703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5 Programmable Line/Feature Keys</a:t>
            </a:r>
          </a:p>
        </p:txBody>
      </p:sp>
      <p:sp>
        <p:nvSpPr>
          <p:cNvPr id="149511" name="Rektangel 16"/>
          <p:cNvSpPr>
            <a:spLocks noChangeArrowheads="1"/>
          </p:cNvSpPr>
          <p:nvPr/>
        </p:nvSpPr>
        <p:spPr bwMode="auto">
          <a:xfrm>
            <a:off x="7056235" y="5306485"/>
            <a:ext cx="1862138" cy="377703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Audio Path Control Keys (Headset, Speaker, Mute)</a:t>
            </a:r>
          </a:p>
        </p:txBody>
      </p:sp>
      <p:sp>
        <p:nvSpPr>
          <p:cNvPr id="149512" name="Rektangel 16"/>
          <p:cNvSpPr>
            <a:spLocks noChangeArrowheads="1"/>
          </p:cNvSpPr>
          <p:nvPr/>
        </p:nvSpPr>
        <p:spPr bwMode="auto">
          <a:xfrm>
            <a:off x="250054" y="4861984"/>
            <a:ext cx="1863725" cy="254208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Volume Bar</a:t>
            </a:r>
          </a:p>
        </p:txBody>
      </p:sp>
      <p:sp>
        <p:nvSpPr>
          <p:cNvPr id="149513" name="Rektangel 16"/>
          <p:cNvSpPr>
            <a:spLocks noChangeArrowheads="1"/>
          </p:cNvSpPr>
          <p:nvPr/>
        </p:nvSpPr>
        <p:spPr bwMode="auto">
          <a:xfrm>
            <a:off x="300854" y="1866900"/>
            <a:ext cx="1863725" cy="254208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Visual Ring Indicator</a:t>
            </a:r>
          </a:p>
        </p:txBody>
      </p:sp>
      <p:sp>
        <p:nvSpPr>
          <p:cNvPr id="149515" name="Rektangel 16"/>
          <p:cNvSpPr>
            <a:spLocks noChangeArrowheads="1"/>
          </p:cNvSpPr>
          <p:nvPr/>
        </p:nvSpPr>
        <p:spPr bwMode="auto">
          <a:xfrm>
            <a:off x="7056235" y="4389967"/>
            <a:ext cx="1862138" cy="377703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Hold/Resume, Transfer, and Conference</a:t>
            </a:r>
          </a:p>
        </p:txBody>
      </p:sp>
      <p:sp>
        <p:nvSpPr>
          <p:cNvPr id="149516" name="Rektangel 16"/>
          <p:cNvSpPr>
            <a:spLocks noChangeArrowheads="1"/>
          </p:cNvSpPr>
          <p:nvPr/>
        </p:nvSpPr>
        <p:spPr bwMode="auto">
          <a:xfrm>
            <a:off x="300854" y="3613151"/>
            <a:ext cx="1863725" cy="377703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Messaging, Service, and Directory</a:t>
            </a:r>
          </a:p>
        </p:txBody>
      </p:sp>
      <p:sp>
        <p:nvSpPr>
          <p:cNvPr id="149517" name="Rektangel 16"/>
          <p:cNvSpPr>
            <a:spLocks noChangeArrowheads="1"/>
          </p:cNvSpPr>
          <p:nvPr/>
        </p:nvSpPr>
        <p:spPr bwMode="auto">
          <a:xfrm>
            <a:off x="300854" y="4292600"/>
            <a:ext cx="1863725" cy="377703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Wideband Audio Speakerphone</a:t>
            </a:r>
          </a:p>
        </p:txBody>
      </p:sp>
      <p:sp>
        <p:nvSpPr>
          <p:cNvPr id="149518" name="Rektangel 16"/>
          <p:cNvSpPr>
            <a:spLocks noChangeArrowheads="1"/>
          </p:cNvSpPr>
          <p:nvPr/>
        </p:nvSpPr>
        <p:spPr bwMode="auto">
          <a:xfrm>
            <a:off x="300854" y="2319867"/>
            <a:ext cx="1863725" cy="254208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Wideband Audio Handset</a:t>
            </a:r>
          </a:p>
        </p:txBody>
      </p:sp>
      <p:sp>
        <p:nvSpPr>
          <p:cNvPr id="149519" name="Rektangel 16"/>
          <p:cNvSpPr>
            <a:spLocks noChangeArrowheads="1"/>
          </p:cNvSpPr>
          <p:nvPr/>
        </p:nvSpPr>
        <p:spPr bwMode="auto">
          <a:xfrm>
            <a:off x="7056235" y="3041651"/>
            <a:ext cx="1862138" cy="254208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4 Soft Label Keys</a:t>
            </a:r>
          </a:p>
        </p:txBody>
      </p:sp>
      <p:sp>
        <p:nvSpPr>
          <p:cNvPr id="149520" name="Rektangel 16"/>
          <p:cNvSpPr>
            <a:spLocks noChangeArrowheads="1"/>
          </p:cNvSpPr>
          <p:nvPr/>
        </p:nvSpPr>
        <p:spPr bwMode="auto">
          <a:xfrm>
            <a:off x="4163962" y="6103547"/>
            <a:ext cx="1817687" cy="377703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Adjustable Viewing Angle Two- Position </a:t>
            </a:r>
            <a:r>
              <a:rPr lang="en-US" sz="1100" dirty="0" err="1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Footstand</a:t>
            </a:r>
            <a:endParaRPr lang="en-US" sz="1100" dirty="0">
              <a:solidFill>
                <a:srgbClr val="000000"/>
              </a:solidFill>
              <a:latin typeface="CiscoSansTT ExtraLight" charset="0"/>
              <a:cs typeface="CiscoSansTT" charset="0"/>
            </a:endParaRPr>
          </a:p>
        </p:txBody>
      </p:sp>
      <p:cxnSp>
        <p:nvCxnSpPr>
          <p:cNvPr id="33" name="Rett linje 62"/>
          <p:cNvCxnSpPr>
            <a:endCxn id="149513" idx="3"/>
          </p:cNvCxnSpPr>
          <p:nvPr/>
        </p:nvCxnSpPr>
        <p:spPr>
          <a:xfrm flipH="1" flipV="1">
            <a:off x="2164579" y="1994004"/>
            <a:ext cx="1016771" cy="23180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spect="1"/>
          </p:cNvSpPr>
          <p:nvPr/>
        </p:nvSpPr>
        <p:spPr>
          <a:xfrm>
            <a:off x="3568447" y="4432639"/>
            <a:ext cx="64008" cy="8534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209798" y="4230036"/>
            <a:ext cx="64008" cy="8534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3181351" y="2422809"/>
            <a:ext cx="64008" cy="8534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181351" y="1974076"/>
            <a:ext cx="64008" cy="8534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3" name="Rett linje 62"/>
          <p:cNvCxnSpPr>
            <a:endCxn id="149518" idx="3"/>
          </p:cNvCxnSpPr>
          <p:nvPr/>
        </p:nvCxnSpPr>
        <p:spPr>
          <a:xfrm flipH="1" flipV="1">
            <a:off x="2164579" y="2446971"/>
            <a:ext cx="1016771" cy="18947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62"/>
          <p:cNvCxnSpPr>
            <a:endCxn id="149510" idx="3"/>
          </p:cNvCxnSpPr>
          <p:nvPr/>
        </p:nvCxnSpPr>
        <p:spPr>
          <a:xfrm flipH="1">
            <a:off x="2161403" y="2942167"/>
            <a:ext cx="2002559" cy="42803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ett linje 62"/>
          <p:cNvCxnSpPr>
            <a:endCxn id="149516" idx="3"/>
          </p:cNvCxnSpPr>
          <p:nvPr/>
        </p:nvCxnSpPr>
        <p:spPr>
          <a:xfrm flipH="1" flipV="1">
            <a:off x="2164579" y="3802003"/>
            <a:ext cx="2081984" cy="103249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62"/>
          <p:cNvCxnSpPr/>
          <p:nvPr/>
        </p:nvCxnSpPr>
        <p:spPr>
          <a:xfrm flipH="1" flipV="1">
            <a:off x="4237039" y="3905252"/>
            <a:ext cx="3176" cy="325967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62"/>
          <p:cNvCxnSpPr>
            <a:endCxn id="149512" idx="3"/>
          </p:cNvCxnSpPr>
          <p:nvPr/>
        </p:nvCxnSpPr>
        <p:spPr>
          <a:xfrm flipH="1" flipV="1">
            <a:off x="2113779" y="4989088"/>
            <a:ext cx="2051771" cy="40112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>
            <a:off x="6314568" y="5103492"/>
            <a:ext cx="64008" cy="8534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flipV="1">
            <a:off x="5306444" y="4728132"/>
            <a:ext cx="59307" cy="7907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6306059" y="4484443"/>
            <a:ext cx="64008" cy="8534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5346701" y="3139664"/>
            <a:ext cx="64008" cy="8534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125304" y="2609076"/>
            <a:ext cx="64008" cy="8534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2" name="Rett linje 62"/>
          <p:cNvCxnSpPr/>
          <p:nvPr/>
        </p:nvCxnSpPr>
        <p:spPr>
          <a:xfrm flipH="1" flipV="1">
            <a:off x="4163962" y="2694518"/>
            <a:ext cx="1588" cy="247649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ett linje 62"/>
          <p:cNvCxnSpPr>
            <a:stCxn id="149511" idx="1"/>
            <a:endCxn id="54" idx="5"/>
          </p:cNvCxnSpPr>
          <p:nvPr/>
        </p:nvCxnSpPr>
        <p:spPr>
          <a:xfrm flipH="1" flipV="1">
            <a:off x="6369202" y="5176338"/>
            <a:ext cx="687033" cy="318999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Rett linje 62"/>
          <p:cNvCxnSpPr/>
          <p:nvPr/>
        </p:nvCxnSpPr>
        <p:spPr>
          <a:xfrm flipH="1" flipV="1">
            <a:off x="5365751" y="4767670"/>
            <a:ext cx="1696834" cy="193443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Rett linje 62"/>
          <p:cNvCxnSpPr/>
          <p:nvPr/>
        </p:nvCxnSpPr>
        <p:spPr>
          <a:xfrm flipH="1" flipV="1">
            <a:off x="6370067" y="4542367"/>
            <a:ext cx="686169" cy="27420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Rett linje 62"/>
          <p:cNvCxnSpPr>
            <a:stCxn id="149519" idx="1"/>
          </p:cNvCxnSpPr>
          <p:nvPr/>
        </p:nvCxnSpPr>
        <p:spPr>
          <a:xfrm flipH="1">
            <a:off x="5410200" y="3168755"/>
            <a:ext cx="1646035" cy="12597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>
            <a:spLocks noChangeAspect="1"/>
          </p:cNvSpPr>
          <p:nvPr/>
        </p:nvSpPr>
        <p:spPr>
          <a:xfrm>
            <a:off x="4953000" y="2569843"/>
            <a:ext cx="64008" cy="8534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" name="Rett linje 62"/>
          <p:cNvCxnSpPr>
            <a:endCxn id="80" idx="6"/>
          </p:cNvCxnSpPr>
          <p:nvPr/>
        </p:nvCxnSpPr>
        <p:spPr>
          <a:xfrm flipH="1">
            <a:off x="5017008" y="2609076"/>
            <a:ext cx="2024940" cy="3439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60364" y="1327151"/>
            <a:ext cx="8474075" cy="5249333"/>
          </a:xfrm>
          <a:prstGeom prst="rect">
            <a:avLst/>
          </a:prstGeom>
          <a:noFill/>
          <a:ln w="9525"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/>
          </a:p>
        </p:txBody>
      </p:sp>
      <p:sp>
        <p:nvSpPr>
          <p:cNvPr id="149569" name="Rektangel 16"/>
          <p:cNvSpPr>
            <a:spLocks noChangeArrowheads="1"/>
          </p:cNvSpPr>
          <p:nvPr/>
        </p:nvSpPr>
        <p:spPr bwMode="auto">
          <a:xfrm>
            <a:off x="4163962" y="5797323"/>
            <a:ext cx="1817687" cy="254208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10/100/1000 Ethernet</a:t>
            </a:r>
          </a:p>
        </p:txBody>
      </p:sp>
      <p:sp>
        <p:nvSpPr>
          <p:cNvPr id="149570" name="Title 4"/>
          <p:cNvSpPr>
            <a:spLocks noGrp="1"/>
          </p:cNvSpPr>
          <p:nvPr>
            <p:ph type="ctrTitle"/>
          </p:nvPr>
        </p:nvSpPr>
        <p:spPr>
          <a:xfrm>
            <a:off x="260351" y="167218"/>
            <a:ext cx="8659813" cy="971549"/>
          </a:xfrm>
        </p:spPr>
        <p:txBody>
          <a:bodyPr/>
          <a:lstStyle/>
          <a:p>
            <a:pPr algn="ctr" eaLnBrk="1" hangingPunct="1"/>
            <a:r>
              <a:rPr dirty="0">
                <a:solidFill>
                  <a:schemeClr val="bg1"/>
                </a:solidFill>
                <a:latin typeface="CiscoSansTT ExtraLight" charset="0"/>
              </a:rPr>
              <a:t>IP Phone </a:t>
            </a:r>
            <a:r>
              <a:rPr dirty="0" smtClean="0">
                <a:solidFill>
                  <a:schemeClr val="bg1"/>
                </a:solidFill>
                <a:latin typeface="CiscoSansTT ExtraLight" charset="0"/>
              </a:rPr>
              <a:t>88</a:t>
            </a:r>
            <a:r>
              <a:rPr lang="en-US" dirty="0" smtClean="0">
                <a:solidFill>
                  <a:schemeClr val="bg1"/>
                </a:solidFill>
                <a:latin typeface="CiscoSansTT ExtraLight" charset="0"/>
              </a:rPr>
              <a:t>5</a:t>
            </a:r>
            <a:r>
              <a:rPr dirty="0" smtClean="0">
                <a:solidFill>
                  <a:schemeClr val="bg1"/>
                </a:solidFill>
                <a:latin typeface="CiscoSansTT ExtraLight" charset="0"/>
              </a:rPr>
              <a:t>1 Features </a:t>
            </a:r>
            <a:endParaRPr dirty="0">
              <a:solidFill>
                <a:schemeClr val="bg1"/>
              </a:solidFill>
              <a:latin typeface="CiscoSansTT ExtraLight" charset="0"/>
            </a:endParaRPr>
          </a:p>
        </p:txBody>
      </p:sp>
      <p:cxnSp>
        <p:nvCxnSpPr>
          <p:cNvPr id="50" name="Rett linje 62"/>
          <p:cNvCxnSpPr>
            <a:stCxn id="37" idx="2"/>
            <a:endCxn id="149517" idx="3"/>
          </p:cNvCxnSpPr>
          <p:nvPr/>
        </p:nvCxnSpPr>
        <p:spPr>
          <a:xfrm flipH="1">
            <a:off x="2164579" y="4475311"/>
            <a:ext cx="1403868" cy="6141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Rett linje 62"/>
          <p:cNvCxnSpPr>
            <a:stCxn id="149507" idx="1"/>
            <a:endCxn id="84" idx="6"/>
          </p:cNvCxnSpPr>
          <p:nvPr/>
        </p:nvCxnSpPr>
        <p:spPr>
          <a:xfrm flipH="1" flipV="1">
            <a:off x="5257801" y="4004733"/>
            <a:ext cx="1804784" cy="36452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>
            <a:spLocks noChangeAspect="1"/>
          </p:cNvSpPr>
          <p:nvPr/>
        </p:nvSpPr>
        <p:spPr>
          <a:xfrm flipH="1">
            <a:off x="5257801" y="3945466"/>
            <a:ext cx="88900" cy="118533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9576" name="Rektangel 16"/>
          <p:cNvSpPr>
            <a:spLocks noChangeArrowheads="1"/>
          </p:cNvSpPr>
          <p:nvPr/>
        </p:nvSpPr>
        <p:spPr bwMode="auto">
          <a:xfrm>
            <a:off x="7068935" y="3509433"/>
            <a:ext cx="1847850" cy="254208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Back and Release Keys</a:t>
            </a:r>
          </a:p>
        </p:txBody>
      </p:sp>
      <p:cxnSp>
        <p:nvCxnSpPr>
          <p:cNvPr id="87" name="Rett linje 62"/>
          <p:cNvCxnSpPr/>
          <p:nvPr/>
        </p:nvCxnSpPr>
        <p:spPr>
          <a:xfrm flipH="1">
            <a:off x="4541840" y="3575051"/>
            <a:ext cx="2514395" cy="14816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>
            <a:spLocks noChangeAspect="1"/>
          </p:cNvSpPr>
          <p:nvPr/>
        </p:nvSpPr>
        <p:spPr>
          <a:xfrm flipH="1">
            <a:off x="4529338" y="3759409"/>
            <a:ext cx="45719" cy="60959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9" name="Rett linje 62"/>
          <p:cNvCxnSpPr/>
          <p:nvPr/>
        </p:nvCxnSpPr>
        <p:spPr>
          <a:xfrm flipV="1">
            <a:off x="4548190" y="3590074"/>
            <a:ext cx="0" cy="173567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>
            <a:spLocks noChangeAspect="1"/>
          </p:cNvSpPr>
          <p:nvPr/>
        </p:nvSpPr>
        <p:spPr>
          <a:xfrm>
            <a:off x="5983543" y="3748618"/>
            <a:ext cx="64008" cy="8534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1" name="Rett linje 62"/>
          <p:cNvCxnSpPr/>
          <p:nvPr/>
        </p:nvCxnSpPr>
        <p:spPr>
          <a:xfrm flipH="1" flipV="1">
            <a:off x="6010784" y="3575051"/>
            <a:ext cx="4763" cy="173567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586" name="Rektangel 16"/>
          <p:cNvSpPr>
            <a:spLocks noChangeArrowheads="1"/>
          </p:cNvSpPr>
          <p:nvPr/>
        </p:nvSpPr>
        <p:spPr bwMode="auto">
          <a:xfrm>
            <a:off x="7056235" y="1772094"/>
            <a:ext cx="1862138" cy="254208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5 Session Keys</a:t>
            </a:r>
          </a:p>
        </p:txBody>
      </p:sp>
      <p:cxnSp>
        <p:nvCxnSpPr>
          <p:cNvPr id="97" name="Rett linje 62"/>
          <p:cNvCxnSpPr>
            <a:endCxn id="111" idx="6"/>
          </p:cNvCxnSpPr>
          <p:nvPr/>
        </p:nvCxnSpPr>
        <p:spPr>
          <a:xfrm flipH="1">
            <a:off x="6440893" y="1866905"/>
            <a:ext cx="621693" cy="64499"/>
          </a:xfrm>
          <a:prstGeom prst="line">
            <a:avLst/>
          </a:prstGeom>
          <a:ln w="9525" cmpd="sng">
            <a:solidFill>
              <a:srgbClr val="E64E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>
            <a:spLocks noChangeAspect="1"/>
          </p:cNvSpPr>
          <p:nvPr/>
        </p:nvSpPr>
        <p:spPr>
          <a:xfrm>
            <a:off x="6376885" y="1888732"/>
            <a:ext cx="64008" cy="8534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9592" name="Rektangel 16"/>
          <p:cNvSpPr>
            <a:spLocks noChangeArrowheads="1"/>
          </p:cNvSpPr>
          <p:nvPr/>
        </p:nvSpPr>
        <p:spPr bwMode="auto">
          <a:xfrm>
            <a:off x="300854" y="1401234"/>
            <a:ext cx="1863725" cy="377703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RJ-9 and External Audio Port</a:t>
            </a:r>
          </a:p>
        </p:txBody>
      </p:sp>
      <p:sp>
        <p:nvSpPr>
          <p:cNvPr id="149594" name="Rektangel 16"/>
          <p:cNvSpPr>
            <a:spLocks noChangeArrowheads="1"/>
          </p:cNvSpPr>
          <p:nvPr/>
        </p:nvSpPr>
        <p:spPr bwMode="auto">
          <a:xfrm>
            <a:off x="4257696" y="1200047"/>
            <a:ext cx="1862138" cy="254208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Bluetooth </a:t>
            </a:r>
            <a:r>
              <a:rPr lang="en-US" sz="1100" dirty="0" smtClean="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3.0</a:t>
            </a:r>
            <a:endParaRPr lang="en-US" sz="1100" dirty="0">
              <a:solidFill>
                <a:srgbClr val="000000"/>
              </a:solidFill>
              <a:latin typeface="CiscoSansTT ExtraLight" charset="0"/>
              <a:cs typeface="CiscoSansTT" charset="0"/>
            </a:endParaRPr>
          </a:p>
        </p:txBody>
      </p:sp>
      <p:sp>
        <p:nvSpPr>
          <p:cNvPr id="149595" name="Rektangel 16"/>
          <p:cNvSpPr>
            <a:spLocks noChangeArrowheads="1"/>
          </p:cNvSpPr>
          <p:nvPr/>
        </p:nvSpPr>
        <p:spPr bwMode="auto">
          <a:xfrm>
            <a:off x="7068935" y="5791200"/>
            <a:ext cx="1862137" cy="501199"/>
          </a:xfrm>
          <a:prstGeom prst="rect">
            <a:avLst/>
          </a:prstGeom>
          <a:noFill/>
          <a:ln w="9525">
            <a:solidFill>
              <a:srgbClr val="E64E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4" tIns="60946" rIns="121894" bIns="60946">
            <a:spAutoFit/>
          </a:bodyPr>
          <a:lstStyle/>
          <a:p>
            <a:pPr algn="ctr" defTabSz="455613">
              <a:lnSpc>
                <a:spcPts val="963"/>
              </a:lnSpc>
              <a:spcAft>
                <a:spcPts val="300"/>
              </a:spcAft>
            </a:pPr>
            <a:r>
              <a:rPr lang="en-US" sz="1100">
                <a:solidFill>
                  <a:srgbClr val="000000"/>
                </a:solidFill>
                <a:latin typeface="CiscoSansTT ExtraLight" charset="0"/>
                <a:cs typeface="CiscoSansTT" charset="0"/>
              </a:rPr>
              <a:t>USB 2.0 Port Fast Charge Port for Headsets/Smartphones/Tablets</a:t>
            </a: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 flipH="1">
            <a:off x="4165550" y="4975930"/>
            <a:ext cx="76252" cy="101669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mpd="sng">
            <a:solidFill>
              <a:srgbClr val="E64E2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anchor="ctr"/>
          <a:lstStyle/>
          <a:p>
            <a:pPr algn="ctr" defTabSz="68577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081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602163"/>
          </a:xfrm>
        </p:spPr>
        <p:txBody>
          <a:bodyPr/>
          <a:lstStyle/>
          <a:p>
            <a:r>
              <a:rPr lang="en-US" dirty="0" smtClean="0"/>
              <a:t>Migration from Eon to Cisco Unified Contact Center Express (UCCX)</a:t>
            </a:r>
          </a:p>
          <a:p>
            <a:r>
              <a:rPr lang="en-US" dirty="0" smtClean="0"/>
              <a:t>Web based agent</a:t>
            </a:r>
          </a:p>
          <a:p>
            <a:r>
              <a:rPr lang="en-US" dirty="0" smtClean="0"/>
              <a:t>Web based wallboard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 descr="Wallbo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55" y="1510424"/>
            <a:ext cx="3927045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Fines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45" y="4038600"/>
            <a:ext cx="6072233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27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Spark (Pilot)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Sp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626"/>
            <a:ext cx="7086600" cy="4743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89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Unified Communications?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Unified communications (UC) is the integration of real-time communication services. UC is not a single product, but a set of products that provides a consistent user-experience across multiple devices and media-types.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5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SIP Account Management</a:t>
            </a:r>
          </a:p>
          <a:p>
            <a:pPr lvl="1"/>
            <a:r>
              <a:rPr lang="en-US" dirty="0" smtClean="0">
                <a:hlinkClick r:id="rId2"/>
              </a:rPr>
              <a:t>https://</a:t>
            </a:r>
            <a:r>
              <a:rPr lang="en-US" smtClean="0">
                <a:hlinkClick r:id="rId2"/>
              </a:rPr>
              <a:t>voip.mit.edu</a:t>
            </a:r>
            <a:endParaRPr lang="en-US" dirty="0" smtClean="0"/>
          </a:p>
          <a:p>
            <a:r>
              <a:rPr lang="en-US" dirty="0" smtClean="0"/>
              <a:t>Sylantro / Unity Portal</a:t>
            </a:r>
          </a:p>
          <a:p>
            <a:pPr lvl="1"/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sylantro.mit.edu</a:t>
            </a:r>
            <a:endParaRPr lang="en-US" dirty="0" smtClean="0"/>
          </a:p>
          <a:p>
            <a:r>
              <a:rPr lang="en-US" dirty="0" smtClean="0"/>
              <a:t>WebEx</a:t>
            </a:r>
          </a:p>
          <a:p>
            <a:pPr lvl="1"/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mit.webex.com</a:t>
            </a:r>
            <a:endParaRPr lang="en-US" dirty="0" smtClean="0"/>
          </a:p>
          <a:p>
            <a:r>
              <a:rPr lang="en-US" dirty="0" smtClean="0"/>
              <a:t>Email</a:t>
            </a:r>
          </a:p>
          <a:p>
            <a:pPr lvl="1"/>
            <a:r>
              <a:rPr lang="en-US" dirty="0" err="1" smtClean="0"/>
              <a:t>nist-uc@mit.edu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UC Architecture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DB5258-A63F-FF4D-8147-8DA04B944128}" type="slidenum">
              <a:rPr lang="en-US"/>
              <a:pPr eaLnBrk="1" hangingPunct="1"/>
              <a:t>2</a:t>
            </a:fld>
            <a:endParaRPr lang="en-US"/>
          </a:p>
        </p:txBody>
      </p:sp>
      <p:grpSp>
        <p:nvGrpSpPr>
          <p:cNvPr id="16388" name="Group 78"/>
          <p:cNvGrpSpPr>
            <a:grpSpLocks/>
          </p:cNvGrpSpPr>
          <p:nvPr/>
        </p:nvGrpSpPr>
        <p:grpSpPr bwMode="auto">
          <a:xfrm>
            <a:off x="533401" y="2733641"/>
            <a:ext cx="6784699" cy="3362360"/>
            <a:chOff x="533401" y="2733645"/>
            <a:chExt cx="6784699" cy="3362356"/>
          </a:xfrm>
        </p:grpSpPr>
        <p:sp>
          <p:nvSpPr>
            <p:cNvPr id="16410" name="Cloud"/>
            <p:cNvSpPr>
              <a:spLocks noChangeAspect="1" noEditPoints="1" noChangeArrowheads="1"/>
            </p:cNvSpPr>
            <p:nvPr/>
          </p:nvSpPr>
          <p:spPr bwMode="auto">
            <a:xfrm>
              <a:off x="2686159" y="2890153"/>
              <a:ext cx="2495441" cy="1672292"/>
            </a:xfrm>
            <a:custGeom>
              <a:avLst/>
              <a:gdLst>
                <a:gd name="T0" fmla="*/ 7740 w 21600"/>
                <a:gd name="T1" fmla="*/ 836146 h 21600"/>
                <a:gd name="T2" fmla="*/ 1247721 w 21600"/>
                <a:gd name="T3" fmla="*/ 1670511 h 21600"/>
                <a:gd name="T4" fmla="*/ 2493361 w 21600"/>
                <a:gd name="T5" fmla="*/ 836146 h 21600"/>
                <a:gd name="T6" fmla="*/ 1247721 w 21600"/>
                <a:gd name="T7" fmla="*/ 9561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pattFill prst="pct25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411" name="Group 32795"/>
            <p:cNvGrpSpPr>
              <a:grpSpLocks/>
            </p:cNvGrpSpPr>
            <p:nvPr/>
          </p:nvGrpSpPr>
          <p:grpSpPr bwMode="auto">
            <a:xfrm>
              <a:off x="533401" y="2962245"/>
              <a:ext cx="1941730" cy="1410102"/>
              <a:chOff x="609601" y="2895600"/>
              <a:chExt cx="1941730" cy="1410102"/>
            </a:xfrm>
          </p:grpSpPr>
          <p:sp>
            <p:nvSpPr>
              <p:cNvPr id="47" name="TextBox 46"/>
              <p:cNvSpPr txBox="1"/>
              <p:nvPr/>
            </p:nvSpPr>
            <p:spPr>
              <a:xfrm rot="5400000">
                <a:off x="1143001" y="2476898"/>
                <a:ext cx="304799" cy="1371600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tx1"/>
                </a:solidFill>
              </a:ln>
            </p:spPr>
            <p:txBody>
              <a:bodyPr vert="vert270" anchor="ctr"/>
              <a:lstStyle/>
              <a:p>
                <a:pPr algn="ctr">
                  <a:defRPr/>
                </a:pPr>
                <a:r>
                  <a:rPr lang="en-US" dirty="0">
                    <a:latin typeface="Arial" pitchFamily="34" charset="0"/>
                    <a:ea typeface="ＭＳ Ｐゴシック" pitchFamily="34" charset="-128"/>
                    <a:cs typeface="+mn-cs"/>
                  </a:rPr>
                  <a:t>Provisioning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5400000">
                <a:off x="1143001" y="2934099"/>
                <a:ext cx="304799" cy="1371600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tx1"/>
                </a:solidFill>
              </a:ln>
            </p:spPr>
            <p:txBody>
              <a:bodyPr vert="vert270" anchor="ctr"/>
              <a:lstStyle/>
              <a:p>
                <a:pPr algn="ctr">
                  <a:defRPr/>
                </a:pPr>
                <a:r>
                  <a:rPr lang="en-US" dirty="0">
                    <a:latin typeface="Arial" pitchFamily="34" charset="0"/>
                    <a:ea typeface="ＭＳ Ｐゴシック" pitchFamily="34" charset="-128"/>
                    <a:cs typeface="+mn-cs"/>
                  </a:rPr>
                  <a:t>ENUM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5400000">
                <a:off x="1143001" y="3391300"/>
                <a:ext cx="304799" cy="1371600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tx1"/>
                </a:solidFill>
              </a:ln>
            </p:spPr>
            <p:txBody>
              <a:bodyPr vert="vert270" anchor="ctr"/>
              <a:lstStyle/>
              <a:p>
                <a:pPr algn="ctr">
                  <a:defRPr/>
                </a:pPr>
                <a:r>
                  <a:rPr lang="en-US" dirty="0">
                    <a:latin typeface="Arial" pitchFamily="34" charset="0"/>
                    <a:ea typeface="ＭＳ Ｐゴシック" pitchFamily="34" charset="-128"/>
                    <a:cs typeface="+mn-cs"/>
                  </a:rPr>
                  <a:t>DHCP</a:t>
                </a:r>
              </a:p>
            </p:txBody>
          </p:sp>
          <p:sp>
            <p:nvSpPr>
              <p:cNvPr id="16454" name="TextBox 68"/>
              <p:cNvSpPr txBox="1">
                <a:spLocks noChangeArrowheads="1"/>
              </p:cNvSpPr>
              <p:nvPr/>
            </p:nvSpPr>
            <p:spPr bwMode="auto">
              <a:xfrm rot="-5400000">
                <a:off x="1684738" y="3286707"/>
                <a:ext cx="108685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chemeClr val="accent2"/>
                    </a:solidFill>
                  </a:rPr>
                  <a:t>Support Services</a:t>
                </a:r>
              </a:p>
            </p:txBody>
          </p:sp>
          <p:cxnSp>
            <p:nvCxnSpPr>
              <p:cNvPr id="16455" name="Straight Arrow Connector 83"/>
              <p:cNvCxnSpPr>
                <a:cxnSpLocks noChangeShapeType="1"/>
                <a:stCxn id="16454" idx="1"/>
              </p:cNvCxnSpPr>
              <p:nvPr/>
            </p:nvCxnSpPr>
            <p:spPr bwMode="auto">
              <a:xfrm>
                <a:off x="2228166" y="4153300"/>
                <a:ext cx="0" cy="152402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456" name="Straight Arrow Connector 84"/>
              <p:cNvCxnSpPr>
                <a:cxnSpLocks noChangeShapeType="1"/>
                <a:stCxn id="16454" idx="3"/>
              </p:cNvCxnSpPr>
              <p:nvPr/>
            </p:nvCxnSpPr>
            <p:spPr bwMode="auto">
              <a:xfrm flipH="1" flipV="1">
                <a:off x="2228165" y="2895600"/>
                <a:ext cx="1" cy="170845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6412" name="Group 32796"/>
            <p:cNvGrpSpPr>
              <a:grpSpLocks/>
            </p:cNvGrpSpPr>
            <p:nvPr/>
          </p:nvGrpSpPr>
          <p:grpSpPr bwMode="auto">
            <a:xfrm>
              <a:off x="5562601" y="2733645"/>
              <a:ext cx="1755499" cy="2017295"/>
              <a:chOff x="5638801" y="2667000"/>
              <a:chExt cx="1755499" cy="2017295"/>
            </a:xfrm>
          </p:grpSpPr>
          <p:sp>
            <p:nvSpPr>
              <p:cNvPr id="55" name="TextBox 54"/>
              <p:cNvSpPr txBox="1"/>
              <p:nvPr/>
            </p:nvSpPr>
            <p:spPr>
              <a:xfrm rot="5400000">
                <a:off x="6541533" y="2259244"/>
                <a:ext cx="304799" cy="1371600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tx1"/>
                </a:solidFill>
              </a:ln>
            </p:spPr>
            <p:txBody>
              <a:bodyPr vert="vert270" anchor="ctr"/>
              <a:lstStyle/>
              <a:p>
                <a:pPr algn="ctr">
                  <a:defRPr/>
                </a:pPr>
                <a:r>
                  <a:rPr lang="en-US" dirty="0">
                    <a:latin typeface="Arial" pitchFamily="34" charset="0"/>
                    <a:ea typeface="ＭＳ Ｐゴシック" pitchFamily="34" charset="-128"/>
                    <a:cs typeface="+mn-cs"/>
                  </a:rPr>
                  <a:t>Unity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5400000">
                <a:off x="6541533" y="2794227"/>
                <a:ext cx="304799" cy="1371600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tx1"/>
                </a:solidFill>
              </a:ln>
            </p:spPr>
            <p:txBody>
              <a:bodyPr vert="vert270" anchor="ctr"/>
              <a:lstStyle/>
              <a:p>
                <a:pPr algn="ctr">
                  <a:defRPr/>
                </a:pPr>
                <a:r>
                  <a:rPr lang="en-US" sz="1400" dirty="0" err="1">
                    <a:latin typeface="Arial" pitchFamily="34" charset="0"/>
                    <a:ea typeface="ＭＳ Ｐゴシック" pitchFamily="34" charset="-128"/>
                    <a:cs typeface="+mn-cs"/>
                  </a:rPr>
                  <a:t>nameConnector</a:t>
                </a:r>
                <a:endParaRPr lang="en-US" sz="1400" dirty="0"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5400000">
                <a:off x="6556100" y="3781261"/>
                <a:ext cx="304799" cy="1371600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tx1"/>
                </a:solidFill>
              </a:ln>
            </p:spPr>
            <p:txBody>
              <a:bodyPr vert="vert270" anchor="ctr"/>
              <a:lstStyle/>
              <a:p>
                <a:pPr algn="ctr">
                  <a:defRPr/>
                </a:pPr>
                <a:r>
                  <a:rPr lang="en-US" dirty="0">
                    <a:latin typeface="Arial" pitchFamily="34" charset="0"/>
                    <a:ea typeface="ＭＳ Ｐゴシック" pitchFamily="34" charset="-128"/>
                    <a:cs typeface="+mn-cs"/>
                  </a:rPr>
                  <a:t>WebEx</a:t>
                </a:r>
              </a:p>
            </p:txBody>
          </p:sp>
          <p:sp>
            <p:nvSpPr>
              <p:cNvPr id="16448" name="TextBox 93"/>
              <p:cNvSpPr txBox="1">
                <a:spLocks noChangeArrowheads="1"/>
              </p:cNvSpPr>
              <p:nvPr/>
            </p:nvSpPr>
            <p:spPr bwMode="auto">
              <a:xfrm rot="-5400000">
                <a:off x="5259188" y="3478150"/>
                <a:ext cx="11285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chemeClr val="accent2"/>
                    </a:solidFill>
                  </a:rPr>
                  <a:t>Services</a:t>
                </a:r>
              </a:p>
            </p:txBody>
          </p:sp>
          <p:cxnSp>
            <p:nvCxnSpPr>
              <p:cNvPr id="16449" name="Straight Arrow Connector 94"/>
              <p:cNvCxnSpPr>
                <a:cxnSpLocks noChangeShapeType="1"/>
                <a:stCxn id="16448" idx="1"/>
              </p:cNvCxnSpPr>
              <p:nvPr/>
            </p:nvCxnSpPr>
            <p:spPr bwMode="auto">
              <a:xfrm flipH="1">
                <a:off x="5818684" y="4227095"/>
                <a:ext cx="4783" cy="457200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450" name="Straight Arrow Connector 95"/>
              <p:cNvCxnSpPr>
                <a:cxnSpLocks noChangeShapeType="1"/>
                <a:stCxn id="16448" idx="3"/>
              </p:cNvCxnSpPr>
              <p:nvPr/>
            </p:nvCxnSpPr>
            <p:spPr bwMode="auto">
              <a:xfrm flipV="1">
                <a:off x="5823467" y="2667000"/>
                <a:ext cx="0" cy="431537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6413" name="Group 32794"/>
            <p:cNvGrpSpPr>
              <a:grpSpLocks/>
            </p:cNvGrpSpPr>
            <p:nvPr/>
          </p:nvGrpSpPr>
          <p:grpSpPr bwMode="auto">
            <a:xfrm>
              <a:off x="616210" y="4791045"/>
              <a:ext cx="6522526" cy="1304956"/>
              <a:chOff x="692410" y="4724400"/>
              <a:chExt cx="6522526" cy="1304956"/>
            </a:xfrm>
          </p:grpSpPr>
          <p:sp>
            <p:nvSpPr>
              <p:cNvPr id="16421" name="TextBox 59"/>
              <p:cNvSpPr txBox="1">
                <a:spLocks noChangeArrowheads="1"/>
              </p:cNvSpPr>
              <p:nvPr/>
            </p:nvSpPr>
            <p:spPr bwMode="auto">
              <a:xfrm>
                <a:off x="2835442" y="4724400"/>
                <a:ext cx="16391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chemeClr val="accent2"/>
                    </a:solidFill>
                  </a:rPr>
                  <a:t>User Services</a:t>
                </a:r>
              </a:p>
            </p:txBody>
          </p:sp>
          <p:cxnSp>
            <p:nvCxnSpPr>
              <p:cNvPr id="16422" name="Straight Arrow Connector 6"/>
              <p:cNvCxnSpPr>
                <a:cxnSpLocks noChangeShapeType="1"/>
                <a:stCxn id="16421" idx="1"/>
              </p:cNvCxnSpPr>
              <p:nvPr/>
            </p:nvCxnSpPr>
            <p:spPr bwMode="auto">
              <a:xfrm flipH="1">
                <a:off x="729915" y="4909066"/>
                <a:ext cx="2105527" cy="0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423" name="Straight Arrow Connector 60"/>
              <p:cNvCxnSpPr>
                <a:cxnSpLocks noChangeShapeType="1"/>
                <a:stCxn id="16421" idx="3"/>
              </p:cNvCxnSpPr>
              <p:nvPr/>
            </p:nvCxnSpPr>
            <p:spPr bwMode="auto">
              <a:xfrm>
                <a:off x="4474569" y="4909066"/>
                <a:ext cx="2688231" cy="0"/>
              </a:xfrm>
              <a:prstGeom prst="straightConnector1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</p:cxnSp>
          <p:grpSp>
            <p:nvGrpSpPr>
              <p:cNvPr id="16424" name="Group 32774"/>
              <p:cNvGrpSpPr>
                <a:grpSpLocks/>
              </p:cNvGrpSpPr>
              <p:nvPr/>
            </p:nvGrpSpPr>
            <p:grpSpPr bwMode="auto">
              <a:xfrm>
                <a:off x="692410" y="5089359"/>
                <a:ext cx="1825972" cy="939997"/>
                <a:chOff x="692410" y="5089359"/>
                <a:chExt cx="1825972" cy="939997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 rot="5400000">
                  <a:off x="1452997" y="4555959"/>
                  <a:ext cx="304799" cy="1371600"/>
                </a:xfrm>
                <a:prstGeom prst="rect">
                  <a:avLst/>
                </a:prstGeom>
                <a:solidFill>
                  <a:schemeClr val="accent5"/>
                </a:solidFill>
                <a:ln w="19050" cap="flat">
                  <a:solidFill>
                    <a:schemeClr val="tx1"/>
                  </a:solidFill>
                </a:ln>
              </p:spPr>
              <p:txBody>
                <a:bodyPr vert="vert270" anchor="ctr"/>
                <a:lstStyle/>
                <a:p>
                  <a:pPr algn="ctr">
                    <a:defRPr/>
                  </a:pPr>
                  <a:r>
                    <a:rPr lang="en-US" dirty="0" err="1">
                      <a:latin typeface="Arial" pitchFamily="34" charset="0"/>
                      <a:ea typeface="ＭＳ Ｐゴシック" pitchFamily="34" charset="-128"/>
                      <a:cs typeface="+mn-cs"/>
                    </a:rPr>
                    <a:t>Sylantro</a:t>
                  </a:r>
                  <a:endParaRPr lang="en-US" dirty="0">
                    <a:latin typeface="Arial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16440" name="Group 32768"/>
                <p:cNvGrpSpPr>
                  <a:grpSpLocks/>
                </p:cNvGrpSpPr>
                <p:nvPr/>
              </p:nvGrpSpPr>
              <p:grpSpPr bwMode="auto">
                <a:xfrm>
                  <a:off x="692410" y="5598469"/>
                  <a:ext cx="1825972" cy="430887"/>
                  <a:chOff x="692410" y="5598469"/>
                  <a:chExt cx="1825972" cy="430887"/>
                </a:xfrm>
              </p:grpSpPr>
              <p:sp>
                <p:nvSpPr>
                  <p:cNvPr id="1644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849350" y="5624390"/>
                    <a:ext cx="1527138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eaLnBrk="0" hangingPunct="0"/>
                    <a:endParaRPr lang="en-US" sz="2400"/>
                  </a:p>
                </p:txBody>
              </p:sp>
              <p:sp>
                <p:nvSpPr>
                  <p:cNvPr id="16443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2410" y="5598469"/>
                    <a:ext cx="1825972" cy="430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1100" dirty="0" err="1"/>
                      <a:t>Polycom</a:t>
                    </a:r>
                    <a:r>
                      <a:rPr lang="en-US" sz="1100" dirty="0"/>
                      <a:t> Phones</a:t>
                    </a:r>
                  </a:p>
                  <a:p>
                    <a:pPr algn="ctr" eaLnBrk="1" hangingPunct="1"/>
                    <a:r>
                      <a:rPr lang="en-US" sz="1100" dirty="0"/>
                      <a:t>Analog Adapters</a:t>
                    </a:r>
                  </a:p>
                </p:txBody>
              </p:sp>
            </p:grpSp>
            <p:cxnSp>
              <p:nvCxnSpPr>
                <p:cNvPr id="16441" name="Straight Connector 82"/>
                <p:cNvCxnSpPr>
                  <a:cxnSpLocks noChangeShapeType="1"/>
                  <a:stCxn id="12" idx="3"/>
                  <a:endCxn id="16443" idx="0"/>
                </p:cNvCxnSpPr>
                <p:nvPr/>
              </p:nvCxnSpPr>
              <p:spPr bwMode="auto">
                <a:xfrm flipH="1">
                  <a:off x="1605396" y="5394159"/>
                  <a:ext cx="1" cy="2043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425" name="Group 32787"/>
              <p:cNvGrpSpPr>
                <a:grpSpLocks/>
              </p:cNvGrpSpPr>
              <p:nvPr/>
            </p:nvGrpSpPr>
            <p:grpSpPr bwMode="auto">
              <a:xfrm>
                <a:off x="3033372" y="5073316"/>
                <a:ext cx="1825972" cy="946484"/>
                <a:chOff x="3033372" y="5073316"/>
                <a:chExt cx="1825972" cy="946484"/>
              </a:xfrm>
            </p:grpSpPr>
            <p:grpSp>
              <p:nvGrpSpPr>
                <p:cNvPr id="16432" name="Group 12"/>
                <p:cNvGrpSpPr>
                  <a:grpSpLocks/>
                </p:cNvGrpSpPr>
                <p:nvPr/>
              </p:nvGrpSpPr>
              <p:grpSpPr bwMode="auto">
                <a:xfrm rot="5400000">
                  <a:off x="3795203" y="4536424"/>
                  <a:ext cx="335328" cy="1409112"/>
                  <a:chOff x="1447800" y="2877814"/>
                  <a:chExt cx="335328" cy="1313041"/>
                </a:xfrm>
              </p:grpSpPr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478328" y="2877814"/>
                    <a:ext cx="304800" cy="12840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 cap="flat">
                    <a:solidFill>
                      <a:schemeClr val="tx1"/>
                    </a:solidFill>
                  </a:ln>
                </p:spPr>
                <p:txBody>
                  <a:bodyPr vert="vert270" anchor="ctr"/>
                  <a:lstStyle/>
                  <a:p>
                    <a:pPr algn="ctr">
                      <a:defRPr/>
                    </a:pPr>
                    <a:endParaRPr lang="en-US" dirty="0">
                      <a:latin typeface="Arial" pitchFamily="34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447800" y="2907123"/>
                    <a:ext cx="304799" cy="1283732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 cap="flat">
                    <a:solidFill>
                      <a:schemeClr val="tx1"/>
                    </a:solidFill>
                  </a:ln>
                </p:spPr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en-US" dirty="0">
                        <a:latin typeface="Arial" pitchFamily="34" charset="0"/>
                        <a:ea typeface="ＭＳ Ｐゴシック" pitchFamily="34" charset="-128"/>
                        <a:cs typeface="+mn-cs"/>
                      </a:rPr>
                      <a:t>CUCM</a:t>
                    </a:r>
                  </a:p>
                </p:txBody>
              </p:sp>
            </p:grpSp>
            <p:grpSp>
              <p:nvGrpSpPr>
                <p:cNvPr id="16433" name="Group 32770"/>
                <p:cNvGrpSpPr>
                  <a:grpSpLocks/>
                </p:cNvGrpSpPr>
                <p:nvPr/>
              </p:nvGrpSpPr>
              <p:grpSpPr bwMode="auto">
                <a:xfrm>
                  <a:off x="3033372" y="5588913"/>
                  <a:ext cx="1825972" cy="430887"/>
                  <a:chOff x="3049414" y="5588913"/>
                  <a:chExt cx="1825972" cy="430887"/>
                </a:xfrm>
              </p:grpSpPr>
              <p:sp>
                <p:nvSpPr>
                  <p:cNvPr id="16435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156327" y="5613856"/>
                    <a:ext cx="1527138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defTabSz="914400" eaLnBrk="0" hangingPunct="0"/>
                    <a:endParaRPr lang="en-US" sz="2400"/>
                  </a:p>
                </p:txBody>
              </p:sp>
              <p:sp>
                <p:nvSpPr>
                  <p:cNvPr id="16436" name="Text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9414" y="5588913"/>
                    <a:ext cx="1825972" cy="430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1100" dirty="0" smtClean="0"/>
                      <a:t>Voice / Video</a:t>
                    </a:r>
                    <a:endParaRPr lang="en-US" sz="1100" dirty="0"/>
                  </a:p>
                </p:txBody>
              </p:sp>
            </p:grpSp>
            <p:cxnSp>
              <p:nvCxnSpPr>
                <p:cNvPr id="16434" name="Straight Connector 92"/>
                <p:cNvCxnSpPr>
                  <a:cxnSpLocks noChangeShapeType="1"/>
                  <a:stCxn id="15" idx="3"/>
                  <a:endCxn id="16436" idx="0"/>
                </p:cNvCxnSpPr>
                <p:nvPr/>
              </p:nvCxnSpPr>
              <p:spPr bwMode="auto">
                <a:xfrm flipH="1">
                  <a:off x="3946358" y="5378115"/>
                  <a:ext cx="784" cy="2107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426" name="Group 32788"/>
              <p:cNvGrpSpPr>
                <a:grpSpLocks/>
              </p:cNvGrpSpPr>
              <p:nvPr/>
            </p:nvGrpSpPr>
            <p:grpSpPr bwMode="auto">
              <a:xfrm>
                <a:off x="5388964" y="5089358"/>
                <a:ext cx="1825972" cy="920887"/>
                <a:chOff x="5388964" y="5089358"/>
                <a:chExt cx="1825972" cy="920887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 rot="5400000">
                  <a:off x="6149551" y="4555958"/>
                  <a:ext cx="304799" cy="1371600"/>
                </a:xfrm>
                <a:prstGeom prst="rect">
                  <a:avLst/>
                </a:prstGeom>
                <a:solidFill>
                  <a:schemeClr val="accent5"/>
                </a:solidFill>
                <a:ln w="19050" cap="flat">
                  <a:solidFill>
                    <a:schemeClr val="tx1"/>
                  </a:solidFill>
                </a:ln>
              </p:spPr>
              <p:txBody>
                <a:bodyPr vert="vert270" anchor="ctr"/>
                <a:lstStyle/>
                <a:p>
                  <a:pPr algn="ctr">
                    <a:defRPr/>
                  </a:pPr>
                  <a:r>
                    <a:rPr lang="en-US" dirty="0" err="1">
                      <a:latin typeface="Arial" pitchFamily="34" charset="0"/>
                      <a:ea typeface="ＭＳ Ｐゴシック" pitchFamily="34" charset="-128"/>
                      <a:cs typeface="+mn-cs"/>
                    </a:rPr>
                    <a:t>OpenSER</a:t>
                  </a:r>
                  <a:endParaRPr lang="en-US" dirty="0">
                    <a:latin typeface="Arial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16428" name="Group 32772"/>
                <p:cNvGrpSpPr>
                  <a:grpSpLocks/>
                </p:cNvGrpSpPr>
                <p:nvPr/>
              </p:nvGrpSpPr>
              <p:grpSpPr bwMode="auto">
                <a:xfrm>
                  <a:off x="5388964" y="5579358"/>
                  <a:ext cx="1825972" cy="430887"/>
                  <a:chOff x="5318420" y="5579358"/>
                  <a:chExt cx="1825972" cy="430887"/>
                </a:xfrm>
              </p:grpSpPr>
              <p:sp>
                <p:nvSpPr>
                  <p:cNvPr id="16430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5492211" y="5623411"/>
                    <a:ext cx="1527138" cy="381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defTabSz="914400" eaLnBrk="0" hangingPunct="0"/>
                    <a:endParaRPr lang="en-US" sz="2400"/>
                  </a:p>
                </p:txBody>
              </p:sp>
              <p:sp>
                <p:nvSpPr>
                  <p:cNvPr id="16431" name="Text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18420" y="5579358"/>
                    <a:ext cx="1825972" cy="430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1100"/>
                      <a:t>Personal SIP</a:t>
                    </a:r>
                  </a:p>
                  <a:p>
                    <a:pPr algn="ctr" eaLnBrk="1" hangingPunct="1"/>
                    <a:r>
                      <a:rPr lang="en-US" sz="1100"/>
                      <a:t>Experimental</a:t>
                    </a:r>
                  </a:p>
                </p:txBody>
              </p:sp>
            </p:grpSp>
            <p:cxnSp>
              <p:nvCxnSpPr>
                <p:cNvPr id="16429" name="Straight Connector 96"/>
                <p:cNvCxnSpPr>
                  <a:cxnSpLocks noChangeShapeType="1"/>
                  <a:stCxn id="45" idx="3"/>
                  <a:endCxn id="16431" idx="0"/>
                </p:cNvCxnSpPr>
                <p:nvPr/>
              </p:nvCxnSpPr>
              <p:spPr bwMode="auto">
                <a:xfrm flipH="1">
                  <a:off x="6301950" y="5394158"/>
                  <a:ext cx="1" cy="185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16389" name="Group 75"/>
          <p:cNvGrpSpPr>
            <a:grpSpLocks/>
          </p:cNvGrpSpPr>
          <p:nvPr/>
        </p:nvGrpSpPr>
        <p:grpSpPr bwMode="auto">
          <a:xfrm>
            <a:off x="686133" y="1514475"/>
            <a:ext cx="8457867" cy="1295400"/>
            <a:chOff x="685800" y="1514445"/>
            <a:chExt cx="8458200" cy="1295400"/>
          </a:xfrm>
        </p:grpSpPr>
        <p:sp>
          <p:nvSpPr>
            <p:cNvPr id="52" name="TextBox 51"/>
            <p:cNvSpPr txBox="1"/>
            <p:nvPr/>
          </p:nvSpPr>
          <p:spPr>
            <a:xfrm rot="5400000">
              <a:off x="2147619" y="1666846"/>
              <a:ext cx="304799" cy="1371600"/>
            </a:xfrm>
            <a:prstGeom prst="rect">
              <a:avLst/>
            </a:prstGeom>
            <a:solidFill>
              <a:schemeClr val="accent5"/>
            </a:solidFill>
            <a:ln w="19050" cap="flat">
              <a:solidFill>
                <a:schemeClr val="tx1"/>
              </a:solidFill>
            </a:ln>
          </p:spPr>
          <p:txBody>
            <a:bodyPr vert="vert270" anchor="ctr"/>
            <a:lstStyle/>
            <a:p>
              <a:pPr algn="ctr">
                <a:defRPr/>
              </a:pPr>
              <a:r>
                <a:rPr lang="en-US" dirty="0" smtClean="0">
                  <a:latin typeface="Arial" pitchFamily="34" charset="0"/>
                  <a:ea typeface="ＭＳ Ｐゴシック" pitchFamily="34" charset="-128"/>
                  <a:cs typeface="+mn-cs"/>
                </a:rPr>
                <a:t>Expressway</a:t>
              </a:r>
              <a:endParaRPr lang="en-US" dirty="0"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4407190" y="1666846"/>
              <a:ext cx="304799" cy="1371600"/>
            </a:xfrm>
            <a:prstGeom prst="rect">
              <a:avLst/>
            </a:prstGeom>
            <a:solidFill>
              <a:schemeClr val="accent5"/>
            </a:solidFill>
            <a:ln w="19050" cap="flat">
              <a:solidFill>
                <a:schemeClr val="tx1"/>
              </a:solidFill>
            </a:ln>
          </p:spPr>
          <p:txBody>
            <a:bodyPr vert="vert270" anchor="ctr"/>
            <a:lstStyle/>
            <a:p>
              <a:pPr algn="ctr">
                <a:defRPr/>
              </a:pPr>
              <a:r>
                <a:rPr lang="en-US" sz="1600" dirty="0">
                  <a:latin typeface="Arial" pitchFamily="34" charset="0"/>
                  <a:ea typeface="ＭＳ Ｐゴシック" pitchFamily="34" charset="-128"/>
                  <a:cs typeface="+mn-cs"/>
                </a:rPr>
                <a:t>Acme Packet</a:t>
              </a:r>
            </a:p>
          </p:txBody>
        </p:sp>
        <p:sp>
          <p:nvSpPr>
            <p:cNvPr id="16393" name="TextBox 4"/>
            <p:cNvSpPr txBox="1">
              <a:spLocks noChangeArrowheads="1"/>
            </p:cNvSpPr>
            <p:nvPr/>
          </p:nvSpPr>
          <p:spPr bwMode="auto">
            <a:xfrm>
              <a:off x="1905000" y="2440513"/>
              <a:ext cx="2362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chemeClr val="accent2"/>
                  </a:solidFill>
                </a:rPr>
                <a:t>External Connectivity</a:t>
              </a:r>
            </a:p>
          </p:txBody>
        </p:sp>
        <p:cxnSp>
          <p:nvCxnSpPr>
            <p:cNvPr id="16394" name="Straight Arrow Connector 61"/>
            <p:cNvCxnSpPr>
              <a:cxnSpLocks noChangeShapeType="1"/>
              <a:stCxn id="16393" idx="1"/>
            </p:cNvCxnSpPr>
            <p:nvPr/>
          </p:nvCxnSpPr>
          <p:spPr bwMode="auto">
            <a:xfrm flipH="1">
              <a:off x="685800" y="2625179"/>
              <a:ext cx="1219200" cy="0"/>
            </a:xfrm>
            <a:prstGeom prst="straightConnector1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arrow" w="med" len="med"/>
            </a:ln>
          </p:spPr>
        </p:cxnSp>
        <p:cxnSp>
          <p:nvCxnSpPr>
            <p:cNvPr id="16395" name="Straight Arrow Connector 62"/>
            <p:cNvCxnSpPr>
              <a:cxnSpLocks noChangeShapeType="1"/>
              <a:stCxn id="16393" idx="3"/>
            </p:cNvCxnSpPr>
            <p:nvPr/>
          </p:nvCxnSpPr>
          <p:spPr bwMode="auto">
            <a:xfrm>
              <a:off x="4267200" y="2625179"/>
              <a:ext cx="1142999" cy="0"/>
            </a:xfrm>
            <a:prstGeom prst="straightConnector1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arrow" w="med" len="med"/>
            </a:ln>
          </p:spPr>
        </p:cxnSp>
        <p:sp>
          <p:nvSpPr>
            <p:cNvPr id="16396" name="Cloud"/>
            <p:cNvSpPr>
              <a:spLocks noChangeAspect="1" noEditPoints="1" noChangeArrowheads="1"/>
            </p:cNvSpPr>
            <p:nvPr/>
          </p:nvSpPr>
          <p:spPr bwMode="auto">
            <a:xfrm>
              <a:off x="1066800" y="1524072"/>
              <a:ext cx="2324807" cy="447573"/>
            </a:xfrm>
            <a:custGeom>
              <a:avLst/>
              <a:gdLst>
                <a:gd name="T0" fmla="*/ 7211 w 21600"/>
                <a:gd name="T1" fmla="*/ 223787 h 21600"/>
                <a:gd name="T2" fmla="*/ 1162404 w 21600"/>
                <a:gd name="T3" fmla="*/ 447096 h 21600"/>
                <a:gd name="T4" fmla="*/ 2322870 w 21600"/>
                <a:gd name="T5" fmla="*/ 223787 h 21600"/>
                <a:gd name="T6" fmla="*/ 1162404 w 21600"/>
                <a:gd name="T7" fmla="*/ 2559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TextBox 10"/>
            <p:cNvSpPr txBox="1">
              <a:spLocks noChangeArrowheads="1"/>
            </p:cNvSpPr>
            <p:nvPr/>
          </p:nvSpPr>
          <p:spPr bwMode="auto">
            <a:xfrm>
              <a:off x="1752601" y="1556891"/>
              <a:ext cx="10066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Internet</a:t>
              </a:r>
            </a:p>
          </p:txBody>
        </p:sp>
        <p:sp>
          <p:nvSpPr>
            <p:cNvPr id="16398" name="Cloud"/>
            <p:cNvSpPr>
              <a:spLocks noChangeAspect="1" noEditPoints="1" noChangeArrowheads="1"/>
            </p:cNvSpPr>
            <p:nvPr/>
          </p:nvSpPr>
          <p:spPr bwMode="auto">
            <a:xfrm>
              <a:off x="4533193" y="1514445"/>
              <a:ext cx="2324807" cy="447573"/>
            </a:xfrm>
            <a:custGeom>
              <a:avLst/>
              <a:gdLst>
                <a:gd name="T0" fmla="*/ 7211 w 21600"/>
                <a:gd name="T1" fmla="*/ 223787 h 21600"/>
                <a:gd name="T2" fmla="*/ 1162404 w 21600"/>
                <a:gd name="T3" fmla="*/ 447096 h 21600"/>
                <a:gd name="T4" fmla="*/ 2322870 w 21600"/>
                <a:gd name="T5" fmla="*/ 223787 h 21600"/>
                <a:gd name="T6" fmla="*/ 1162404 w 21600"/>
                <a:gd name="T7" fmla="*/ 2559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Box 43"/>
            <p:cNvSpPr txBox="1">
              <a:spLocks noChangeArrowheads="1"/>
            </p:cNvSpPr>
            <p:nvPr/>
          </p:nvSpPr>
          <p:spPr bwMode="auto">
            <a:xfrm>
              <a:off x="5218994" y="1547264"/>
              <a:ext cx="10066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PSTN</a:t>
              </a:r>
            </a:p>
          </p:txBody>
        </p:sp>
        <p:cxnSp>
          <p:nvCxnSpPr>
            <p:cNvPr id="16403" name="Straight Connector 79"/>
            <p:cNvCxnSpPr>
              <a:cxnSpLocks noChangeShapeType="1"/>
              <a:stCxn id="16398" idx="1"/>
              <a:endCxn id="54" idx="1"/>
            </p:cNvCxnSpPr>
            <p:nvPr/>
          </p:nvCxnSpPr>
          <p:spPr bwMode="auto">
            <a:xfrm>
              <a:off x="5695597" y="1961541"/>
              <a:ext cx="933804" cy="2255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6404" name="Group 32791"/>
            <p:cNvGrpSpPr>
              <a:grpSpLocks/>
            </p:cNvGrpSpPr>
            <p:nvPr/>
          </p:nvGrpSpPr>
          <p:grpSpPr bwMode="auto">
            <a:xfrm>
              <a:off x="5943601" y="2124045"/>
              <a:ext cx="3200399" cy="430887"/>
              <a:chOff x="6019801" y="2057400"/>
              <a:chExt cx="3200399" cy="430887"/>
            </a:xfrm>
          </p:grpSpPr>
          <p:sp>
            <p:nvSpPr>
              <p:cNvPr id="54" name="TextBox 53"/>
              <p:cNvSpPr txBox="1"/>
              <p:nvPr/>
            </p:nvSpPr>
            <p:spPr>
              <a:xfrm rot="5400000">
                <a:off x="6553201" y="1587043"/>
                <a:ext cx="304799" cy="1371600"/>
              </a:xfrm>
              <a:prstGeom prst="rect">
                <a:avLst/>
              </a:prstGeom>
              <a:solidFill>
                <a:schemeClr val="accent5"/>
              </a:solidFill>
              <a:ln w="19050" cap="flat">
                <a:solidFill>
                  <a:schemeClr val="tx1"/>
                </a:solidFill>
              </a:ln>
            </p:spPr>
            <p:txBody>
              <a:bodyPr vert="vert270" anchor="ctr"/>
              <a:lstStyle/>
              <a:p>
                <a:pPr algn="ctr">
                  <a:defRPr/>
                </a:pPr>
                <a:r>
                  <a:rPr lang="en-US" dirty="0">
                    <a:latin typeface="Arial" pitchFamily="34" charset="0"/>
                    <a:ea typeface="ＭＳ Ｐゴシック" pitchFamily="34" charset="-128"/>
                    <a:cs typeface="+mn-cs"/>
                  </a:rPr>
                  <a:t>5ESS</a:t>
                </a:r>
              </a:p>
            </p:txBody>
          </p:sp>
          <p:grpSp>
            <p:nvGrpSpPr>
              <p:cNvPr id="16406" name="Group 109"/>
              <p:cNvGrpSpPr>
                <a:grpSpLocks/>
              </p:cNvGrpSpPr>
              <p:nvPr/>
            </p:nvGrpSpPr>
            <p:grpSpPr bwMode="auto">
              <a:xfrm>
                <a:off x="7394228" y="2057400"/>
                <a:ext cx="1825972" cy="430887"/>
                <a:chOff x="5494884" y="5569803"/>
                <a:chExt cx="1825972" cy="430887"/>
              </a:xfrm>
            </p:grpSpPr>
            <p:sp>
              <p:nvSpPr>
                <p:cNvPr id="16408" name="Oval 110"/>
                <p:cNvSpPr>
                  <a:spLocks noChangeArrowheads="1"/>
                </p:cNvSpPr>
                <p:nvPr/>
              </p:nvSpPr>
              <p:spPr bwMode="auto">
                <a:xfrm>
                  <a:off x="5644301" y="5594746"/>
                  <a:ext cx="1527138" cy="3810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defTabSz="914400" eaLnBrk="0" hangingPunct="0"/>
                  <a:endParaRPr lang="en-US" sz="2400"/>
                </a:p>
              </p:txBody>
            </p:sp>
            <p:sp>
              <p:nvSpPr>
                <p:cNvPr id="16409" name="TextBox 111"/>
                <p:cNvSpPr txBox="1">
                  <a:spLocks noChangeArrowheads="1"/>
                </p:cNvSpPr>
                <p:nvPr/>
              </p:nvSpPr>
              <p:spPr bwMode="auto">
                <a:xfrm>
                  <a:off x="5494884" y="5569803"/>
                  <a:ext cx="1825972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 sz="1100"/>
                    <a:t>ISDN Phones</a:t>
                  </a:r>
                </a:p>
                <a:p>
                  <a:pPr algn="ctr" eaLnBrk="1" hangingPunct="1"/>
                  <a:r>
                    <a:rPr lang="en-US" sz="1100"/>
                    <a:t>Analog Phones</a:t>
                  </a:r>
                </a:p>
              </p:txBody>
            </p:sp>
          </p:grpSp>
          <p:cxnSp>
            <p:nvCxnSpPr>
              <p:cNvPr id="16407" name="Straight Connector 112"/>
              <p:cNvCxnSpPr>
                <a:cxnSpLocks noChangeShapeType="1"/>
                <a:endCxn id="16409" idx="1"/>
              </p:cNvCxnSpPr>
              <p:nvPr/>
            </p:nvCxnSpPr>
            <p:spPr bwMode="auto">
              <a:xfrm flipH="1">
                <a:off x="7394228" y="2272843"/>
                <a:ext cx="14941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cxnSp>
        <p:nvCxnSpPr>
          <p:cNvPr id="4" name="Straight Connector 3"/>
          <p:cNvCxnSpPr>
            <a:endCxn id="52" idx="1"/>
          </p:cNvCxnSpPr>
          <p:nvPr/>
        </p:nvCxnSpPr>
        <p:spPr bwMode="auto">
          <a:xfrm>
            <a:off x="2300288" y="1962048"/>
            <a:ext cx="0" cy="238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endCxn id="53" idx="1"/>
          </p:cNvCxnSpPr>
          <p:nvPr/>
        </p:nvCxnSpPr>
        <p:spPr bwMode="auto">
          <a:xfrm flipH="1">
            <a:off x="4559770" y="1895475"/>
            <a:ext cx="469430" cy="304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 bwMode="auto">
          <a:xfrm rot="5400000">
            <a:off x="6469923" y="3323045"/>
            <a:ext cx="304799" cy="1371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tx1"/>
            </a:solidFill>
          </a:ln>
        </p:spPr>
        <p:txBody>
          <a:bodyPr vert="vert270" anchor="ctr"/>
          <a:lstStyle/>
          <a:p>
            <a:pPr algn="ctr">
              <a:defRPr/>
            </a:pPr>
            <a:r>
              <a:rPr lang="en-US" sz="1400" dirty="0" smtClean="0">
                <a:latin typeface="Arial" pitchFamily="34" charset="0"/>
                <a:ea typeface="ＭＳ Ｐゴシック" pitchFamily="34" charset="-128"/>
                <a:cs typeface="+mn-cs"/>
              </a:rPr>
              <a:t>UCCX</a:t>
            </a:r>
            <a:endParaRPr lang="en-US" sz="1400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60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</a:t>
            </a:r>
          </a:p>
          <a:p>
            <a:r>
              <a:rPr lang="en-US" dirty="0" smtClean="0"/>
              <a:t>XMPP</a:t>
            </a:r>
          </a:p>
          <a:p>
            <a:r>
              <a:rPr lang="en-US" dirty="0" smtClean="0"/>
              <a:t>Softphone</a:t>
            </a:r>
          </a:p>
          <a:p>
            <a:r>
              <a:rPr lang="en-US" dirty="0" smtClean="0"/>
              <a:t>Video / WebEx</a:t>
            </a:r>
          </a:p>
          <a:p>
            <a:r>
              <a:rPr lang="en-US" dirty="0" smtClean="0"/>
              <a:t>Voicemail</a:t>
            </a:r>
          </a:p>
          <a:p>
            <a:r>
              <a:rPr lang="en-US" dirty="0" smtClean="0"/>
              <a:t>Phone</a:t>
            </a:r>
          </a:p>
          <a:p>
            <a:r>
              <a:rPr lang="en-US" dirty="0" smtClean="0"/>
              <a:t>Call Center</a:t>
            </a:r>
          </a:p>
          <a:p>
            <a:r>
              <a:rPr lang="en-US" dirty="0" smtClean="0"/>
              <a:t>Pilots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with Lucent 5ESS</a:t>
            </a:r>
          </a:p>
          <a:p>
            <a:r>
              <a:rPr lang="en-US" dirty="0" smtClean="0"/>
              <a:t>New Cisco VG350 analog gateways</a:t>
            </a:r>
          </a:p>
          <a:p>
            <a:r>
              <a:rPr lang="en-US" dirty="0" smtClean="0"/>
              <a:t>2,600 of 5,000 lines have been migrated</a:t>
            </a:r>
          </a:p>
          <a:p>
            <a:r>
              <a:rPr lang="en-US" dirty="0" smtClean="0"/>
              <a:t>Analog Choices</a:t>
            </a:r>
          </a:p>
          <a:p>
            <a:pPr lvl="1"/>
            <a:r>
              <a:rPr lang="en-US" dirty="0" smtClean="0"/>
              <a:t>Critical service – VG350</a:t>
            </a:r>
          </a:p>
          <a:p>
            <a:pPr lvl="1"/>
            <a:r>
              <a:rPr lang="en-US" dirty="0" smtClean="0"/>
              <a:t>Non-critical services – 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</a:t>
            </a:r>
            <a:r>
              <a:rPr lang="en-US" dirty="0" err="1" smtClean="0"/>
              <a:t>OpenFire</a:t>
            </a:r>
            <a:endParaRPr lang="en-US" dirty="0" smtClean="0"/>
          </a:p>
          <a:p>
            <a:r>
              <a:rPr lang="en-US" dirty="0" smtClean="0"/>
              <a:t>New Cisco Unified Presence (CUP)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mit.edu</a:t>
            </a:r>
            <a:r>
              <a:rPr lang="en-US" dirty="0" smtClean="0"/>
              <a:t> client support</a:t>
            </a:r>
          </a:p>
          <a:p>
            <a:r>
              <a:rPr lang="en-US" dirty="0" smtClean="0"/>
              <a:t>Clients: </a:t>
            </a:r>
            <a:r>
              <a:rPr lang="en-US" dirty="0" err="1" smtClean="0"/>
              <a:t>Adium</a:t>
            </a:r>
            <a:r>
              <a:rPr lang="en-US" dirty="0" smtClean="0"/>
              <a:t>, Pidgin, </a:t>
            </a:r>
            <a:r>
              <a:rPr lang="en-US" dirty="0" err="1" smtClean="0"/>
              <a:t>iMessage</a:t>
            </a:r>
            <a:r>
              <a:rPr lang="en-US" dirty="0" smtClean="0"/>
              <a:t>, and Jabber</a:t>
            </a:r>
          </a:p>
          <a:p>
            <a:r>
              <a:rPr lang="en-US" dirty="0" smtClean="0"/>
              <a:t>Persistent Chat Rooms</a:t>
            </a:r>
          </a:p>
          <a:p>
            <a:r>
              <a:rPr lang="en-US" dirty="0" smtClean="0"/>
              <a:t>Federation with sub-domains and other domains</a:t>
            </a:r>
          </a:p>
          <a:p>
            <a:r>
              <a:rPr lang="en-US" dirty="0" smtClean="0"/>
              <a:t>API for application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0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with Softphone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Jabber</a:t>
            </a:r>
          </a:p>
          <a:p>
            <a:r>
              <a:rPr lang="en-US" dirty="0" smtClean="0"/>
              <a:t>Platform support</a:t>
            </a:r>
          </a:p>
          <a:p>
            <a:pPr lvl="1"/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OS X</a:t>
            </a:r>
          </a:p>
          <a:p>
            <a:pPr lvl="1"/>
            <a:r>
              <a:rPr lang="en-US" dirty="0" err="1" smtClean="0"/>
              <a:t>iOS</a:t>
            </a:r>
            <a:endParaRPr lang="en-US" dirty="0" smtClean="0"/>
          </a:p>
          <a:p>
            <a:pPr lvl="1"/>
            <a:r>
              <a:rPr lang="en-US" dirty="0" smtClean="0"/>
              <a:t>Limited Android support</a:t>
            </a:r>
          </a:p>
          <a:p>
            <a:r>
              <a:rPr lang="en-US" dirty="0" smtClean="0"/>
              <a:t>Requires moving your phone number to the new Cisco 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Jabber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62400" cy="4373563"/>
          </a:xfrm>
        </p:spPr>
        <p:txBody>
          <a:bodyPr/>
          <a:lstStyle/>
          <a:p>
            <a:r>
              <a:rPr lang="en-US" dirty="0" smtClean="0"/>
              <a:t>Directory</a:t>
            </a:r>
          </a:p>
          <a:p>
            <a:r>
              <a:rPr lang="en-US" dirty="0" smtClean="0"/>
              <a:t>IM / Presence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Visual Voicemail</a:t>
            </a:r>
          </a:p>
          <a:p>
            <a:r>
              <a:rPr lang="en-US" dirty="0" smtClean="0"/>
              <a:t>WebEx</a:t>
            </a:r>
          </a:p>
          <a:p>
            <a:r>
              <a:rPr lang="en-US" dirty="0" smtClean="0"/>
              <a:t>Softphone / CTI</a:t>
            </a:r>
          </a:p>
          <a:p>
            <a:r>
              <a:rPr lang="en-US" dirty="0" smtClean="0"/>
              <a:t>URI dialing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Screen Shot 2014-06-16 at 11.35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58" y="1645703"/>
            <a:ext cx="3751635" cy="451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26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Jabber </a:t>
            </a:r>
            <a:r>
              <a:rPr lang="en-US" dirty="0" err="1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962400" cy="4068763"/>
          </a:xfrm>
        </p:spPr>
        <p:txBody>
          <a:bodyPr/>
          <a:lstStyle/>
          <a:p>
            <a:r>
              <a:rPr lang="en-US" dirty="0" smtClean="0"/>
              <a:t>Directory</a:t>
            </a:r>
          </a:p>
          <a:p>
            <a:r>
              <a:rPr lang="en-US" dirty="0" smtClean="0"/>
              <a:t>IM / Presence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Visual Voicemail</a:t>
            </a:r>
          </a:p>
          <a:p>
            <a:r>
              <a:rPr lang="en-US" dirty="0" smtClean="0"/>
              <a:t>URI dialing</a:t>
            </a:r>
          </a:p>
          <a:p>
            <a:r>
              <a:rPr lang="en-US" dirty="0" smtClean="0"/>
              <a:t>External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BB20EA-42C4-3148-B3BF-BB201499AF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 descr="photo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18943"/>
            <a:ext cx="1918453" cy="2877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photo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36" y="2993047"/>
            <a:ext cx="19304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photo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45247"/>
            <a:ext cx="1918453" cy="2877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phone jabber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93047"/>
            <a:ext cx="1932618" cy="2898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 bwMode="auto">
          <a:xfrm>
            <a:off x="7086600" y="4114800"/>
            <a:ext cx="304800" cy="308127"/>
          </a:xfrm>
          <a:prstGeom prst="roundRect">
            <a:avLst/>
          </a:prstGeom>
          <a:blipFill rotWithShape="1">
            <a:blip r:embed="rId6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072834"/>
      </p:ext>
    </p:extLst>
  </p:cSld>
  <p:clrMapOvr>
    <a:masterClrMapping/>
  </p:clrMapOvr>
</p:sld>
</file>

<file path=ppt/theme/theme1.xml><?xml version="1.0" encoding="utf-8"?>
<a:theme xmlns:a="http://schemas.openxmlformats.org/drawingml/2006/main" name="All_hands">
  <a:themeElements>
    <a:clrScheme name="All_hand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l_h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All_han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han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han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han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han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han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han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han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han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han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han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han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ist.potx</Template>
  <TotalTime>21718</TotalTime>
  <Words>699</Words>
  <Application>Microsoft Macintosh PowerPoint</Application>
  <PresentationFormat>On-screen Show (4:3)</PresentationFormat>
  <Paragraphs>228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All_hands</vt:lpstr>
      <vt:lpstr>Unified Communications (Collaboration Platforms)</vt:lpstr>
      <vt:lpstr>What is Unified Communications?</vt:lpstr>
      <vt:lpstr>UC Architecture</vt:lpstr>
      <vt:lpstr>UC Projects</vt:lpstr>
      <vt:lpstr>Analog</vt:lpstr>
      <vt:lpstr>XMPP Platform</vt:lpstr>
      <vt:lpstr>XMPP with Softphone</vt:lpstr>
      <vt:lpstr>Jabber Desktop</vt:lpstr>
      <vt:lpstr>Jabber iOS</vt:lpstr>
      <vt:lpstr>Voice &amp; Video Services</vt:lpstr>
      <vt:lpstr>New User Portal</vt:lpstr>
      <vt:lpstr>Video</vt:lpstr>
      <vt:lpstr>WebEx Collaboration Platform</vt:lpstr>
      <vt:lpstr>WebEx Video Integration</vt:lpstr>
      <vt:lpstr>Voicemail</vt:lpstr>
      <vt:lpstr>New Phones</vt:lpstr>
      <vt:lpstr>IP Phone 8851 Features </vt:lpstr>
      <vt:lpstr>Call Centers</vt:lpstr>
      <vt:lpstr>Cisco Spark (Pilot)</vt:lpstr>
      <vt:lpstr>Useful Links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Calendar June 2008 Update</dc:title>
  <dc:creator>Mark Silis</dc:creator>
  <cp:lastModifiedBy>John Vosburg</cp:lastModifiedBy>
  <cp:revision>466</cp:revision>
  <cp:lastPrinted>2015-06-17T12:07:13Z</cp:lastPrinted>
  <dcterms:created xsi:type="dcterms:W3CDTF">2008-07-17T04:23:45Z</dcterms:created>
  <dcterms:modified xsi:type="dcterms:W3CDTF">2015-06-17T12:08:10Z</dcterms:modified>
</cp:coreProperties>
</file>